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61" r:id="rId4"/>
    <p:sldId id="286" r:id="rId5"/>
    <p:sldId id="262" r:id="rId6"/>
    <p:sldId id="279" r:id="rId7"/>
    <p:sldId id="280" r:id="rId8"/>
    <p:sldId id="281" r:id="rId9"/>
    <p:sldId id="263" r:id="rId10"/>
    <p:sldId id="278" r:id="rId11"/>
    <p:sldId id="288" r:id="rId12"/>
    <p:sldId id="289" r:id="rId13"/>
    <p:sldId id="264" r:id="rId14"/>
    <p:sldId id="282" r:id="rId15"/>
    <p:sldId id="283" r:id="rId16"/>
    <p:sldId id="275" r:id="rId17"/>
    <p:sldId id="276" r:id="rId18"/>
    <p:sldId id="269" r:id="rId19"/>
    <p:sldId id="270" r:id="rId20"/>
    <p:sldId id="271" r:id="rId21"/>
    <p:sldId id="273" r:id="rId22"/>
    <p:sldId id="287" r:id="rId23"/>
    <p:sldId id="268" r:id="rId24"/>
    <p:sldId id="274" r:id="rId25"/>
    <p:sldId id="284" r:id="rId26"/>
    <p:sldId id="265" r:id="rId27"/>
    <p:sldId id="285" r:id="rId28"/>
    <p:sldId id="267" r:id="rId29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111" d="100"/>
          <a:sy n="111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A2CE8-2D09-4D9D-9B75-94BE4CB96FB5}" type="datetimeFigureOut">
              <a:rPr lang="en-GB" smtClean="0"/>
              <a:t>04/11/2013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CBE6A-0D4D-4ABE-B8F6-9EC99E02B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0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BE6A-0D4D-4ABE-B8F6-9EC99E02B4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93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BE6A-0D4D-4ABE-B8F6-9EC99E02B45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937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BE6A-0D4D-4ABE-B8F6-9EC99E02B45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E968-F4E9-4CDE-BBD3-40CB504F53D7}" type="datetime1">
              <a:rPr lang="en-GB" smtClean="0"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65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6815-43CE-4177-9EDA-0946A8BD7240}" type="datetime1">
              <a:rPr lang="en-GB" smtClean="0"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7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D5A0-0A81-488E-A271-5AED1442B5EE}" type="datetime1">
              <a:rPr lang="en-GB" smtClean="0"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6E3F-20A2-450D-8793-8622F5821335}" type="datetime1">
              <a:rPr lang="en-GB" smtClean="0"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5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6F58-2C33-4517-A001-EF9C49F6DDB5}" type="datetime1">
              <a:rPr lang="en-GB" smtClean="0"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9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2E99-D172-4480-8147-FFEDBA65399B}" type="datetime1">
              <a:rPr lang="en-GB" smtClean="0"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0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236-3BC3-49DE-8DD5-6419DB64A2E4}" type="datetime1">
              <a:rPr lang="en-GB" smtClean="0"/>
              <a:t>04/11/2013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6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0070-6F87-4123-AB5D-B38E0F9A19A0}" type="datetime1">
              <a:rPr lang="en-GB" smtClean="0"/>
              <a:t>04/11/2013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6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619-ECEB-4FDE-A374-50C3B71B90D2}" type="datetime1">
              <a:rPr lang="en-GB" smtClean="0"/>
              <a:t>04/11/2013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9132-AC8D-4914-B067-551E0391635F}" type="datetime1">
              <a:rPr lang="en-GB" smtClean="0"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37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156B-0A3F-4190-8D1B-770547949870}" type="datetime1">
              <a:rPr lang="en-GB" smtClean="0"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5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8343-FF50-4089-A2AB-85DC92F40938}" type="datetime1">
              <a:rPr lang="en-GB" smtClean="0"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5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europeansharedtreasure.eu/search.php?txt_school=PRO-MED&amp;txt_town=Gda%C5%84s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foragenetwork.eu/pl/page/101-biuletyny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foragenetwork.eu/en/foru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matureproject.e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prezi.com/pl8xrsht_wrv/presentation-computer-breakfast-in-hambu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utw.moodle.p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tureproject.eu/wp-content/uploads/2013/10/MATURE-draft-1-self-study-training-units.pdf" TargetMode="External"/><Relationship Id="rId2" Type="http://schemas.openxmlformats.org/officeDocument/2006/relationships/hyperlink" Target="http://matureproject.eu/wp-content/uploads/2013/10/MATURE-training-programme-Draft-Introductio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matureproject.eu/wp-content/uploads/2013/10/MATURE-training-programme-Draft-Introduction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moja.pg.gda.pl/auth/portal/start/hom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enauczanie.pg.gda.p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enauczanie.pg.gda.pl/#otwart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acsa.pg.gda.pl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blanka.moodle.pl/file.php/1/index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twpg.gda.p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hmIQqR-EZU" TargetMode="External"/><Relationship Id="rId2" Type="http://schemas.openxmlformats.org/officeDocument/2006/relationships/hyperlink" Target="http://www.youtube.com/user/ankagra5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u3aonline.org.a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ssive_open_online_cour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utw.moodle.pl/" TargetMode="External"/><Relationship Id="rId7" Type="http://schemas.openxmlformats.org/officeDocument/2006/relationships/image" Target="../media/image2.jpeg"/><Relationship Id="rId2" Type="http://schemas.openxmlformats.org/officeDocument/2006/relationships/hyperlink" Target="mailto:anka.grabowska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www.foragenetwork.eu/en/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www.mindwellness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hyperlink" Target="http://matureproject.e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dwellness.e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mindwellness.eu/descargas/Collection_of_Best_Practices_and_Exercises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klubseniorapg.blog.onet.p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netcall36.hu/mindwell/index.php?modul=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agenetwork.eu/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effectLst/>
              </a:rPr>
              <a:t>Making Adult Education Useful, Relevant and Engaging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085183"/>
            <a:ext cx="6400800" cy="1494137"/>
          </a:xfrm>
        </p:spPr>
        <p:txBody>
          <a:bodyPr>
            <a:normAutofit/>
          </a:bodyPr>
          <a:lstStyle/>
          <a:p>
            <a:r>
              <a:rPr lang="pl-PL" sz="2400" b="1" i="1" dirty="0" smtClean="0"/>
              <a:t>Anna Grabowska</a:t>
            </a:r>
          </a:p>
          <a:p>
            <a:r>
              <a:rPr lang="pl-PL" sz="2400" b="1" i="1" dirty="0" smtClean="0"/>
              <a:t>Gdansk University of Technology</a:t>
            </a:r>
          </a:p>
          <a:p>
            <a:r>
              <a:rPr lang="pl-PL" sz="2400" b="1" i="1" dirty="0" smtClean="0"/>
              <a:t>PRO-MED sp. z o.o.</a:t>
            </a:r>
            <a:endParaRPr lang="en-GB" sz="2400" b="1" i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123"/>
            <a:ext cx="1962150" cy="8216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2" y="390255"/>
            <a:ext cx="1546860" cy="796290"/>
          </a:xfrm>
          <a:prstGeom prst="rect">
            <a:avLst/>
          </a:prstGeom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83" y="383588"/>
            <a:ext cx="2209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669"/>
            <a:ext cx="1712687" cy="167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Banner_colo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79" y="3717032"/>
            <a:ext cx="4857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2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What can we share in ForAge?</a:t>
            </a:r>
            <a:endParaRPr lang="en-GB" sz="2700" b="1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4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hlinkClick r:id="rId2"/>
              </a:rPr>
              <a:t>Newsletters in ForAge 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7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hlinkClick r:id="rId2"/>
              </a:rPr>
              <a:t>Send your message to ForAge</a:t>
            </a:r>
            <a:r>
              <a:rPr lang="pl-PL" dirty="0" smtClean="0"/>
              <a:t>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MATURE, 2012-2014</a:t>
            </a:r>
            <a:br>
              <a:rPr lang="pl-PL" b="1" dirty="0" smtClean="0"/>
            </a:br>
            <a:r>
              <a:rPr lang="en-GB" b="1" dirty="0">
                <a:hlinkClick r:id="rId2"/>
              </a:rPr>
              <a:t>http://matureproject.eu</a:t>
            </a:r>
            <a:r>
              <a:rPr lang="en-GB" b="1" dirty="0" smtClean="0">
                <a:hlinkClick r:id="rId2"/>
              </a:rPr>
              <a:t>/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effectLst/>
              </a:rPr>
              <a:t>MATURE </a:t>
            </a:r>
            <a:r>
              <a:rPr lang="en-GB" dirty="0" smtClean="0">
                <a:effectLst/>
              </a:rPr>
              <a:t>- </a:t>
            </a:r>
            <a:r>
              <a:rPr lang="en-GB" b="1" dirty="0" smtClean="0">
                <a:effectLst/>
              </a:rPr>
              <a:t>Making Adult Education Useful, Relevant and Engaging</a:t>
            </a:r>
            <a:r>
              <a:rPr lang="en-GB" dirty="0" smtClean="0">
                <a:effectLst/>
              </a:rPr>
              <a:t> </a:t>
            </a:r>
            <a:r>
              <a:rPr lang="pl-PL" dirty="0" smtClean="0"/>
              <a:t>aims and objectives</a:t>
            </a:r>
            <a:r>
              <a:rPr lang="en-GB" dirty="0" smtClean="0">
                <a:effectLst/>
              </a:rPr>
              <a:t> are the following:</a:t>
            </a:r>
          </a:p>
          <a:p>
            <a:pPr lvl="1"/>
            <a:r>
              <a:rPr lang="en-US" dirty="0"/>
              <a:t>Identify and</a:t>
            </a:r>
            <a:r>
              <a:rPr lang="en-GB" dirty="0"/>
              <a:t> analyse</a:t>
            </a:r>
            <a:r>
              <a:rPr lang="en-US" dirty="0"/>
              <a:t> the barriers to engagement in learning faced by older adults who feature in national data on non-participatory groups.</a:t>
            </a:r>
            <a:endParaRPr lang="en-GB" dirty="0"/>
          </a:p>
          <a:p>
            <a:pPr lvl="1"/>
            <a:r>
              <a:rPr lang="en-US" dirty="0"/>
              <a:t>Seek out from our own resources and from national, European and international sources examples of good practice in engaging hard to reach older adults.</a:t>
            </a:r>
            <a:endParaRPr lang="en-GB" dirty="0"/>
          </a:p>
          <a:p>
            <a:pPr lvl="1"/>
            <a:r>
              <a:rPr lang="en-US" dirty="0"/>
              <a:t>Extrapolate from this research key and common concepts and strategies to form the basis of a European response to the engagement of disadvantaged older people.</a:t>
            </a:r>
            <a:endParaRPr lang="en-GB" dirty="0"/>
          </a:p>
          <a:p>
            <a:pPr lvl="1"/>
            <a:r>
              <a:rPr lang="en-US" dirty="0"/>
              <a:t>Explore the role of intermediary agencies,</a:t>
            </a:r>
            <a:r>
              <a:rPr lang="en-GB" dirty="0"/>
              <a:t> organisations</a:t>
            </a:r>
            <a:r>
              <a:rPr lang="en-US" dirty="0"/>
              <a:t> and individuals in supporting older people to take action and publish information and advice about that role.</a:t>
            </a:r>
            <a:endParaRPr lang="en-GB" dirty="0"/>
          </a:p>
          <a:p>
            <a:pPr lvl="1"/>
            <a:r>
              <a:rPr lang="en-GB" dirty="0"/>
              <a:t>Analyse</a:t>
            </a:r>
            <a:r>
              <a:rPr lang="en-US" dirty="0"/>
              <a:t> the potential role of intermediaries in overcoming barriers to participation in learning.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Case study</a:t>
            </a:r>
            <a:br>
              <a:rPr lang="pl-PL" b="1" dirty="0" smtClean="0"/>
            </a:br>
            <a:r>
              <a:rPr lang="en-US" sz="3600" b="1" dirty="0" smtClean="0">
                <a:hlinkClick r:id="rId2"/>
              </a:rPr>
              <a:t>Computer </a:t>
            </a:r>
            <a:r>
              <a:rPr lang="en-US" sz="3600" b="1" dirty="0">
                <a:hlinkClick r:id="rId2"/>
              </a:rPr>
              <a:t>breakfast in Hamburg since 2010</a:t>
            </a:r>
            <a:endParaRPr lang="en-GB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69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 smtClean="0"/>
              <a:t>Case study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sz="2700" b="1" dirty="0">
                <a:hlinkClick r:id="rId2"/>
              </a:rPr>
              <a:t>Meeting with computers at Gdansk University of Technology</a:t>
            </a:r>
            <a:r>
              <a:rPr lang="en-GB" sz="2700" b="1" dirty="0">
                <a:hlinkClick r:id="rId2"/>
              </a:rPr>
              <a:t/>
            </a:r>
            <a:br>
              <a:rPr lang="en-GB" sz="2700" b="1" dirty="0">
                <a:hlinkClick r:id="rId2"/>
              </a:rPr>
            </a:br>
            <a:endParaRPr lang="en-GB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17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Invitation to MATURE self-study</a:t>
            </a:r>
            <a:br>
              <a:rPr lang="pl-PL" b="1" dirty="0" smtClean="0"/>
            </a:br>
            <a:r>
              <a:rPr lang="en-GB" sz="1300" b="1" dirty="0">
                <a:hlinkClick r:id="rId2"/>
              </a:rPr>
              <a:t>http://</a:t>
            </a:r>
            <a:r>
              <a:rPr lang="en-GB" sz="1300" b="1" dirty="0" smtClean="0">
                <a:hlinkClick r:id="rId2"/>
              </a:rPr>
              <a:t>matureproject.eu/wp-content/uploads/2013/10/MATURE-training-programme-Draft-Introduction.pdf</a:t>
            </a:r>
            <a:r>
              <a:rPr lang="pl-PL" sz="1300" b="1" dirty="0" smtClean="0"/>
              <a:t/>
            </a:r>
            <a:br>
              <a:rPr lang="pl-PL" sz="1300" b="1" dirty="0" smtClean="0"/>
            </a:br>
            <a:r>
              <a:rPr lang="en-GB" sz="1200" b="1" dirty="0">
                <a:hlinkClick r:id="rId3"/>
              </a:rPr>
              <a:t>http://matureproject.eu/wp-content/uploads/2013/10/MATURE-draft-1-self-study-training-units.pdf</a:t>
            </a:r>
            <a:endParaRPr lang="en-GB" sz="1300" b="1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486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hlinkClick r:id="rId2"/>
              </a:rPr>
              <a:t>Invitation to MATURE F2F training</a:t>
            </a:r>
            <a:endParaRPr lang="en-GB" b="1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165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e</a:t>
            </a:r>
            <a:r>
              <a:rPr lang="pl-PL" b="1" dirty="0" smtClean="0"/>
              <a:t>-College, e-learning, OER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3100" b="1" dirty="0">
                <a:hlinkClick r:id="rId2"/>
              </a:rPr>
              <a:t>https://moja.pg.gda.pl/auth/portal/start/home</a:t>
            </a:r>
            <a:endParaRPr lang="en-GB" sz="31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82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e-learning at GUT </a:t>
            </a:r>
            <a:br>
              <a:rPr lang="pl-PL" b="1" dirty="0"/>
            </a:br>
            <a:r>
              <a:rPr lang="pl-PL" sz="3100" b="1" dirty="0">
                <a:hlinkClick r:id="rId2"/>
              </a:rPr>
              <a:t>http://enauczanie.pg.gda.pl/</a:t>
            </a:r>
            <a:endParaRPr lang="en-GB" sz="3100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9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/>
              </a:rPr>
              <a:t>Making Adult Education Useful, Relevant and Engaging</a:t>
            </a:r>
            <a:r>
              <a:rPr lang="pl-PL" b="1" dirty="0" smtClean="0">
                <a:effectLst/>
              </a:rPr>
              <a:t> – 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Maintaining mental health is essential for the well‐being of each human being. </a:t>
            </a:r>
            <a:endParaRPr lang="pl-PL" dirty="0" smtClean="0">
              <a:effectLst/>
            </a:endParaRPr>
          </a:p>
          <a:p>
            <a:r>
              <a:rPr lang="en-GB" dirty="0" smtClean="0">
                <a:effectLst/>
              </a:rPr>
              <a:t>In older age in tandem with other physiological changes, there is a tendency to experience losses of mental functions. </a:t>
            </a:r>
            <a:endParaRPr lang="pl-PL" dirty="0" smtClean="0">
              <a:effectLst/>
            </a:endParaRPr>
          </a:p>
          <a:p>
            <a:r>
              <a:rPr lang="en-GB" dirty="0" smtClean="0">
                <a:effectLst/>
              </a:rPr>
              <a:t>Some of these changes are due to various diseases or irreversible ageing procedures. </a:t>
            </a:r>
            <a:endParaRPr lang="pl-PL" dirty="0" smtClean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OER at GUT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3100" b="1" dirty="0">
                <a:hlinkClick r:id="rId2"/>
              </a:rPr>
              <a:t>http://enauczanie.pg.gda.pl/#otwarte</a:t>
            </a:r>
            <a:endParaRPr lang="en-GB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cxnSp>
        <p:nvCxnSpPr>
          <p:cNvPr id="8" name="Straight Arrow Connector 7"/>
          <p:cNvCxnSpPr/>
          <p:nvPr/>
        </p:nvCxnSpPr>
        <p:spPr>
          <a:xfrm flipV="1">
            <a:off x="1403648" y="3990521"/>
            <a:ext cx="1224136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368932" y="5787759"/>
            <a:ext cx="1224136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78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Autodesk Traning Centre at </a:t>
            </a:r>
            <a:r>
              <a:rPr lang="pl-PL" b="1" dirty="0"/>
              <a:t>GUT</a:t>
            </a:r>
            <a:br>
              <a:rPr lang="pl-PL" b="1" dirty="0"/>
            </a:br>
            <a:r>
              <a:rPr lang="pl-PL" b="1" dirty="0">
                <a:hlinkClick r:id="rId2"/>
              </a:rPr>
              <a:t>http://acsa.pg.gda.pl/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714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hlinkClick r:id="rId2"/>
              </a:rPr>
              <a:t>OER for AutoCAD</a:t>
            </a:r>
            <a:endParaRPr lang="en-GB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66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92888" cy="1143000"/>
          </a:xfrm>
        </p:spPr>
        <p:txBody>
          <a:bodyPr/>
          <a:lstStyle/>
          <a:p>
            <a:r>
              <a:rPr lang="pl-PL" b="1" dirty="0" smtClean="0">
                <a:hlinkClick r:id="rId3"/>
              </a:rPr>
              <a:t>Co-operation with TASK - OER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23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808551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TASK – what is this?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18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Our learners in YouTube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3600" b="1" dirty="0">
                <a:hlinkClick r:id="rId2"/>
              </a:rPr>
              <a:t>http://www.youtube.com/user/ankagra52</a:t>
            </a:r>
            <a:endParaRPr lang="en-GB" sz="36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240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hlinkClick r:id="rId2"/>
              </a:rPr>
              <a:t>Why not U3A online?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1435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076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hlinkClick r:id="rId3"/>
              </a:rPr>
              <a:t>Why not MOOC?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00" y="1556792"/>
            <a:ext cx="7069968" cy="4339498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14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Thank you for your attention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anka.grabowska@gmail.com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http://utw.moodle.pl/</a:t>
            </a:r>
            <a:endParaRPr lang="pl-PL" dirty="0" smtClean="0"/>
          </a:p>
          <a:p>
            <a:endParaRPr lang="pl-PL" dirty="0" smtClean="0"/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123"/>
            <a:ext cx="1962150" cy="82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669"/>
            <a:ext cx="1712687" cy="167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83" y="383588"/>
            <a:ext cx="2209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2" y="390255"/>
            <a:ext cx="1546860" cy="79629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28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989437"/>
            <a:ext cx="67818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4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/>
              </a:rPr>
              <a:t>However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effectLst/>
              </a:rPr>
              <a:t>many of these changes can be prevented </a:t>
            </a:r>
            <a:endParaRPr lang="pl-PL" dirty="0" smtClean="0">
              <a:effectLst/>
            </a:endParaRPr>
          </a:p>
          <a:p>
            <a:pPr marL="0" indent="0">
              <a:buNone/>
            </a:pPr>
            <a:r>
              <a:rPr lang="en-GB" dirty="0" smtClean="0">
                <a:effectLst/>
              </a:rPr>
              <a:t>or slowed down by </a:t>
            </a:r>
            <a:r>
              <a:rPr lang="pl-PL" dirty="0" smtClean="0">
                <a:effectLst/>
              </a:rPr>
              <a:t>leading </a:t>
            </a:r>
            <a:r>
              <a:rPr lang="pl-PL" b="1" dirty="0" smtClean="0">
                <a:effectLst/>
              </a:rPr>
              <a:t>an active life</a:t>
            </a:r>
            <a:r>
              <a:rPr lang="pl-PL" dirty="0" smtClean="0">
                <a:effectLst/>
              </a:rPr>
              <a:t>,</a:t>
            </a:r>
          </a:p>
          <a:p>
            <a:pPr marL="0" indent="0">
              <a:buNone/>
            </a:pPr>
            <a:r>
              <a:rPr lang="en-GB" dirty="0" smtClean="0">
                <a:effectLst/>
              </a:rPr>
              <a:t>considering  several  factors which are crucial:  </a:t>
            </a:r>
            <a:endParaRPr lang="pl-PL" dirty="0" smtClean="0">
              <a:effectLst/>
            </a:endParaRPr>
          </a:p>
          <a:p>
            <a:pPr lvl="1"/>
            <a:r>
              <a:rPr lang="pl-PL" b="1" dirty="0"/>
              <a:t>C</a:t>
            </a:r>
            <a:r>
              <a:rPr lang="en-GB" b="1" dirty="0" err="1" smtClean="0">
                <a:effectLst/>
              </a:rPr>
              <a:t>ontinuous</a:t>
            </a:r>
            <a:r>
              <a:rPr lang="en-GB" b="1" dirty="0" smtClean="0">
                <a:effectLst/>
              </a:rPr>
              <a:t> learning </a:t>
            </a:r>
            <a:endParaRPr lang="pl-PL" b="1" dirty="0" smtClean="0">
              <a:effectLst/>
            </a:endParaRPr>
          </a:p>
          <a:p>
            <a:pPr lvl="1"/>
            <a:r>
              <a:rPr lang="pl-PL" b="1" dirty="0"/>
              <a:t>P</a:t>
            </a:r>
            <a:r>
              <a:rPr lang="en-GB" b="1" dirty="0" err="1" smtClean="0">
                <a:effectLst/>
              </a:rPr>
              <a:t>hysical</a:t>
            </a:r>
            <a:r>
              <a:rPr lang="en-GB" b="1" dirty="0" smtClean="0">
                <a:effectLst/>
              </a:rPr>
              <a:t> fitness</a:t>
            </a:r>
            <a:endParaRPr lang="pl-PL" b="1" dirty="0" smtClean="0">
              <a:effectLst/>
            </a:endParaRPr>
          </a:p>
          <a:p>
            <a:pPr lvl="1"/>
            <a:r>
              <a:rPr lang="pl-PL" b="1" dirty="0"/>
              <a:t>H</a:t>
            </a:r>
            <a:r>
              <a:rPr lang="en-GB" b="1" dirty="0" err="1" smtClean="0">
                <a:effectLst/>
              </a:rPr>
              <a:t>ealthy</a:t>
            </a:r>
            <a:r>
              <a:rPr lang="en-GB" b="1" dirty="0" smtClean="0">
                <a:effectLst/>
              </a:rPr>
              <a:t> diet </a:t>
            </a:r>
            <a:endParaRPr lang="pl-PL" b="1" dirty="0" smtClean="0">
              <a:effectLst/>
            </a:endParaRPr>
          </a:p>
          <a:p>
            <a:pPr lvl="1"/>
            <a:r>
              <a:rPr lang="pl-PL" b="1" dirty="0"/>
              <a:t>S</a:t>
            </a:r>
            <a:r>
              <a:rPr lang="en-GB" b="1" dirty="0" err="1" smtClean="0">
                <a:effectLst/>
              </a:rPr>
              <a:t>ocial</a:t>
            </a:r>
            <a:r>
              <a:rPr lang="en-GB" b="1" dirty="0" smtClean="0">
                <a:effectLst/>
              </a:rPr>
              <a:t> contacts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04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If not reinvent the wheel...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hlinkClick r:id="rId2"/>
              </a:rPr>
              <a:t>http://www.mindwellness.eu/</a:t>
            </a:r>
            <a:endParaRPr lang="en-GB" b="1" dirty="0"/>
          </a:p>
          <a:p>
            <a:pPr marL="0" indent="0">
              <a:buNone/>
            </a:pPr>
            <a:endParaRPr lang="pl-PL" b="1" dirty="0">
              <a:hlinkClick r:id="rId3"/>
            </a:endParaRPr>
          </a:p>
          <a:p>
            <a:pPr marL="0" indent="0">
              <a:buNone/>
            </a:pPr>
            <a:r>
              <a:rPr lang="en-GB" b="1" dirty="0" smtClean="0">
                <a:hlinkClick r:id="rId3"/>
              </a:rPr>
              <a:t>http</a:t>
            </a:r>
            <a:r>
              <a:rPr lang="en-GB" b="1" dirty="0">
                <a:hlinkClick r:id="rId3"/>
              </a:rPr>
              <a:t>://www.foragenetwork.eu/en/</a:t>
            </a:r>
            <a:endParaRPr lang="en-GB" b="1" dirty="0"/>
          </a:p>
          <a:p>
            <a:pPr marL="0" indent="0">
              <a:buNone/>
            </a:pPr>
            <a:endParaRPr lang="pl-PL" b="1" dirty="0">
              <a:hlinkClick r:id="rId4"/>
            </a:endParaRPr>
          </a:p>
          <a:p>
            <a:pPr marL="0" indent="0">
              <a:buNone/>
            </a:pPr>
            <a:r>
              <a:rPr lang="en-GB" b="1" dirty="0" smtClean="0">
                <a:hlinkClick r:id="rId4"/>
              </a:rPr>
              <a:t>http</a:t>
            </a:r>
            <a:r>
              <a:rPr lang="en-GB" b="1" dirty="0">
                <a:hlinkClick r:id="rId4"/>
              </a:rPr>
              <a:t>://matureproject.eu/</a:t>
            </a:r>
            <a:endParaRPr lang="pl-PL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4" y="1196751"/>
            <a:ext cx="1712687" cy="167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59632"/>
            <a:ext cx="2406339" cy="88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33056"/>
            <a:ext cx="2382656" cy="101231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04" y="5954937"/>
            <a:ext cx="6919292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0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>
                <a:effectLst/>
              </a:rPr>
              <a:t>Mindwellness</a:t>
            </a:r>
            <a:r>
              <a:rPr lang="pl-PL" b="1" dirty="0" smtClean="0">
                <a:effectLst/>
              </a:rPr>
              <a:t>, 2008-2010</a:t>
            </a:r>
            <a:br>
              <a:rPr lang="pl-PL" b="1" dirty="0" smtClean="0">
                <a:effectLst/>
              </a:rPr>
            </a:br>
            <a:r>
              <a:rPr lang="en-GB" b="1" dirty="0">
                <a:hlinkClick r:id="rId2"/>
              </a:rPr>
              <a:t>http://www.mindwellness.eu</a:t>
            </a:r>
            <a:r>
              <a:rPr lang="en-GB" b="1" dirty="0" smtClean="0">
                <a:hlinkClick r:id="rId2"/>
              </a:rPr>
              <a:t>/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err="1" smtClean="0">
                <a:effectLst/>
              </a:rPr>
              <a:t>Mindwellness</a:t>
            </a:r>
            <a:r>
              <a:rPr lang="en-GB" dirty="0" smtClean="0">
                <a:effectLst/>
              </a:rPr>
              <a:t> project was concentrated at developing innovative training material aimed at older people (working or retired) to help them retain mental flexibility. </a:t>
            </a:r>
            <a:endParaRPr lang="pl-PL" dirty="0" smtClean="0">
              <a:effectLst/>
            </a:endParaRPr>
          </a:p>
          <a:p>
            <a:r>
              <a:rPr lang="en-GB" dirty="0" smtClean="0">
                <a:effectLst/>
              </a:rPr>
              <a:t>The outcomes of the </a:t>
            </a:r>
            <a:r>
              <a:rPr lang="en-GB" dirty="0" err="1" smtClean="0">
                <a:effectLst/>
              </a:rPr>
              <a:t>Mindwellness</a:t>
            </a:r>
            <a:r>
              <a:rPr lang="en-GB" dirty="0" smtClean="0">
                <a:effectLst/>
              </a:rPr>
              <a:t> project include:</a:t>
            </a:r>
          </a:p>
          <a:p>
            <a:pPr lvl="1"/>
            <a:r>
              <a:rPr lang="en-GB" dirty="0" smtClean="0">
                <a:effectLst/>
              </a:rPr>
              <a:t>A national and comparative analysis on the current position of older citizens and learning in higher age.</a:t>
            </a:r>
          </a:p>
          <a:p>
            <a:pPr lvl="1"/>
            <a:r>
              <a:rPr lang="en-GB" dirty="0" smtClean="0">
                <a:effectLst/>
              </a:rPr>
              <a:t>A collection of good examples and best practice related to brain training.</a:t>
            </a:r>
          </a:p>
          <a:p>
            <a:pPr lvl="1"/>
            <a:r>
              <a:rPr lang="en-GB" dirty="0" smtClean="0">
                <a:effectLst/>
              </a:rPr>
              <a:t>Online training material with exercises on brain training.</a:t>
            </a:r>
          </a:p>
          <a:p>
            <a:pPr lvl="1"/>
            <a:r>
              <a:rPr lang="en-GB" dirty="0" smtClean="0">
                <a:effectLst/>
              </a:rPr>
              <a:t>A handbook on brain training for older people, providing a theoretical basis for use by trainers and experts.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71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 smtClean="0"/>
              <a:t>Good practice</a:t>
            </a:r>
            <a:br>
              <a:rPr lang="pl-PL" sz="4000" b="1" dirty="0" smtClean="0"/>
            </a:br>
            <a:r>
              <a:rPr lang="en-GB" sz="2000" b="1" dirty="0">
                <a:hlinkClick r:id="rId2"/>
              </a:rPr>
              <a:t>http://www.mindwellness.eu/descargas/Collection_of_Best_Practices_and_Exercises.pdf</a:t>
            </a:r>
            <a:r>
              <a:rPr lang="en-GB" sz="2000" b="1" dirty="0"/>
              <a:t/>
            </a:r>
            <a:br>
              <a:rPr lang="en-GB" sz="2000" b="1" dirty="0"/>
            </a:br>
            <a:endParaRPr lang="en-GB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9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Good practice</a:t>
            </a:r>
            <a:br>
              <a:rPr lang="pl-PL" b="1" dirty="0"/>
            </a:br>
            <a:r>
              <a:rPr lang="pl-PL" b="1" dirty="0">
                <a:hlinkClick r:id="rId2"/>
              </a:rPr>
              <a:t>http://klubseniorapg.blog.onet.pl/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9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Mindwellness training modules</a:t>
            </a:r>
            <a:endParaRPr lang="en-GB" sz="2700" b="1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3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ForAge, 2012-2014</a:t>
            </a:r>
            <a:br>
              <a:rPr lang="pl-PL" b="1" dirty="0" smtClean="0"/>
            </a:br>
            <a:r>
              <a:rPr lang="en-GB" b="1" dirty="0">
                <a:hlinkClick r:id="rId2"/>
              </a:rPr>
              <a:t>http://www.foragenetwork.eu/en</a:t>
            </a:r>
            <a:r>
              <a:rPr lang="en-GB" b="1" dirty="0" smtClean="0">
                <a:hlinkClick r:id="rId2"/>
              </a:rPr>
              <a:t>/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effectLst/>
              </a:rPr>
              <a:t>ForAge</a:t>
            </a:r>
            <a:r>
              <a:rPr lang="en-GB" dirty="0" smtClean="0">
                <a:effectLst/>
              </a:rPr>
              <a:t> </a:t>
            </a:r>
            <a:r>
              <a:rPr lang="en-GB" b="1" dirty="0" smtClean="0">
                <a:effectLst/>
              </a:rPr>
              <a:t>for later-life learning: Building on European experience </a:t>
            </a:r>
            <a:r>
              <a:rPr lang="en-GB" dirty="0" smtClean="0">
                <a:effectLst/>
              </a:rPr>
              <a:t>project is a European multi-lateral network with the central aim of communicating and promoting experiences of learning for older people. </a:t>
            </a:r>
            <a:endParaRPr lang="pl-PL" dirty="0" smtClean="0">
              <a:effectLst/>
            </a:endParaRPr>
          </a:p>
          <a:p>
            <a:r>
              <a:rPr lang="en-GB" dirty="0" smtClean="0">
                <a:effectLst/>
              </a:rPr>
              <a:t>The main goal of the ForAge is to help raise standards of practice throughout Europe and beyond.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94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516</Words>
  <Application>Microsoft Office PowerPoint</Application>
  <PresentationFormat>On-screen Show (4:3)</PresentationFormat>
  <Paragraphs>94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Making Adult Education Useful, Relevant and Engaging</vt:lpstr>
      <vt:lpstr>Making Adult Education Useful, Relevant and Engaging – why?</vt:lpstr>
      <vt:lpstr>However</vt:lpstr>
      <vt:lpstr>If not reinvent the wheel...</vt:lpstr>
      <vt:lpstr>Mindwellness, 2008-2010 http://www.mindwellness.eu/</vt:lpstr>
      <vt:lpstr>Good practice http://www.mindwellness.eu/descargas/Collection_of_Best_Practices_and_Exercises.pdf </vt:lpstr>
      <vt:lpstr>Good practice http://klubseniorapg.blog.onet.pl/</vt:lpstr>
      <vt:lpstr>Mindwellness training modules</vt:lpstr>
      <vt:lpstr>ForAge, 2012-2014 http://www.foragenetwork.eu/en/</vt:lpstr>
      <vt:lpstr>What can we share in ForAge?</vt:lpstr>
      <vt:lpstr>Newsletters in ForAge </vt:lpstr>
      <vt:lpstr>Send your message to ForAge </vt:lpstr>
      <vt:lpstr>MATURE, 2012-2014 http://matureproject.eu/</vt:lpstr>
      <vt:lpstr>Case study Computer breakfast in Hamburg since 2010</vt:lpstr>
      <vt:lpstr>Case study Meeting with computers at Gdansk University of Technology </vt:lpstr>
      <vt:lpstr>Invitation to MATURE self-study http://matureproject.eu/wp-content/uploads/2013/10/MATURE-training-programme-Draft-Introduction.pdf http://matureproject.eu/wp-content/uploads/2013/10/MATURE-draft-1-self-study-training-units.pdf</vt:lpstr>
      <vt:lpstr>Invitation to MATURE F2F training</vt:lpstr>
      <vt:lpstr>e-College, e-learning, OER https://moja.pg.gda.pl/auth/portal/start/home</vt:lpstr>
      <vt:lpstr>e-learning at GUT  http://enauczanie.pg.gda.pl/</vt:lpstr>
      <vt:lpstr>OER at GUT http://enauczanie.pg.gda.pl/#otwarte</vt:lpstr>
      <vt:lpstr>Autodesk Traning Centre at GUT http://acsa.pg.gda.pl/</vt:lpstr>
      <vt:lpstr>OER for AutoCAD</vt:lpstr>
      <vt:lpstr>Co-operation with TASK - OER</vt:lpstr>
      <vt:lpstr>TASK – what is this?</vt:lpstr>
      <vt:lpstr>Our learners in YouTube http://www.youtube.com/user/ankagra52</vt:lpstr>
      <vt:lpstr>Why not U3A online?</vt:lpstr>
      <vt:lpstr>Why not MOOC?</vt:lpstr>
      <vt:lpstr>Thank you for your attention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Adult Education Useful, Relevant and Engaging</dc:title>
  <dc:creator>anka</dc:creator>
  <cp:lastModifiedBy>anka</cp:lastModifiedBy>
  <cp:revision>39</cp:revision>
  <cp:lastPrinted>2013-11-03T10:37:44Z</cp:lastPrinted>
  <dcterms:created xsi:type="dcterms:W3CDTF">2013-10-31T09:59:18Z</dcterms:created>
  <dcterms:modified xsi:type="dcterms:W3CDTF">2013-11-04T12:44:52Z</dcterms:modified>
</cp:coreProperties>
</file>