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1" r:id="rId25"/>
    <p:sldId id="284" r:id="rId26"/>
    <p:sldId id="285" r:id="rId27"/>
    <p:sldId id="286" r:id="rId28"/>
    <p:sldId id="277" r:id="rId29"/>
    <p:sldId id="27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F0CF-0131-43A8-8E9B-31AF90C9C9AE}" type="datetimeFigureOut">
              <a:rPr lang="en-GB"/>
              <a:pPr>
                <a:defRPr/>
              </a:pPr>
              <a:t>20/07/2014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5E42-4765-4B2D-8571-AA656ACCC0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4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726D-1252-4D5D-83E6-31623148FF1D}" type="datetimeFigureOut">
              <a:rPr lang="en-GB"/>
              <a:pPr>
                <a:defRPr/>
              </a:pPr>
              <a:t>20/07/2014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08CBE-4172-46A8-A66C-F99099D643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41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F9F49-CC54-4D96-BAB1-C3BDEE16A5D2}" type="datetimeFigureOut">
              <a:rPr lang="en-GB"/>
              <a:pPr>
                <a:defRPr/>
              </a:pPr>
              <a:t>20/07/2014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54427-CC1D-45B9-AEBD-6E1DBDB583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7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B9611-9A81-4B21-9EFF-FB6DE065FE76}" type="datetimeFigureOut">
              <a:rPr lang="en-GB"/>
              <a:pPr>
                <a:defRPr/>
              </a:pPr>
              <a:t>20/07/2014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B1BB2-6D5B-45FD-BF39-D3A01D81E4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DABE1-D667-433D-8B51-062EC8E370C9}" type="datetimeFigureOut">
              <a:rPr lang="en-GB"/>
              <a:pPr>
                <a:defRPr/>
              </a:pPr>
              <a:t>20/07/2014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BC3B5-5BAC-4147-8D6B-DBD2D72A9C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61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0432-5E14-485B-889B-0AF9D15CF143}" type="datetimeFigureOut">
              <a:rPr lang="en-GB"/>
              <a:pPr>
                <a:defRPr/>
              </a:pPr>
              <a:t>20/07/2014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2B13-9FFB-4D77-9419-71B7152901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62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8FC13-53FB-4E5C-A571-49B77F68767A}" type="datetimeFigureOut">
              <a:rPr lang="en-GB"/>
              <a:pPr>
                <a:defRPr/>
              </a:pPr>
              <a:t>20/07/2014</a:t>
            </a:fld>
            <a:endParaRPr lang="en-GB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2249-25D5-4E40-B7F9-EF432623BE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90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5FD71-EDF6-4DE6-9F21-DA2A582551D4}" type="datetimeFigureOut">
              <a:rPr lang="en-GB"/>
              <a:pPr>
                <a:defRPr/>
              </a:pPr>
              <a:t>20/07/2014</a:t>
            </a:fld>
            <a:endParaRPr lang="en-GB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4434-AF8F-4AA1-AE30-36E4891CCD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6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95454-0F2D-4D3B-AEC5-1F2A55E04867}" type="datetimeFigureOut">
              <a:rPr lang="en-GB"/>
              <a:pPr>
                <a:defRPr/>
              </a:pPr>
              <a:t>20/07/2014</a:t>
            </a:fld>
            <a:endParaRPr lang="en-GB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A40EB-6F09-494D-8F8A-CC0B9E1A32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24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3E09E-5D0E-45DF-9EFF-EABF1772209A}" type="datetimeFigureOut">
              <a:rPr lang="en-GB"/>
              <a:pPr>
                <a:defRPr/>
              </a:pPr>
              <a:t>20/07/2014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FB9A-4986-4DA9-976F-AA4A1FC7B8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2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40CF-2BA0-4265-96B6-C7F7FE91E9D5}" type="datetimeFigureOut">
              <a:rPr lang="en-GB"/>
              <a:pPr>
                <a:defRPr/>
              </a:pPr>
              <a:t>20/07/2014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6D05-0E56-455B-AC9E-FE3AE8F38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</a:t>
            </a:r>
            <a:endParaRPr lang="en-GB" altLang="en-US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  <a:endParaRPr lang="en-GB" altLang="en-US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3BA9F-F317-40ED-B8A8-E8BAFA5F5797}" type="datetimeFigureOut">
              <a:rPr lang="en-GB"/>
              <a:pPr>
                <a:defRPr/>
              </a:pPr>
              <a:t>20/07/2014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1B7FB7-CEC1-4D1A-A437-28271DBBA6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ka.grabowsk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c.pg.gda.pl/moodle/course/category.php?id=22" TargetMode="External"/><Relationship Id="rId3" Type="http://schemas.openxmlformats.org/officeDocument/2006/relationships/hyperlink" Target="http://www.okno.pg.gda.pl/" TargetMode="External"/><Relationship Id="rId7" Type="http://schemas.openxmlformats.org/officeDocument/2006/relationships/hyperlink" Target="http://www.dec.pg.gda.pl/moodle/course/category.php?id=1" TargetMode="External"/><Relationship Id="rId2" Type="http://schemas.openxmlformats.org/officeDocument/2006/relationships/hyperlink" Target="http://www.dec.pg.gda.pl/moodl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ec.pg.gda.pl/moodle/course/category.php?id=12" TargetMode="External"/><Relationship Id="rId5" Type="http://schemas.openxmlformats.org/officeDocument/2006/relationships/hyperlink" Target="http://www.dec.pg.gda.pl/konsorcjum/" TargetMode="External"/><Relationship Id="rId4" Type="http://schemas.openxmlformats.org/officeDocument/2006/relationships/hyperlink" Target="http://www.eti.wirtualnie.p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ec.pg.gda.pl/moodle/course/view.php?id=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ec.pg.gda.pl/moodle/course/view.php?id=4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ec.pg.gda.pl/moodle/course/view.php?id=1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ec.pg.gda.pl/moodle/course/view.php?id=1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153.19.34.87/moodl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ti.wirtualnie.p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dec.pg.gda.pl/moodle/course/view.php?id=4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http://www.dec.pg.gda.pl/moodle/course/view.php?id=5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dec.pg.gda.pl/konsorcju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dec.pg.gda.pl/moodle/course/category.php?id=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emdel.org/emdelmodules.php?name=Hom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utw.moodle.pl" TargetMode="External"/><Relationship Id="rId2" Type="http://schemas.openxmlformats.org/officeDocument/2006/relationships/hyperlink" Target="blanka.moodle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27.moodle.pl" TargetMode="External"/><Relationship Id="rId5" Type="http://schemas.openxmlformats.org/officeDocument/2006/relationships/hyperlink" Target="http://enauczanie.pg.edu.pl/zasoby-ogolnodostepne" TargetMode="External"/><Relationship Id="rId4" Type="http://schemas.openxmlformats.org/officeDocument/2006/relationships/hyperlink" Target="http://enauczanie.pg.gda.pl/moodl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blanka.moodle.p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tw.moodle.pl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auczanie.pg.gda.pl/moodl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enauczanie.pg.gda.pl/moodle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enauczanie.pg.edu.pl/zasoby-ogolnodostepn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nauczanie.pg.edu.pl/zasoby-ogolnodostepn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27.moodle.p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anka.grabowska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oodle.com" TargetMode="External"/><Relationship Id="rId2" Type="http://schemas.openxmlformats.org/officeDocument/2006/relationships/hyperlink" Target="Moodl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Moodle#Releas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lanka.moodle.pl/file.php/1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ec.pg.gda.pl/dec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ec.pg.gda.pl/ethic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dec.pg.gda.pl/moodle/course/view.php?id=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dam.pawelczak@wsb.poznan.p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852738"/>
            <a:ext cx="7772400" cy="3195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en-US" dirty="0" smtClean="0"/>
              <a:t/>
            </a:r>
            <a:br>
              <a:rPr lang="pl-PL" altLang="en-US" dirty="0" smtClean="0"/>
            </a:br>
            <a:r>
              <a:rPr lang="en-GB" altLang="en-US" b="1" dirty="0" smtClean="0"/>
              <a:t>Moodle Case Studies since 2003</a:t>
            </a:r>
            <a:r>
              <a:rPr lang="pl-PL" altLang="en-US" b="1" dirty="0" smtClean="0"/>
              <a:t/>
            </a:r>
            <a:br>
              <a:rPr lang="pl-PL" altLang="en-US" b="1" dirty="0" smtClean="0"/>
            </a:br>
            <a:r>
              <a:rPr lang="pl-PL" altLang="en-US" sz="6000" b="1" dirty="0" smtClean="0"/>
              <a:t>MMVC14</a:t>
            </a:r>
            <a:r>
              <a:rPr lang="pl-PL" altLang="en-US" sz="3200" b="1" dirty="0" smtClean="0"/>
              <a:t/>
            </a:r>
            <a:br>
              <a:rPr lang="pl-PL" altLang="en-US" sz="3200" b="1" dirty="0" smtClean="0"/>
            </a:br>
            <a:r>
              <a:rPr lang="pl-PL" altLang="en-US" sz="3200" b="1" dirty="0" smtClean="0"/>
              <a:t>1-3 August 2014</a:t>
            </a:r>
            <a:br>
              <a:rPr lang="pl-PL" altLang="en-US" sz="3200" b="1" dirty="0" smtClean="0"/>
            </a:br>
            <a:r>
              <a:rPr lang="pl-PL" altLang="en-US" sz="3200" b="1" dirty="0" smtClean="0"/>
              <a:t/>
            </a:r>
            <a:br>
              <a:rPr lang="pl-PL" altLang="en-US" sz="3200" b="1" dirty="0" smtClean="0"/>
            </a:br>
            <a:r>
              <a:rPr lang="pl-PL" altLang="en-US" sz="3200" i="1" dirty="0" smtClean="0"/>
              <a:t>Dr Anna Grabowska</a:t>
            </a:r>
            <a:br>
              <a:rPr lang="pl-PL" altLang="en-US" sz="3200" i="1" dirty="0" smtClean="0"/>
            </a:br>
            <a:r>
              <a:rPr lang="pl-PL" altLang="en-US" sz="3200" i="1" dirty="0" smtClean="0">
                <a:hlinkClick r:id="rId2"/>
              </a:rPr>
              <a:t>anka.grabowska@gmail.com</a:t>
            </a:r>
            <a:r>
              <a:rPr lang="pl-PL" altLang="en-US" sz="3200" i="1" dirty="0" smtClean="0"/>
              <a:t/>
            </a:r>
            <a:br>
              <a:rPr lang="pl-PL" altLang="en-US" sz="3200" i="1" dirty="0" smtClean="0"/>
            </a:br>
            <a:r>
              <a:rPr lang="pl-PL" altLang="en-US" sz="3200" b="1" dirty="0" smtClean="0"/>
              <a:t/>
            </a:r>
            <a:br>
              <a:rPr lang="pl-PL" altLang="en-US" sz="3200" b="1" dirty="0" smtClean="0"/>
            </a:br>
            <a:endParaRPr lang="en-GB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8313" y="333375"/>
            <a:ext cx="8280400" cy="14970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en-US" sz="2400" b="1" dirty="0" smtClean="0">
                <a:solidFill>
                  <a:srgbClr val="FF0000"/>
                </a:solidFill>
                <a:latin typeface="+mj-lt"/>
              </a:rPr>
              <a:t>Wdrożenia </a:t>
            </a:r>
            <a:r>
              <a:rPr lang="pl-PL" altLang="en-US" sz="2400" b="1" dirty="0" err="1" smtClean="0">
                <a:solidFill>
                  <a:srgbClr val="FF0000"/>
                </a:solidFill>
                <a:latin typeface="+mj-lt"/>
              </a:rPr>
              <a:t>Moodle</a:t>
            </a:r>
            <a:r>
              <a:rPr lang="pl-PL" altLang="en-US" sz="2400" b="1" dirty="0" smtClean="0">
                <a:solidFill>
                  <a:srgbClr val="FF0000"/>
                </a:solidFill>
                <a:latin typeface="+mj-lt"/>
              </a:rPr>
              <a:t> na tradycyjnych uniwersytetach w Polsce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en-US" sz="2400" b="1" dirty="0" err="1" smtClean="0">
                <a:solidFill>
                  <a:schemeClr val="tx1"/>
                </a:solidFill>
                <a:latin typeface="+mj-lt"/>
              </a:rPr>
              <a:t>Implementing</a:t>
            </a:r>
            <a:r>
              <a:rPr lang="pl-PL" altLang="en-US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altLang="en-US" sz="2400" b="1" dirty="0" err="1" smtClean="0">
                <a:solidFill>
                  <a:schemeClr val="tx1"/>
                </a:solidFill>
                <a:latin typeface="+mj-lt"/>
              </a:rPr>
              <a:t>Moodle</a:t>
            </a:r>
            <a:r>
              <a:rPr lang="pl-PL" altLang="en-US" sz="2400" b="1" dirty="0" smtClean="0">
                <a:solidFill>
                  <a:schemeClr val="tx1"/>
                </a:solidFill>
                <a:latin typeface="+mj-lt"/>
              </a:rPr>
              <a:t> in </a:t>
            </a:r>
            <a:r>
              <a:rPr lang="pl-PL" altLang="en-US" sz="2400" b="1" dirty="0" err="1" smtClean="0">
                <a:solidFill>
                  <a:schemeClr val="tx1"/>
                </a:solidFill>
                <a:latin typeface="+mj-lt"/>
              </a:rPr>
              <a:t>traditional</a:t>
            </a:r>
            <a:r>
              <a:rPr lang="pl-PL" altLang="en-US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altLang="en-US" sz="2400" b="1" dirty="0" err="1" smtClean="0">
                <a:solidFill>
                  <a:schemeClr val="tx1"/>
                </a:solidFill>
                <a:latin typeface="+mj-lt"/>
              </a:rPr>
              <a:t>universities</a:t>
            </a:r>
            <a:r>
              <a:rPr lang="pl-PL" altLang="en-US" sz="2400" b="1" dirty="0" smtClean="0">
                <a:solidFill>
                  <a:schemeClr val="tx1"/>
                </a:solidFill>
                <a:latin typeface="+mj-lt"/>
              </a:rPr>
              <a:t> in Poland</a:t>
            </a:r>
            <a:r>
              <a:rPr lang="pl-PL" alt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br>
              <a:rPr lang="pl-PL" altLang="en-US" sz="2400" b="1" dirty="0" smtClean="0">
                <a:solidFill>
                  <a:srgbClr val="FF0000"/>
                </a:solidFill>
                <a:latin typeface="+mj-lt"/>
              </a:rPr>
            </a:br>
            <a:r>
              <a:rPr lang="pl-PL" altLang="en-US" sz="2400" b="1" dirty="0" smtClean="0">
                <a:solidFill>
                  <a:srgbClr val="FF0000"/>
                </a:solidFill>
                <a:latin typeface="+mj-lt"/>
              </a:rPr>
              <a:t>Informatyka w Szkole XX, 6-9 </a:t>
            </a:r>
            <a:r>
              <a:rPr lang="pl-PL" altLang="en-US" sz="2400" b="1" dirty="0" err="1" smtClean="0">
                <a:solidFill>
                  <a:srgbClr val="FF0000"/>
                </a:solidFill>
                <a:latin typeface="+mj-lt"/>
              </a:rPr>
              <a:t>September</a:t>
            </a:r>
            <a:r>
              <a:rPr lang="pl-PL" altLang="en-US" sz="2400" b="1" dirty="0" smtClean="0">
                <a:solidFill>
                  <a:srgbClr val="FF0000"/>
                </a:solidFill>
                <a:latin typeface="+mj-lt"/>
              </a:rPr>
              <a:t> 2004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en-US" sz="2400" i="1" dirty="0" smtClean="0">
                <a:solidFill>
                  <a:srgbClr val="FF0000"/>
                </a:solidFill>
              </a:rPr>
              <a:t>Dr Anna Grabowska, Zbigniew Jarosik</a:t>
            </a:r>
            <a:endParaRPr lang="en-GB" sz="24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en-US" sz="2400" b="1" dirty="0" smtClean="0">
              <a:solidFill>
                <a:srgbClr val="FF0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en-US" sz="3600" b="1" dirty="0">
                <a:solidFill>
                  <a:srgbClr val="FF0000"/>
                </a:solidFill>
              </a:rPr>
              <a:t>W</a:t>
            </a:r>
            <a:r>
              <a:rPr lang="pl-PL" altLang="en-US" sz="3600" b="1" dirty="0" smtClean="0">
                <a:solidFill>
                  <a:srgbClr val="FF0000"/>
                </a:solidFill>
              </a:rPr>
              <a:t>drożenia i promocja </a:t>
            </a:r>
            <a:r>
              <a:rPr lang="pl-PL" altLang="en-US" sz="3600" b="1" dirty="0" err="1" smtClean="0">
                <a:solidFill>
                  <a:srgbClr val="FF0000"/>
                </a:solidFill>
              </a:rPr>
              <a:t>Moodle</a:t>
            </a:r>
            <a:r>
              <a:rPr lang="pl-PL" altLang="en-US" sz="3600" b="1" dirty="0" smtClean="0">
                <a:solidFill>
                  <a:srgbClr val="FF0000"/>
                </a:solidFill>
              </a:rPr>
              <a:t> </a:t>
            </a:r>
            <a:br>
              <a:rPr lang="pl-PL" altLang="en-US" sz="3600" b="1" dirty="0" smtClean="0">
                <a:solidFill>
                  <a:srgbClr val="FF0000"/>
                </a:solidFill>
              </a:rPr>
            </a:br>
            <a:r>
              <a:rPr lang="pl-PL" altLang="en-US" b="1" dirty="0" err="1" smtClean="0"/>
              <a:t>Implementation</a:t>
            </a:r>
            <a:r>
              <a:rPr lang="pl-PL" altLang="en-US" b="1" dirty="0" smtClean="0"/>
              <a:t> and </a:t>
            </a:r>
            <a:r>
              <a:rPr lang="pl-PL" altLang="en-US" b="1" dirty="0" err="1" smtClean="0"/>
              <a:t>promotion</a:t>
            </a:r>
            <a:r>
              <a:rPr lang="pl-PL" altLang="en-US" b="1" dirty="0" smtClean="0"/>
              <a:t> </a:t>
            </a:r>
            <a:r>
              <a:rPr lang="pl-PL" altLang="en-US" b="1" dirty="0" err="1" smtClean="0"/>
              <a:t>Moodle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sz="2600" dirty="0" smtClean="0">
                <a:solidFill>
                  <a:srgbClr val="FF0000"/>
                </a:solidFill>
              </a:rPr>
              <a:t>Główne środowisko ogólnouczelniane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en-US" sz="2600" dirty="0" smtClean="0">
                <a:solidFill>
                  <a:srgbClr val="FF0000"/>
                </a:solidFill>
                <a:hlinkClick r:id="rId2"/>
              </a:rPr>
              <a:t>http://www.dec.pg.gda.pl/moodle/</a:t>
            </a:r>
            <a:endParaRPr lang="pl-PL" altLang="en-US" sz="2600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en-US" sz="2600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sz="2600" dirty="0" smtClean="0">
                <a:solidFill>
                  <a:srgbClr val="FF0000"/>
                </a:solidFill>
              </a:rPr>
              <a:t>Klony (migracja na wydziały):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sz="2600" dirty="0" smtClean="0">
                <a:solidFill>
                  <a:srgbClr val="FF0000"/>
                </a:solidFill>
                <a:hlinkClick r:id="rId3"/>
              </a:rPr>
              <a:t>http://www.okno.pg.gda.pl/</a:t>
            </a:r>
            <a:endParaRPr lang="pl-PL" altLang="en-US" sz="2600" dirty="0" smtClean="0">
              <a:solidFill>
                <a:srgbClr val="FF0000"/>
              </a:solidFill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sz="2600" dirty="0" smtClean="0">
                <a:solidFill>
                  <a:srgbClr val="FF0000"/>
                </a:solidFill>
                <a:hlinkClick r:id="rId4"/>
              </a:rPr>
              <a:t>http://www.eti.wirtualnie.pl/</a:t>
            </a:r>
            <a:endParaRPr lang="pl-PL" altLang="en-US" sz="2600" dirty="0" smtClean="0">
              <a:solidFill>
                <a:srgbClr val="FF0000"/>
              </a:solidFill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pl-PL" altLang="en-US" sz="2600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sz="2600" dirty="0" smtClean="0">
                <a:solidFill>
                  <a:srgbClr val="FF0000"/>
                </a:solidFill>
              </a:rPr>
              <a:t>Wdrożenie </a:t>
            </a:r>
            <a:r>
              <a:rPr lang="pl-PL" altLang="en-US" sz="2600" dirty="0" err="1" smtClean="0">
                <a:solidFill>
                  <a:srgbClr val="FF0000"/>
                </a:solidFill>
              </a:rPr>
              <a:t>Moodle</a:t>
            </a:r>
            <a:r>
              <a:rPr lang="pl-PL" altLang="en-US" sz="2600" dirty="0" smtClean="0">
                <a:solidFill>
                  <a:srgbClr val="FF0000"/>
                </a:solidFill>
              </a:rPr>
              <a:t> jako platformy do zarządzania projektem Konsorcjum Uczelni Technicznych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sz="2600" dirty="0" smtClean="0">
                <a:solidFill>
                  <a:srgbClr val="FF0000"/>
                </a:solidFill>
                <a:hlinkClick r:id="rId5"/>
              </a:rPr>
              <a:t>http://www.dec.pg.gda.pl/konsorcjum/</a:t>
            </a:r>
            <a:endParaRPr lang="pl-PL" altLang="en-US" sz="2600" dirty="0" smtClean="0">
              <a:solidFill>
                <a:srgbClr val="FF0000"/>
              </a:solidFill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pl-PL" altLang="en-US" sz="2600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sz="2600" dirty="0" smtClean="0">
                <a:solidFill>
                  <a:srgbClr val="FF0000"/>
                </a:solidFill>
              </a:rPr>
              <a:t>Wykorzystanie </a:t>
            </a:r>
            <a:r>
              <a:rPr lang="pl-PL" altLang="en-US" sz="2600" dirty="0" err="1" smtClean="0">
                <a:solidFill>
                  <a:srgbClr val="FF0000"/>
                </a:solidFill>
              </a:rPr>
              <a:t>Moodle</a:t>
            </a:r>
            <a:r>
              <a:rPr lang="pl-PL" altLang="en-US" sz="2600" dirty="0" smtClean="0">
                <a:solidFill>
                  <a:srgbClr val="FF0000"/>
                </a:solidFill>
              </a:rPr>
              <a:t> jako platformy dla </a:t>
            </a:r>
            <a:r>
              <a:rPr lang="pl-PL" altLang="en-US" sz="2600" dirty="0" err="1" smtClean="0">
                <a:solidFill>
                  <a:srgbClr val="FF0000"/>
                </a:solidFill>
              </a:rPr>
              <a:t>projektuw</a:t>
            </a:r>
            <a:r>
              <a:rPr lang="pl-PL" altLang="en-US" sz="2600" dirty="0" smtClean="0">
                <a:solidFill>
                  <a:srgbClr val="FF0000"/>
                </a:solidFill>
              </a:rPr>
              <a:t> EU kończących się opracowaniem regularnych szkoleń lub kursów oferowanych bez pobierania opłat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altLang="en-US" sz="2600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sz="2600" dirty="0" smtClean="0">
                <a:solidFill>
                  <a:srgbClr val="FF0000"/>
                </a:solidFill>
              </a:rPr>
              <a:t>W projekcie  CURE (</a:t>
            </a:r>
            <a:r>
              <a:rPr lang="pl-PL" altLang="en-US" sz="2600" dirty="0" err="1" smtClean="0">
                <a:solidFill>
                  <a:srgbClr val="FF0000"/>
                </a:solidFill>
              </a:rPr>
              <a:t>Research</a:t>
            </a:r>
            <a:r>
              <a:rPr lang="pl-PL" altLang="en-US" sz="2600" dirty="0" smtClean="0">
                <a:solidFill>
                  <a:srgbClr val="FF0000"/>
                </a:solidFill>
              </a:rPr>
              <a:t> Framework </a:t>
            </a:r>
            <a:r>
              <a:rPr lang="pl-PL" altLang="en-US" sz="2600" dirty="0" err="1" smtClean="0">
                <a:solidFill>
                  <a:srgbClr val="FF0000"/>
                </a:solidFill>
              </a:rPr>
              <a:t>Programme</a:t>
            </a:r>
            <a:r>
              <a:rPr lang="pl-PL" altLang="en-US" sz="2600" dirty="0" smtClean="0">
                <a:solidFill>
                  <a:srgbClr val="FF0000"/>
                </a:solidFill>
              </a:rPr>
              <a:t> 5, 2002-2005):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sz="2600" dirty="0" smtClean="0">
                <a:solidFill>
                  <a:srgbClr val="FF0000"/>
                </a:solidFill>
                <a:hlinkClick r:id="rId6"/>
              </a:rPr>
              <a:t>http://www.dec.pg.gda.pl/moodle/course/category.php?id=12</a:t>
            </a:r>
            <a:endParaRPr lang="pl-PL" altLang="en-US" sz="2600" dirty="0" smtClean="0">
              <a:solidFill>
                <a:srgbClr val="FF0000"/>
              </a:solidFill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sz="2600" dirty="0" smtClean="0">
                <a:solidFill>
                  <a:srgbClr val="FF0000"/>
                </a:solidFill>
                <a:hlinkClick r:id="rId7"/>
              </a:rPr>
              <a:t>http://www.dec.pg.gda.pl/moodle/course/category.php?id=1</a:t>
            </a:r>
            <a:endParaRPr lang="pl-PL" altLang="en-US" sz="2600" dirty="0" smtClean="0">
              <a:solidFill>
                <a:srgbClr val="FF0000"/>
              </a:solidFill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pl-PL" altLang="en-US" sz="2600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sz="2600" dirty="0" smtClean="0">
                <a:solidFill>
                  <a:srgbClr val="FF0000"/>
                </a:solidFill>
              </a:rPr>
              <a:t>W projekcie EMDEL (Leonardo da Vinci, 2001-2004)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sz="2600" dirty="0" smtClean="0">
                <a:solidFill>
                  <a:srgbClr val="FF0000"/>
                </a:solidFill>
                <a:hlinkClick r:id="rId8"/>
              </a:rPr>
              <a:t>http://www.dec.pg.gda.pl/moodle/course/category.php?id=22</a:t>
            </a:r>
            <a:endParaRPr lang="pl-PL" altLang="en-US" sz="2600" dirty="0" smtClean="0">
              <a:solidFill>
                <a:srgbClr val="FF0000"/>
              </a:solidFill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pl-PL" altLang="en-US" sz="9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500" dirty="0" smtClean="0"/>
              <a:t>The </a:t>
            </a:r>
            <a:r>
              <a:rPr lang="pl-PL" sz="2500" dirty="0" err="1" smtClean="0"/>
              <a:t>main</a:t>
            </a:r>
            <a:r>
              <a:rPr lang="pl-PL" sz="2500" dirty="0" smtClean="0"/>
              <a:t> GUT environment </a:t>
            </a:r>
            <a:r>
              <a:rPr lang="pl-PL" altLang="en-US" sz="2500" dirty="0" smtClean="0">
                <a:hlinkClick r:id="rId2"/>
              </a:rPr>
              <a:t>http://www.dec.pg.gda.pl/moodle/</a:t>
            </a:r>
            <a:endParaRPr lang="pl-PL" altLang="en-US" sz="25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altLang="en-US" sz="25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sz="2500" dirty="0" smtClean="0"/>
              <a:t>Migration to </a:t>
            </a:r>
            <a:r>
              <a:rPr lang="pl-PL" altLang="en-US" sz="2500" dirty="0" err="1" smtClean="0"/>
              <a:t>departments</a:t>
            </a:r>
            <a:r>
              <a:rPr lang="pl-PL" altLang="en-US" sz="2500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sz="2500" dirty="0" smtClean="0">
                <a:hlinkClick r:id="rId3"/>
              </a:rPr>
              <a:t>http://www.okno.pg.gda.pl/</a:t>
            </a:r>
            <a:endParaRPr lang="pl-PL" altLang="en-US" sz="2500" dirty="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sz="2500" dirty="0" smtClean="0">
                <a:hlinkClick r:id="rId4"/>
              </a:rPr>
              <a:t>http://www.eti.wirtualnie.pl/</a:t>
            </a:r>
            <a:endParaRPr lang="pl-PL" altLang="en-US" sz="2500" dirty="0" smtClean="0"/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en-US" sz="2500" dirty="0" smtClean="0"/>
          </a:p>
          <a:p>
            <a:pPr marL="34290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sz="2500" dirty="0" err="1" smtClean="0"/>
              <a:t>Moodle</a:t>
            </a:r>
            <a:r>
              <a:rPr lang="pl-PL" altLang="en-US" sz="2500" dirty="0" smtClean="0"/>
              <a:t> as a </a:t>
            </a:r>
            <a:r>
              <a:rPr lang="pl-PL" altLang="en-US" sz="2500" dirty="0" err="1" smtClean="0"/>
              <a:t>consorcium</a:t>
            </a:r>
            <a:r>
              <a:rPr lang="pl-PL" altLang="en-US" sz="2500" dirty="0" smtClean="0"/>
              <a:t> platform </a:t>
            </a:r>
            <a:r>
              <a:rPr lang="pl-PL" altLang="en-US" sz="2500" dirty="0" smtClean="0">
                <a:hlinkClick r:id="rId5"/>
              </a:rPr>
              <a:t>http://www.dec.pg.gda.pl/konsorcjum/</a:t>
            </a:r>
            <a:endParaRPr lang="pl-PL" altLang="en-US" sz="25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altLang="en-US" sz="25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sz="2500" dirty="0" err="1" smtClean="0"/>
              <a:t>Moodle</a:t>
            </a:r>
            <a:r>
              <a:rPr lang="pl-PL" altLang="en-US" sz="2500" dirty="0" smtClean="0"/>
              <a:t> as a platform in EU </a:t>
            </a:r>
            <a:r>
              <a:rPr lang="pl-PL" altLang="en-US" sz="2500" dirty="0" err="1" smtClean="0"/>
              <a:t>projects</a:t>
            </a:r>
            <a:r>
              <a:rPr lang="pl-PL" altLang="en-US" sz="2500" dirty="0" smtClean="0"/>
              <a:t>, </a:t>
            </a:r>
            <a:r>
              <a:rPr lang="pl-PL" altLang="en-US" sz="2500" dirty="0" err="1" smtClean="0"/>
              <a:t>offering</a:t>
            </a:r>
            <a:r>
              <a:rPr lang="pl-PL" altLang="en-US" sz="2500" dirty="0" smtClean="0"/>
              <a:t> </a:t>
            </a:r>
            <a:r>
              <a:rPr lang="pl-PL" altLang="en-US" sz="2500" dirty="0" err="1" smtClean="0"/>
              <a:t>free</a:t>
            </a:r>
            <a:r>
              <a:rPr lang="pl-PL" altLang="en-US" sz="2500" dirty="0" smtClean="0"/>
              <a:t> e-</a:t>
            </a:r>
            <a:r>
              <a:rPr lang="pl-PL" altLang="en-US" sz="2500" dirty="0" err="1" smtClean="0"/>
              <a:t>courses</a:t>
            </a:r>
            <a:r>
              <a:rPr lang="pl-PL" altLang="en-US" sz="25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altLang="en-US" sz="25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sz="2500" dirty="0" smtClean="0"/>
              <a:t>The </a:t>
            </a:r>
            <a:r>
              <a:rPr lang="pl-PL" altLang="en-US" sz="2500" dirty="0" err="1" smtClean="0"/>
              <a:t>project</a:t>
            </a:r>
            <a:r>
              <a:rPr lang="pl-PL" altLang="en-US" sz="2500" dirty="0" smtClean="0"/>
              <a:t> CURE (</a:t>
            </a:r>
            <a:r>
              <a:rPr lang="pl-PL" altLang="en-US" sz="2500" dirty="0" err="1" smtClean="0"/>
              <a:t>Research</a:t>
            </a:r>
            <a:r>
              <a:rPr lang="pl-PL" altLang="en-US" sz="2500" dirty="0" smtClean="0"/>
              <a:t> Framework </a:t>
            </a:r>
            <a:r>
              <a:rPr lang="pl-PL" altLang="en-US" sz="2500" dirty="0" err="1" smtClean="0"/>
              <a:t>Programme</a:t>
            </a:r>
            <a:r>
              <a:rPr lang="pl-PL" altLang="en-US" sz="2500" dirty="0" smtClean="0"/>
              <a:t> 5, 2002-2005):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sz="2500" dirty="0" smtClean="0">
                <a:hlinkClick r:id="rId6"/>
              </a:rPr>
              <a:t>http://www.dec.pg.gda.pl/moodle/course/category.php?id=12</a:t>
            </a:r>
            <a:endParaRPr lang="pl-PL" altLang="en-US" sz="2500" dirty="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sz="2500" dirty="0" smtClean="0">
                <a:hlinkClick r:id="rId7"/>
              </a:rPr>
              <a:t>http://www.dec.pg.gda.pl/moodle/course/category.php?id=1</a:t>
            </a:r>
            <a:endParaRPr lang="pl-PL" altLang="en-US" sz="2500" dirty="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pl-PL" altLang="en-US" sz="25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sz="2500" dirty="0" smtClean="0"/>
              <a:t>The </a:t>
            </a:r>
            <a:r>
              <a:rPr lang="pl-PL" altLang="en-US" sz="2500" dirty="0" err="1" smtClean="0"/>
              <a:t>project</a:t>
            </a:r>
            <a:r>
              <a:rPr lang="pl-PL" altLang="en-US" sz="2500" dirty="0" smtClean="0"/>
              <a:t> EMDEL (Leonardo da Vinci, 2001-2004)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sz="2500" dirty="0" smtClean="0">
                <a:hlinkClick r:id="rId8"/>
              </a:rPr>
              <a:t>http://www.dec.pg.gda.pl/moodle/course/category.php?id=22</a:t>
            </a:r>
            <a:endParaRPr lang="pl-PL" altLang="en-US" sz="2500" dirty="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pl-PL" altLang="en-US" sz="25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alt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en-US" sz="3600" b="1" dirty="0" smtClean="0">
                <a:solidFill>
                  <a:srgbClr val="FF0000"/>
                </a:solidFill>
              </a:rPr>
              <a:t>Przypadek użycia 1</a:t>
            </a:r>
            <a:br>
              <a:rPr lang="pl-PL" altLang="en-US" sz="3600" b="1" dirty="0" smtClean="0">
                <a:solidFill>
                  <a:srgbClr val="FF0000"/>
                </a:solidFill>
              </a:rPr>
            </a:br>
            <a:r>
              <a:rPr lang="pl-PL" altLang="en-US" b="1" dirty="0" smtClean="0"/>
              <a:t>Case </a:t>
            </a:r>
            <a:r>
              <a:rPr lang="pl-PL" altLang="en-US" b="1" dirty="0" err="1" smtClean="0"/>
              <a:t>study</a:t>
            </a:r>
            <a:r>
              <a:rPr lang="pl-PL" altLang="en-US" b="1" dirty="0" smtClean="0"/>
              <a:t> 1</a:t>
            </a:r>
            <a:endParaRPr lang="en-GB" b="1" dirty="0"/>
          </a:p>
        </p:txBody>
      </p:sp>
      <p:sp>
        <p:nvSpPr>
          <p:cNvPr id="12291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altLang="en-US" smtClean="0"/>
              <a:t>Chemistry Faculty – virtual consultations </a:t>
            </a:r>
          </a:p>
          <a:p>
            <a:pPr marL="0" indent="0" eaLnBrk="1" hangingPunct="1">
              <a:buFont typeface="Arial" charset="0"/>
              <a:buNone/>
            </a:pPr>
            <a:endParaRPr lang="en-GB" altLang="en-US" smtClean="0"/>
          </a:p>
        </p:txBody>
      </p:sp>
      <p:pic>
        <p:nvPicPr>
          <p:cNvPr id="1229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5586413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en-US" sz="3600" b="1" dirty="0" smtClean="0">
                <a:solidFill>
                  <a:srgbClr val="FF0000"/>
                </a:solidFill>
              </a:rPr>
              <a:t>Przypadek użycia 2</a:t>
            </a:r>
            <a:r>
              <a:rPr lang="pl-PL" altLang="en-US" b="1" dirty="0" smtClean="0">
                <a:solidFill>
                  <a:srgbClr val="FF0000"/>
                </a:solidFill>
              </a:rPr>
              <a:t/>
            </a:r>
            <a:br>
              <a:rPr lang="pl-PL" altLang="en-US" b="1" dirty="0" smtClean="0">
                <a:solidFill>
                  <a:srgbClr val="FF0000"/>
                </a:solidFill>
              </a:rPr>
            </a:br>
            <a:r>
              <a:rPr lang="pl-PL" altLang="en-US" b="1" dirty="0" smtClean="0"/>
              <a:t>Case </a:t>
            </a:r>
            <a:r>
              <a:rPr lang="pl-PL" altLang="en-US" b="1" dirty="0" err="1" smtClean="0"/>
              <a:t>study</a:t>
            </a:r>
            <a:r>
              <a:rPr lang="pl-PL" altLang="en-US" b="1" dirty="0" smtClean="0"/>
              <a:t>  2</a:t>
            </a:r>
            <a:endParaRPr lang="en-GB" b="1" dirty="0"/>
          </a:p>
        </p:txBody>
      </p:sp>
      <p:sp>
        <p:nvSpPr>
          <p:cNvPr id="13315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altLang="en-US" smtClean="0"/>
              <a:t>Civil Engineering Department – consultations, exams, materials repository</a:t>
            </a:r>
          </a:p>
          <a:p>
            <a:pPr marL="0" indent="0" eaLnBrk="1" hangingPunct="1">
              <a:buFont typeface="Arial" charset="0"/>
              <a:buNone/>
            </a:pPr>
            <a:endParaRPr lang="en-GB" altLang="en-US" smtClean="0"/>
          </a:p>
        </p:txBody>
      </p:sp>
      <p:pic>
        <p:nvPicPr>
          <p:cNvPr id="13316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20938"/>
            <a:ext cx="5586412" cy="41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en-US" sz="3600" b="1" dirty="0" smtClean="0">
                <a:solidFill>
                  <a:srgbClr val="FF0000"/>
                </a:solidFill>
              </a:rPr>
              <a:t>Przypadek użycia 3</a:t>
            </a:r>
            <a:r>
              <a:rPr lang="pl-PL" altLang="en-US" b="1" dirty="0" smtClean="0">
                <a:solidFill>
                  <a:srgbClr val="FF0000"/>
                </a:solidFill>
              </a:rPr>
              <a:t/>
            </a:r>
            <a:br>
              <a:rPr lang="pl-PL" altLang="en-US" b="1" dirty="0" smtClean="0">
                <a:solidFill>
                  <a:srgbClr val="FF0000"/>
                </a:solidFill>
              </a:rPr>
            </a:br>
            <a:r>
              <a:rPr lang="pl-PL" altLang="en-US" b="1" dirty="0" smtClean="0"/>
              <a:t>Case </a:t>
            </a:r>
            <a:r>
              <a:rPr lang="pl-PL" altLang="en-US" b="1" dirty="0" err="1" smtClean="0"/>
              <a:t>study</a:t>
            </a:r>
            <a:r>
              <a:rPr lang="pl-PL" altLang="en-US" b="1" dirty="0" smtClean="0"/>
              <a:t> </a:t>
            </a:r>
            <a:r>
              <a:rPr lang="pl-PL" altLang="en-US" b="1" dirty="0"/>
              <a:t>3</a:t>
            </a:r>
            <a:endParaRPr lang="en-GB" b="1" dirty="0"/>
          </a:p>
        </p:txBody>
      </p:sp>
      <p:sp>
        <p:nvSpPr>
          <p:cNvPr id="14339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altLang="en-US" smtClean="0"/>
              <a:t>Discussion Club in English</a:t>
            </a:r>
            <a:endParaRPr lang="en-GB" altLang="en-US" smtClean="0"/>
          </a:p>
        </p:txBody>
      </p:sp>
      <p:pic>
        <p:nvPicPr>
          <p:cNvPr id="14340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05038"/>
            <a:ext cx="5891213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en-US" sz="3600" b="1" dirty="0" smtClean="0">
                <a:solidFill>
                  <a:srgbClr val="FF0000"/>
                </a:solidFill>
              </a:rPr>
              <a:t>Przypadek użycia 4</a:t>
            </a:r>
            <a:r>
              <a:rPr lang="pl-PL" altLang="en-US" b="1" dirty="0" smtClean="0">
                <a:solidFill>
                  <a:srgbClr val="FF0000"/>
                </a:solidFill>
              </a:rPr>
              <a:t/>
            </a:r>
            <a:br>
              <a:rPr lang="pl-PL" altLang="en-US" b="1" dirty="0" smtClean="0">
                <a:solidFill>
                  <a:srgbClr val="FF0000"/>
                </a:solidFill>
              </a:rPr>
            </a:br>
            <a:r>
              <a:rPr lang="pl-PL" altLang="en-US" b="1" dirty="0" smtClean="0"/>
              <a:t>Case </a:t>
            </a:r>
            <a:r>
              <a:rPr lang="pl-PL" altLang="en-US" b="1" dirty="0" err="1" smtClean="0"/>
              <a:t>study</a:t>
            </a:r>
            <a:r>
              <a:rPr lang="pl-PL" altLang="en-US" b="1" dirty="0" smtClean="0"/>
              <a:t> </a:t>
            </a:r>
            <a:r>
              <a:rPr lang="pl-PL" altLang="en-US" b="1" dirty="0"/>
              <a:t>4</a:t>
            </a:r>
            <a:endParaRPr lang="en-GB" b="1" dirty="0"/>
          </a:p>
        </p:txBody>
      </p:sp>
      <p:sp>
        <p:nvSpPr>
          <p:cNvPr id="15363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altLang="en-US" smtClean="0"/>
              <a:t>Architecture Faculty – consultations, postgraduate studies</a:t>
            </a:r>
          </a:p>
          <a:p>
            <a:pPr marL="0" indent="0" eaLnBrk="1" hangingPunct="1">
              <a:buFont typeface="Arial" charset="0"/>
              <a:buNone/>
            </a:pPr>
            <a:endParaRPr lang="en-GB" altLang="en-US" smtClean="0"/>
          </a:p>
        </p:txBody>
      </p:sp>
      <p:pic>
        <p:nvPicPr>
          <p:cNvPr id="15364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81501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FF0000"/>
                </a:solidFill>
              </a:rPr>
              <a:t>Pierwszy klon</a:t>
            </a: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/>
              <a:t>The </a:t>
            </a:r>
            <a:r>
              <a:rPr lang="pl-PL" b="1" dirty="0" err="1" smtClean="0"/>
              <a:t>first</a:t>
            </a:r>
            <a:r>
              <a:rPr lang="pl-PL" b="1" dirty="0" smtClean="0"/>
              <a:t> </a:t>
            </a:r>
            <a:r>
              <a:rPr lang="pl-PL" b="1" dirty="0" err="1" smtClean="0"/>
              <a:t>cloning</a:t>
            </a:r>
            <a:endParaRPr lang="en-GB" b="1" dirty="0"/>
          </a:p>
        </p:txBody>
      </p:sp>
      <p:pic>
        <p:nvPicPr>
          <p:cNvPr id="16387" name="Picture 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6225" y="1600200"/>
            <a:ext cx="6051550" cy="4525963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FF0000"/>
                </a:solidFill>
              </a:rPr>
              <a:t>Drugi klon</a:t>
            </a:r>
            <a:br>
              <a:rPr lang="pl-PL" sz="3600" b="1" dirty="0" smtClean="0">
                <a:solidFill>
                  <a:srgbClr val="FF0000"/>
                </a:solidFill>
              </a:rPr>
            </a:br>
            <a:r>
              <a:rPr lang="pl-PL" b="1" dirty="0" smtClean="0"/>
              <a:t>The </a:t>
            </a:r>
            <a:r>
              <a:rPr lang="pl-PL" b="1" dirty="0" err="1" smtClean="0"/>
              <a:t>second</a:t>
            </a:r>
            <a:r>
              <a:rPr lang="pl-PL" b="1" dirty="0" smtClean="0"/>
              <a:t> </a:t>
            </a:r>
            <a:r>
              <a:rPr lang="pl-PL" b="1" dirty="0" err="1" smtClean="0"/>
              <a:t>cloning</a:t>
            </a:r>
            <a:endParaRPr lang="en-GB" dirty="0"/>
          </a:p>
        </p:txBody>
      </p:sp>
      <p:pic>
        <p:nvPicPr>
          <p:cNvPr id="17411" name="Picture 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6225" y="1600200"/>
            <a:ext cx="6051550" cy="4525963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9281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sz="3600" b="1" dirty="0" smtClean="0">
                <a:solidFill>
                  <a:srgbClr val="FF0000"/>
                </a:solidFill>
              </a:rPr>
              <a:t>Pierwsi gości z innych uczelni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The </a:t>
            </a:r>
            <a:r>
              <a:rPr lang="pl-PL" b="1" dirty="0" err="1" smtClean="0"/>
              <a:t>first</a:t>
            </a:r>
            <a:r>
              <a:rPr lang="pl-PL" b="1" dirty="0" smtClean="0"/>
              <a:t> </a:t>
            </a:r>
            <a:r>
              <a:rPr lang="pl-PL" b="1" dirty="0" err="1" smtClean="0"/>
              <a:t>guests</a:t>
            </a:r>
            <a:r>
              <a:rPr lang="pl-PL" b="1" dirty="0" smtClean="0"/>
              <a:t> from </a:t>
            </a:r>
            <a:r>
              <a:rPr lang="pl-PL" b="1" dirty="0" err="1" smtClean="0"/>
              <a:t>other</a:t>
            </a:r>
            <a:r>
              <a:rPr lang="pl-PL" b="1" dirty="0" smtClean="0"/>
              <a:t> </a:t>
            </a:r>
            <a:r>
              <a:rPr lang="pl-PL" b="1" dirty="0" err="1" smtClean="0"/>
              <a:t>universities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700" b="1" dirty="0" err="1" smtClean="0"/>
              <a:t>Martime</a:t>
            </a:r>
            <a:r>
              <a:rPr lang="pl-PL" sz="2700" b="1" dirty="0" smtClean="0"/>
              <a:t> </a:t>
            </a:r>
            <a:r>
              <a:rPr lang="pl-PL" sz="2700" b="1" dirty="0" err="1" smtClean="0"/>
              <a:t>Academy</a:t>
            </a:r>
            <a:r>
              <a:rPr lang="pl-PL" sz="2700" b="1" dirty="0" smtClean="0"/>
              <a:t>  (Data </a:t>
            </a:r>
            <a:r>
              <a:rPr lang="pl-PL" sz="2700" b="1" dirty="0"/>
              <a:t>B</a:t>
            </a:r>
            <a:r>
              <a:rPr lang="pl-PL" sz="2700" b="1" dirty="0" smtClean="0"/>
              <a:t>ase e-</a:t>
            </a:r>
            <a:r>
              <a:rPr lang="pl-PL" sz="2700" b="1" dirty="0" err="1" smtClean="0"/>
              <a:t>course</a:t>
            </a:r>
            <a:r>
              <a:rPr lang="pl-PL" sz="2700" b="1" dirty="0" smtClean="0"/>
              <a:t> hosting)</a:t>
            </a:r>
            <a:br>
              <a:rPr lang="pl-PL" sz="2700" b="1" dirty="0" smtClean="0"/>
            </a:br>
            <a:r>
              <a:rPr lang="pl-PL" sz="2700" b="1" dirty="0" err="1" smtClean="0"/>
              <a:t>Medical</a:t>
            </a:r>
            <a:r>
              <a:rPr lang="pl-PL" sz="2700" b="1" dirty="0" smtClean="0"/>
              <a:t> </a:t>
            </a:r>
            <a:r>
              <a:rPr lang="pl-PL" sz="2700" b="1" dirty="0" err="1" smtClean="0"/>
              <a:t>Academy</a:t>
            </a:r>
            <a:r>
              <a:rPr lang="pl-PL" sz="2700" b="1" dirty="0" smtClean="0"/>
              <a:t>  (</a:t>
            </a:r>
            <a:r>
              <a:rPr lang="pl-PL" sz="2700" b="1" dirty="0" err="1" smtClean="0"/>
              <a:t>Ethics</a:t>
            </a:r>
            <a:r>
              <a:rPr lang="pl-PL" sz="2700" b="1" dirty="0" smtClean="0"/>
              <a:t> online hosting)</a:t>
            </a:r>
            <a:endParaRPr lang="en-GB" sz="2700" b="1" dirty="0"/>
          </a:p>
        </p:txBody>
      </p:sp>
      <p:pic>
        <p:nvPicPr>
          <p:cNvPr id="18435" name="Picture 4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997200"/>
            <a:ext cx="4038600" cy="3021013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852738"/>
            <a:ext cx="4038600" cy="3236912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FF0000"/>
                </a:solidFill>
              </a:rPr>
              <a:t>Promocja </a:t>
            </a:r>
            <a:r>
              <a:rPr lang="pl-PL" sz="3600" b="1" dirty="0" err="1" smtClean="0">
                <a:solidFill>
                  <a:srgbClr val="FF0000"/>
                </a:solidFill>
              </a:rPr>
              <a:t>Moodle</a:t>
            </a:r>
            <a:r>
              <a:rPr lang="pl-PL" sz="3600" b="1" dirty="0" smtClean="0">
                <a:solidFill>
                  <a:srgbClr val="FF0000"/>
                </a:solidFill>
              </a:rPr>
              <a:t> na poziomie krajowym</a:t>
            </a:r>
            <a:br>
              <a:rPr lang="pl-PL" sz="3600" b="1" dirty="0" smtClean="0">
                <a:solidFill>
                  <a:srgbClr val="FF0000"/>
                </a:solidFill>
              </a:rPr>
            </a:br>
            <a:r>
              <a:rPr lang="pl-PL" b="1" dirty="0" err="1" smtClean="0"/>
              <a:t>Moodle</a:t>
            </a:r>
            <a:r>
              <a:rPr lang="pl-PL" b="1" dirty="0" smtClean="0"/>
              <a:t> </a:t>
            </a:r>
            <a:r>
              <a:rPr lang="pl-PL" b="1" dirty="0" err="1" smtClean="0"/>
              <a:t>promotion</a:t>
            </a:r>
            <a:r>
              <a:rPr lang="pl-PL" b="1" dirty="0" smtClean="0"/>
              <a:t> on the </a:t>
            </a:r>
            <a:r>
              <a:rPr lang="pl-PL" b="1" dirty="0" err="1" smtClean="0"/>
              <a:t>national</a:t>
            </a:r>
            <a:r>
              <a:rPr lang="pl-PL" b="1" dirty="0" smtClean="0"/>
              <a:t> </a:t>
            </a:r>
            <a:r>
              <a:rPr lang="pl-PL" b="1" dirty="0" err="1" smtClean="0"/>
              <a:t>level</a:t>
            </a:r>
            <a:endParaRPr lang="en-GB" b="1" dirty="0"/>
          </a:p>
        </p:txBody>
      </p:sp>
      <p:pic>
        <p:nvPicPr>
          <p:cNvPr id="19459" name="Picture 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6225" y="1600200"/>
            <a:ext cx="6051550" cy="4525963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pl-PL" altLang="en-US" sz="2800" b="1" smtClean="0">
                <a:solidFill>
                  <a:srgbClr val="FF0000"/>
                </a:solidFill>
              </a:rPr>
              <a:t>Promocja Moodle na poziomie międzynarodowym</a:t>
            </a:r>
            <a:br>
              <a:rPr lang="pl-PL" altLang="en-US" sz="2800" b="1" smtClean="0">
                <a:solidFill>
                  <a:srgbClr val="FF0000"/>
                </a:solidFill>
              </a:rPr>
            </a:br>
            <a:r>
              <a:rPr lang="pl-PL" altLang="en-US" sz="3200" b="1" smtClean="0"/>
              <a:t>Moodle promotion on the international level</a:t>
            </a:r>
            <a:endParaRPr lang="en-GB" altLang="en-US" sz="3200" b="1" smtClean="0"/>
          </a:p>
        </p:txBody>
      </p:sp>
      <p:pic>
        <p:nvPicPr>
          <p:cNvPr id="20483" name="Picture 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600200"/>
            <a:ext cx="6049962" cy="4525963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8" descr="Home p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65400"/>
            <a:ext cx="13255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en-US" dirty="0" smtClean="0"/>
              <a:t/>
            </a:r>
            <a:br>
              <a:rPr lang="pl-PL" altLang="en-US" dirty="0" smtClean="0"/>
            </a:br>
            <a:r>
              <a:rPr lang="pl-PL" altLang="en-US" sz="3600" b="1" dirty="0" smtClean="0">
                <a:solidFill>
                  <a:srgbClr val="FF0000"/>
                </a:solidFill>
              </a:rPr>
              <a:t>Dlaczego edukacja na odległość …</a:t>
            </a:r>
            <a:r>
              <a:rPr lang="pl-PL" altLang="en-US" b="1" dirty="0" smtClean="0">
                <a:solidFill>
                  <a:srgbClr val="FF0000"/>
                </a:solidFill>
              </a:rPr>
              <a:t/>
            </a:r>
            <a:br>
              <a:rPr lang="pl-PL" altLang="en-US" b="1" dirty="0" smtClean="0">
                <a:solidFill>
                  <a:srgbClr val="FF0000"/>
                </a:solidFill>
              </a:rPr>
            </a:br>
            <a:r>
              <a:rPr lang="pl-PL" altLang="en-US" b="1" dirty="0" err="1" smtClean="0"/>
              <a:t>Why</a:t>
            </a:r>
            <a:r>
              <a:rPr lang="pl-PL" altLang="en-US" b="1" dirty="0" smtClean="0"/>
              <a:t> </a:t>
            </a:r>
            <a:r>
              <a:rPr lang="pl-PL" altLang="en-US" b="1" dirty="0" err="1" smtClean="0"/>
              <a:t>distance</a:t>
            </a:r>
            <a:r>
              <a:rPr lang="pl-PL" altLang="en-US" b="1" dirty="0" smtClean="0"/>
              <a:t> </a:t>
            </a:r>
            <a:r>
              <a:rPr lang="pl-PL" altLang="en-US" b="1" dirty="0" err="1" smtClean="0"/>
              <a:t>education</a:t>
            </a:r>
            <a:r>
              <a:rPr lang="pl-PL" altLang="en-US" b="1" dirty="0" smtClean="0"/>
              <a:t> …</a:t>
            </a:r>
            <a:br>
              <a:rPr lang="pl-PL" altLang="en-US" b="1" dirty="0" smtClean="0"/>
            </a:br>
            <a:endParaRPr lang="en-GB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Powody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Przeciążone uczelnie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Kształcenie ustawiczne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Problemy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Koszty stworzenia materiałów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Obawa przed brakiem kompetencji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Rozwiązanie – </a:t>
            </a:r>
            <a:r>
              <a:rPr lang="pl-PL" altLang="en-US" dirty="0" err="1" smtClean="0">
                <a:solidFill>
                  <a:srgbClr val="FF0000"/>
                </a:solidFill>
              </a:rPr>
              <a:t>Moodle</a:t>
            </a:r>
            <a:endParaRPr lang="pl-PL" altLang="en-US" dirty="0" smtClean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Minimalne koszty </a:t>
            </a:r>
            <a:r>
              <a:rPr lang="pl-PL" altLang="en-US" dirty="0" err="1" smtClean="0">
                <a:solidFill>
                  <a:srgbClr val="FF0000"/>
                </a:solidFill>
              </a:rPr>
              <a:t>wdrozenia</a:t>
            </a:r>
            <a:endParaRPr lang="pl-PL" altLang="en-US" dirty="0" smtClean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Przyjazny interfejs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Prosty w administracji oraz obsłudze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err="1" smtClean="0"/>
              <a:t>Reasons</a:t>
            </a:r>
            <a:endParaRPr lang="pl-PL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dirty="0" err="1" smtClean="0"/>
              <a:t>Universities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overloaded</a:t>
            </a:r>
            <a:endParaRPr lang="pl-PL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dirty="0" err="1" smtClean="0"/>
              <a:t>Lifelong</a:t>
            </a:r>
            <a:r>
              <a:rPr lang="pl-PL" dirty="0" smtClean="0"/>
              <a:t> Learning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err="1" smtClean="0"/>
              <a:t>Problems</a:t>
            </a:r>
            <a:endParaRPr lang="pl-PL" altLang="en-US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dirty="0" err="1" smtClean="0"/>
              <a:t>Cost</a:t>
            </a:r>
            <a:r>
              <a:rPr lang="pl-PL" altLang="en-US" dirty="0" smtClean="0"/>
              <a:t> of developing materials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dirty="0" smtClean="0"/>
              <a:t>Lack of </a:t>
            </a:r>
            <a:r>
              <a:rPr lang="pl-PL" altLang="en-US" dirty="0" err="1" smtClean="0"/>
              <a:t>competencies</a:t>
            </a:r>
            <a:endParaRPr lang="pl-PL" alt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err="1" smtClean="0"/>
              <a:t>Moodle</a:t>
            </a:r>
            <a:r>
              <a:rPr lang="pl-PL" altLang="en-US" dirty="0" smtClean="0"/>
              <a:t> </a:t>
            </a:r>
            <a:r>
              <a:rPr lang="pl-PL" altLang="en-US" dirty="0" err="1" smtClean="0"/>
              <a:t>is</a:t>
            </a:r>
            <a:r>
              <a:rPr lang="pl-PL" altLang="en-US" dirty="0" smtClean="0"/>
              <a:t> a </a:t>
            </a:r>
            <a:r>
              <a:rPr lang="pl-PL" altLang="en-US" dirty="0" err="1" smtClean="0"/>
              <a:t>solution</a:t>
            </a:r>
            <a:endParaRPr lang="pl-PL" altLang="en-US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dirty="0" err="1" smtClean="0"/>
              <a:t>Minimal</a:t>
            </a:r>
            <a:r>
              <a:rPr lang="pl-PL" altLang="en-US" dirty="0" smtClean="0"/>
              <a:t> </a:t>
            </a:r>
            <a:r>
              <a:rPr lang="pl-PL" altLang="en-US" dirty="0" err="1" smtClean="0"/>
              <a:t>costs</a:t>
            </a:r>
            <a:r>
              <a:rPr lang="pl-PL" altLang="en-US" dirty="0" smtClean="0"/>
              <a:t> of </a:t>
            </a:r>
            <a:r>
              <a:rPr lang="pl-PL" altLang="en-US" dirty="0" err="1" smtClean="0"/>
              <a:t>implementation</a:t>
            </a:r>
            <a:endParaRPr lang="pl-PL" altLang="en-US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dirty="0" err="1" smtClean="0"/>
              <a:t>Friendly</a:t>
            </a:r>
            <a:r>
              <a:rPr lang="pl-PL" altLang="en-US" dirty="0" smtClean="0"/>
              <a:t> </a:t>
            </a:r>
            <a:r>
              <a:rPr lang="pl-PL" altLang="en-US" dirty="0" err="1" smtClean="0"/>
              <a:t>interface</a:t>
            </a:r>
            <a:endParaRPr lang="pl-PL" altLang="en-US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dirty="0" err="1" smtClean="0"/>
              <a:t>Easy</a:t>
            </a:r>
            <a:r>
              <a:rPr lang="pl-PL" altLang="en-US" dirty="0" smtClean="0"/>
              <a:t> in </a:t>
            </a:r>
            <a:r>
              <a:rPr lang="pl-PL" altLang="en-US" dirty="0" err="1" smtClean="0"/>
              <a:t>administration</a:t>
            </a:r>
            <a:r>
              <a:rPr lang="pl-PL" altLang="en-US" dirty="0" smtClean="0"/>
              <a:t> and </a:t>
            </a:r>
            <a:r>
              <a:rPr lang="pl-PL" altLang="en-US" dirty="0" err="1" smtClean="0"/>
              <a:t>utilization</a:t>
            </a:r>
            <a:endParaRPr lang="pl-PL" altLang="en-US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pl-PL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FF0000"/>
                </a:solidFill>
              </a:rPr>
              <a:t>Co dalej? Wizja in 2004…</a:t>
            </a:r>
            <a:br>
              <a:rPr lang="pl-PL" sz="3600" b="1" dirty="0" smtClean="0">
                <a:solidFill>
                  <a:srgbClr val="FF0000"/>
                </a:solidFill>
              </a:rPr>
            </a:br>
            <a:r>
              <a:rPr lang="pl-PL" b="1" dirty="0" err="1" smtClean="0"/>
              <a:t>What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next</a:t>
            </a:r>
            <a:r>
              <a:rPr lang="pl-PL" b="1" dirty="0" smtClean="0"/>
              <a:t>? </a:t>
            </a:r>
            <a:r>
              <a:rPr lang="pl-PL" b="1" dirty="0" err="1" smtClean="0"/>
              <a:t>Vision</a:t>
            </a:r>
            <a:r>
              <a:rPr lang="pl-PL" b="1" dirty="0" smtClean="0"/>
              <a:t> in 2004 …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>
                <a:solidFill>
                  <a:srgbClr val="FF0000"/>
                </a:solidFill>
              </a:rPr>
              <a:t>K</a:t>
            </a:r>
            <a:r>
              <a:rPr lang="pl-PL" altLang="en-US" dirty="0" smtClean="0">
                <a:solidFill>
                  <a:srgbClr val="FF0000"/>
                </a:solidFill>
              </a:rPr>
              <a:t>onferencja </a:t>
            </a:r>
            <a:r>
              <a:rPr lang="pl-PL" altLang="en-US" dirty="0" err="1" smtClean="0">
                <a:solidFill>
                  <a:srgbClr val="FF0000"/>
                </a:solidFill>
              </a:rPr>
              <a:t>Moodle</a:t>
            </a:r>
            <a:r>
              <a:rPr lang="pl-PL" altLang="en-US" dirty="0" smtClean="0">
                <a:solidFill>
                  <a:srgbClr val="FF0000"/>
                </a:solidFill>
              </a:rPr>
              <a:t> w Polsce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altLang="en-U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err="1" smtClean="0">
                <a:solidFill>
                  <a:srgbClr val="FF0000"/>
                </a:solidFill>
              </a:rPr>
              <a:t>Moodle</a:t>
            </a:r>
            <a:r>
              <a:rPr lang="pl-PL" altLang="en-US" dirty="0" smtClean="0">
                <a:solidFill>
                  <a:srgbClr val="FF0000"/>
                </a:solidFill>
              </a:rPr>
              <a:t> w gimnazjach i szkołach średnich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altLang="en-U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err="1" smtClean="0">
                <a:solidFill>
                  <a:srgbClr val="FF0000"/>
                </a:solidFill>
              </a:rPr>
              <a:t>Moodle</a:t>
            </a:r>
            <a:r>
              <a:rPr lang="pl-PL" altLang="en-US" dirty="0" smtClean="0">
                <a:solidFill>
                  <a:srgbClr val="FF0000"/>
                </a:solidFill>
              </a:rPr>
              <a:t> w nowych projektach EU (Leonardo da Vinci, Fundusze Strukturalne)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altLang="en-U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err="1" smtClean="0">
                <a:solidFill>
                  <a:srgbClr val="FF0000"/>
                </a:solidFill>
              </a:rPr>
              <a:t>Moodle</a:t>
            </a:r>
            <a:r>
              <a:rPr lang="pl-PL" altLang="en-US" dirty="0" smtClean="0">
                <a:solidFill>
                  <a:srgbClr val="FF0000"/>
                </a:solidFill>
              </a:rPr>
              <a:t> dla studentów i kandydatów na wyższe uczelnie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altLang="en-U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err="1" smtClean="0">
                <a:solidFill>
                  <a:srgbClr val="FF0000"/>
                </a:solidFill>
              </a:rPr>
              <a:t>Moodle</a:t>
            </a:r>
            <a:r>
              <a:rPr lang="pl-PL" altLang="en-US" dirty="0" smtClean="0">
                <a:solidFill>
                  <a:srgbClr val="FF0000"/>
                </a:solidFill>
              </a:rPr>
              <a:t> wszędzie i dla każdego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Moodle conference in Poland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Moodle in secondary schools</a:t>
            </a: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Moodle in the new EU projects (Leonardo da Vinci, the Structural Funds) </a:t>
            </a:r>
            <a:r>
              <a:rPr lang="pl-PL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Moodle for students and candidates for higher education </a:t>
            </a:r>
            <a:r>
              <a:rPr lang="pl-PL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Moodle everywhere and for everyone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en-US" b="1" smtClean="0"/>
              <a:t>After closing DECTUG in 2004</a:t>
            </a:r>
            <a:endParaRPr lang="en-GB" altLang="en-US" b="1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475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6000" b="1" dirty="0" smtClean="0">
                <a:hlinkClick r:id="rId2" action="ppaction://hlinkfile"/>
              </a:rPr>
              <a:t>blanka.moodle.pl</a:t>
            </a:r>
            <a:r>
              <a:rPr lang="pl-PL" sz="6000" b="1" dirty="0" smtClean="0"/>
              <a:t> (2004)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6000" b="1" dirty="0" smtClean="0">
              <a:hlinkClick r:id="rId3" action="ppaction://hlinkfile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6000" b="1" dirty="0" smtClean="0">
                <a:hlinkClick r:id="rId3" action="ppaction://hlinkfile"/>
              </a:rPr>
              <a:t>utw.moodle.pl</a:t>
            </a:r>
            <a:r>
              <a:rPr lang="pl-PL" sz="6000" b="1" dirty="0" smtClean="0"/>
              <a:t> (2009)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6000" b="1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6000" b="1" dirty="0">
                <a:hlinkClick r:id="rId4"/>
              </a:rPr>
              <a:t>http://enauczanie.pg.gda.pl/moodle</a:t>
            </a:r>
            <a:r>
              <a:rPr lang="pl-PL" sz="6000" b="1" dirty="0" smtClean="0">
                <a:hlinkClick r:id="rId4"/>
              </a:rPr>
              <a:t>/</a:t>
            </a:r>
            <a:r>
              <a:rPr lang="pl-PL" sz="6000" b="1" dirty="0" smtClean="0"/>
              <a:t>  (2012)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6000" b="1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6000" b="1" dirty="0">
                <a:hlinkClick r:id="rId5"/>
              </a:rPr>
              <a:t>http://</a:t>
            </a:r>
            <a:r>
              <a:rPr lang="pl-PL" sz="6000" b="1" dirty="0" smtClean="0">
                <a:hlinkClick r:id="rId5"/>
              </a:rPr>
              <a:t>enauczanie.pg.edu.pl/zasoby-ogolnodostepne   </a:t>
            </a:r>
            <a:r>
              <a:rPr lang="pl-PL" sz="6000" b="1" dirty="0" smtClean="0"/>
              <a:t>(2013)</a:t>
            </a:r>
            <a:endParaRPr lang="pl-PL" sz="6000" b="1" dirty="0" smtClean="0">
              <a:hlinkClick r:id="rId6" action="ppaction://hlinkfile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6000" b="1" dirty="0" smtClean="0">
              <a:hlinkClick r:id="rId6" action="ppaction://hlinkfile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6000" b="1" dirty="0" smtClean="0">
              <a:hlinkClick r:id="rId6" action="ppaction://hlinkfile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6000" b="1" dirty="0" smtClean="0">
                <a:hlinkClick r:id="rId6" action="ppaction://hlinkfile"/>
              </a:rPr>
              <a:t>27.moodle.pl</a:t>
            </a:r>
            <a:r>
              <a:rPr lang="pl-PL" sz="6000" b="1" dirty="0" smtClean="0"/>
              <a:t> (2014)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hlinkClick r:id="rId2" action="ppaction://hlinkfile"/>
              </a:rPr>
              <a:t>blanka.moodle.pl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  Case </a:t>
            </a:r>
            <a:r>
              <a:rPr lang="pl-PL" b="1" dirty="0" err="1" smtClean="0"/>
              <a:t>Study</a:t>
            </a:r>
            <a:r>
              <a:rPr lang="pl-PL" b="1" dirty="0" smtClean="0"/>
              <a:t> - 4c</a:t>
            </a:r>
            <a:endParaRPr lang="en-GB" b="1" dirty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86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hlinkClick r:id="rId2"/>
              </a:rPr>
              <a:t>http://utw.moodle.pl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 Case </a:t>
            </a:r>
            <a:r>
              <a:rPr lang="pl-PL" b="1" dirty="0" err="1" smtClean="0"/>
              <a:t>Study</a:t>
            </a:r>
            <a:r>
              <a:rPr lang="pl-PL" b="1" dirty="0" smtClean="0"/>
              <a:t> -</a:t>
            </a:r>
            <a:br>
              <a:rPr lang="pl-PL" b="1" dirty="0" smtClean="0"/>
            </a:br>
            <a:r>
              <a:rPr lang="pl-PL" b="1" dirty="0" err="1" smtClean="0"/>
              <a:t>Meetings</a:t>
            </a:r>
            <a:r>
              <a:rPr lang="pl-PL" b="1" dirty="0" smtClean="0"/>
              <a:t> with </a:t>
            </a:r>
            <a:r>
              <a:rPr lang="pl-PL" b="1" dirty="0" err="1" smtClean="0"/>
              <a:t>computers</a:t>
            </a:r>
            <a:r>
              <a:rPr lang="pl-PL" b="1" dirty="0"/>
              <a:t> </a:t>
            </a:r>
            <a:r>
              <a:rPr lang="pl-PL" b="1" dirty="0" smtClean="0"/>
              <a:t>for 60+</a:t>
            </a:r>
            <a:endParaRPr lang="en-GB" b="1" dirty="0"/>
          </a:p>
        </p:txBody>
      </p:sp>
      <p:pic>
        <p:nvPicPr>
          <p:cNvPr id="24579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44675"/>
            <a:ext cx="80486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hlinkClick r:id="rId2"/>
              </a:rPr>
              <a:t>http://enauczanie.pg.gda.pl/moodle/</a:t>
            </a:r>
            <a:br>
              <a:rPr lang="pl-PL" b="1" dirty="0">
                <a:hlinkClick r:id="rId2"/>
              </a:rPr>
            </a:br>
            <a:r>
              <a:rPr lang="pl-PL" b="1" dirty="0"/>
              <a:t> Case </a:t>
            </a:r>
            <a:r>
              <a:rPr lang="pl-PL" b="1" dirty="0" err="1"/>
              <a:t>Study</a:t>
            </a:r>
            <a:r>
              <a:rPr lang="pl-PL" b="1" dirty="0"/>
              <a:t> </a:t>
            </a:r>
            <a:r>
              <a:rPr lang="pl-PL" b="1" dirty="0" smtClean="0"/>
              <a:t> - GUT</a:t>
            </a:r>
            <a:endParaRPr lang="en-GB" dirty="0"/>
          </a:p>
        </p:txBody>
      </p:sp>
      <p:pic>
        <p:nvPicPr>
          <p:cNvPr id="25603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86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hlinkClick r:id="rId2"/>
              </a:rPr>
              <a:t>http://enauczanie.pg.gda.pl/moodle/</a:t>
            </a:r>
            <a:br>
              <a:rPr lang="pl-PL" b="1" dirty="0">
                <a:hlinkClick r:id="rId2"/>
              </a:rPr>
            </a:br>
            <a:r>
              <a:rPr lang="pl-PL" b="1" dirty="0"/>
              <a:t> Case </a:t>
            </a:r>
            <a:r>
              <a:rPr lang="pl-PL" b="1" dirty="0" err="1"/>
              <a:t>Study</a:t>
            </a:r>
            <a:r>
              <a:rPr lang="pl-PL" b="1" dirty="0"/>
              <a:t> </a:t>
            </a:r>
            <a:r>
              <a:rPr lang="pl-PL" b="1" dirty="0" smtClean="0"/>
              <a:t> - </a:t>
            </a:r>
            <a:r>
              <a:rPr lang="pl-PL" b="1" dirty="0" smtClean="0"/>
              <a:t>MATURE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25625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hlinkClick r:id="rId2"/>
              </a:rPr>
              <a:t>http://</a:t>
            </a:r>
            <a:r>
              <a:rPr lang="en-GB" b="1" dirty="0" smtClean="0">
                <a:hlinkClick r:id="rId2"/>
              </a:rPr>
              <a:t>enauczanie.pg.edu.pl/</a:t>
            </a:r>
            <a:r>
              <a:rPr lang="pl-PL" b="1" dirty="0" err="1" smtClean="0">
                <a:hlinkClick r:id="rId2"/>
              </a:rPr>
              <a:t>moodle</a:t>
            </a:r>
            <a:r>
              <a:rPr lang="pl-PL" b="1" dirty="0" smtClean="0">
                <a:hlinkClick r:id="rId2"/>
              </a:rPr>
              <a:t>/</a:t>
            </a:r>
            <a:r>
              <a:rPr lang="pl-PL" b="1" dirty="0" smtClean="0">
                <a:hlinkClick r:id="rId2"/>
              </a:rPr>
              <a:t/>
            </a:r>
            <a:br>
              <a:rPr lang="pl-PL" b="1" dirty="0" smtClean="0">
                <a:hlinkClick r:id="rId2"/>
              </a:rPr>
            </a:br>
            <a:r>
              <a:rPr lang="pl-PL" b="1" dirty="0" smtClean="0"/>
              <a:t>Case </a:t>
            </a:r>
            <a:r>
              <a:rPr lang="pl-PL" b="1" dirty="0" err="1" smtClean="0"/>
              <a:t>Study</a:t>
            </a:r>
            <a:r>
              <a:rPr lang="pl-PL" b="1" dirty="0" smtClean="0"/>
              <a:t> </a:t>
            </a:r>
            <a:r>
              <a:rPr lang="pl-PL" b="1" dirty="0" smtClean="0"/>
              <a:t>– GUT &amp;UTW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27529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hlinkClick r:id="rId2"/>
              </a:rPr>
              <a:t>http://enauczanie.pg.edu.pl/</a:t>
            </a:r>
            <a:r>
              <a:rPr lang="pl-PL" b="1" dirty="0">
                <a:hlinkClick r:id="rId2"/>
              </a:rPr>
              <a:t/>
            </a:r>
            <a:br>
              <a:rPr lang="pl-PL" b="1" dirty="0">
                <a:hlinkClick r:id="rId2"/>
              </a:rPr>
            </a:br>
            <a:r>
              <a:rPr lang="pl-PL" b="1" dirty="0"/>
              <a:t>Case </a:t>
            </a:r>
            <a:r>
              <a:rPr lang="pl-PL" b="1" dirty="0" err="1"/>
              <a:t>Study</a:t>
            </a:r>
            <a:r>
              <a:rPr lang="pl-PL" b="1" dirty="0"/>
              <a:t> </a:t>
            </a:r>
            <a:r>
              <a:rPr lang="pl-PL" b="1" dirty="0" smtClean="0"/>
              <a:t>– GUT </a:t>
            </a:r>
            <a:endParaRPr lang="en-GB" b="1" dirty="0"/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42382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hlinkClick r:id="rId2" action="ppaction://hlinkfile"/>
              </a:rPr>
              <a:t>27.moodle.pl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smtClean="0"/>
              <a:t>Case </a:t>
            </a:r>
            <a:r>
              <a:rPr lang="pl-PL" b="1" dirty="0" err="1" smtClean="0"/>
              <a:t>Study</a:t>
            </a:r>
            <a:r>
              <a:rPr lang="pl-PL" b="1" dirty="0" smtClean="0"/>
              <a:t> – </a:t>
            </a:r>
            <a:br>
              <a:rPr lang="pl-PL" b="1" dirty="0" smtClean="0"/>
            </a:br>
            <a:r>
              <a:rPr lang="pl-PL" b="1" dirty="0" err="1" smtClean="0"/>
              <a:t>Moodle</a:t>
            </a:r>
            <a:r>
              <a:rPr lang="pl-PL" b="1" dirty="0" smtClean="0"/>
              <a:t> MOOC4 and City Games</a:t>
            </a:r>
            <a:endParaRPr lang="en-GB" b="1" dirty="0"/>
          </a:p>
        </p:txBody>
      </p:sp>
      <p:pic>
        <p:nvPicPr>
          <p:cNvPr id="27651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16113"/>
            <a:ext cx="805021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69925" y="692150"/>
            <a:ext cx="7772400" cy="3384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err="1" smtClean="0"/>
              <a:t>Thank</a:t>
            </a:r>
            <a:r>
              <a:rPr lang="pl-PL" b="1" dirty="0" smtClean="0"/>
              <a:t> </a:t>
            </a:r>
            <a:r>
              <a:rPr lang="pl-PL" b="1" dirty="0" err="1" smtClean="0"/>
              <a:t>you</a:t>
            </a:r>
            <a:r>
              <a:rPr lang="pl-PL" b="1" dirty="0" smtClean="0"/>
              <a:t> for </a:t>
            </a:r>
            <a:r>
              <a:rPr lang="pl-PL" b="1" dirty="0" err="1" smtClean="0"/>
              <a:t>your</a:t>
            </a:r>
            <a:r>
              <a:rPr lang="pl-PL" b="1" dirty="0" smtClean="0"/>
              <a:t> </a:t>
            </a:r>
            <a:r>
              <a:rPr lang="pl-PL" b="1" dirty="0" err="1" smtClean="0"/>
              <a:t>attention</a:t>
            </a:r>
            <a:r>
              <a:rPr lang="pl-PL" b="1" dirty="0" smtClean="0"/>
              <a:t> </a:t>
            </a:r>
            <a:r>
              <a:rPr lang="pl-PL" b="1" dirty="0" smtClean="0">
                <a:sym typeface="Wingdings" panose="05000000000000000000" pitchFamily="2" charset="2"/>
              </a:rPr>
              <a:t>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err="1" smtClean="0"/>
              <a:t>Any</a:t>
            </a:r>
            <a:r>
              <a:rPr lang="pl-PL" b="1" dirty="0" smtClean="0"/>
              <a:t> </a:t>
            </a:r>
            <a:r>
              <a:rPr lang="pl-PL" b="1" dirty="0" err="1" smtClean="0"/>
              <a:t>questions</a:t>
            </a:r>
            <a:r>
              <a:rPr lang="pl-PL" b="1" dirty="0" smtClean="0"/>
              <a:t>?</a:t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i="1" dirty="0">
                <a:hlinkClick r:id="rId2"/>
              </a:rPr>
              <a:t>anka.grabowska@gmail.com</a:t>
            </a:r>
            <a:r>
              <a:rPr lang="pl-PL" i="1" dirty="0"/>
              <a:t/>
            </a:r>
            <a:br>
              <a:rPr lang="pl-PL" i="1" dirty="0"/>
            </a:br>
            <a:endParaRPr lang="en-GB" b="1" dirty="0"/>
          </a:p>
        </p:txBody>
      </p:sp>
      <p:pic>
        <p:nvPicPr>
          <p:cNvPr id="28675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4508500"/>
            <a:ext cx="50101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err="1" smtClean="0"/>
              <a:t>Some</a:t>
            </a:r>
            <a:r>
              <a:rPr lang="pl-PL" b="1" dirty="0" smtClean="0"/>
              <a:t> </a:t>
            </a:r>
            <a:r>
              <a:rPr lang="pl-PL" b="1" dirty="0" err="1" smtClean="0"/>
              <a:t>historical</a:t>
            </a:r>
            <a:r>
              <a:rPr lang="pl-PL" b="1" dirty="0" smtClean="0"/>
              <a:t> notes </a:t>
            </a:r>
            <a:r>
              <a:rPr lang="pl-PL" b="1" dirty="0" err="1" smtClean="0"/>
              <a:t>about</a:t>
            </a:r>
            <a:r>
              <a:rPr lang="pl-PL" b="1" dirty="0" smtClean="0"/>
              <a:t> </a:t>
            </a:r>
            <a:r>
              <a:rPr lang="pl-PL" b="1" dirty="0" err="1" smtClean="0"/>
              <a:t>Moodle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2002</a:t>
            </a:r>
            <a:r>
              <a:rPr lang="pl-PL" dirty="0" smtClean="0"/>
              <a:t> (August) - </a:t>
            </a:r>
            <a:r>
              <a:rPr lang="en-GB" dirty="0"/>
              <a:t>Moodle 1.0 was </a:t>
            </a:r>
            <a:r>
              <a:rPr lang="en-GB" dirty="0" smtClean="0"/>
              <a:t>released</a:t>
            </a:r>
            <a:r>
              <a:rPr lang="pl-PL" dirty="0" smtClean="0"/>
              <a:t>.</a:t>
            </a:r>
            <a:r>
              <a:rPr lang="en-GB" dirty="0" smtClean="0"/>
              <a:t> </a:t>
            </a:r>
            <a:r>
              <a:rPr lang="en-GB" dirty="0"/>
              <a:t>Users were discussing Moodle on a new forum, translating Moodle into different languages and creating themes. 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2003 - </a:t>
            </a:r>
            <a:r>
              <a:rPr lang="en-GB" dirty="0" smtClean="0"/>
              <a:t> </a:t>
            </a:r>
            <a:r>
              <a:rPr lang="en-GB" dirty="0"/>
              <a:t>the first contributed module (workshop) was released and </a:t>
            </a:r>
            <a:r>
              <a:rPr lang="en-GB" dirty="0">
                <a:hlinkClick r:id="rId2" action="ppaction://hlinkfile"/>
              </a:rPr>
              <a:t>Moodle.org</a:t>
            </a:r>
            <a:r>
              <a:rPr lang="en-GB" dirty="0"/>
              <a:t> became the community arm of Moodle, with </a:t>
            </a:r>
            <a:r>
              <a:rPr lang="en-GB" dirty="0">
                <a:hlinkClick r:id="rId3" action="ppaction://hlinkfile"/>
              </a:rPr>
              <a:t>Moodle.com</a:t>
            </a:r>
            <a:r>
              <a:rPr lang="en-GB" dirty="0"/>
              <a:t> representing the commercial </a:t>
            </a:r>
            <a:r>
              <a:rPr lang="en-GB" dirty="0" smtClean="0"/>
              <a:t>aspect.</a:t>
            </a:r>
            <a:r>
              <a:rPr lang="pl-PL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2004 - </a:t>
            </a:r>
            <a:r>
              <a:rPr lang="en-GB" dirty="0" smtClean="0"/>
              <a:t>the </a:t>
            </a:r>
            <a:r>
              <a:rPr lang="en-GB" dirty="0"/>
              <a:t>first ever Moodle Moot was held in Oxford in 2004 and companies started applying to become Moodle partners</a:t>
            </a:r>
            <a:r>
              <a:rPr lang="en-GB" dirty="0" smtClean="0"/>
              <a:t>.</a:t>
            </a:r>
            <a:r>
              <a:rPr lang="pl-PL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err="1" smtClean="0"/>
              <a:t>Moodle</a:t>
            </a:r>
            <a:r>
              <a:rPr lang="pl-PL" dirty="0" smtClean="0"/>
              <a:t> </a:t>
            </a:r>
            <a:r>
              <a:rPr lang="pl-PL" dirty="0" err="1" smtClean="0"/>
              <a:t>realeses</a:t>
            </a:r>
            <a:r>
              <a:rPr lang="pl-PL" dirty="0" smtClean="0"/>
              <a:t> in </a:t>
            </a:r>
            <a:r>
              <a:rPr lang="pl-PL" dirty="0" err="1" smtClean="0"/>
              <a:t>wikipedia</a:t>
            </a:r>
            <a:r>
              <a:rPr lang="pl-PL" dirty="0" smtClean="0"/>
              <a:t> </a:t>
            </a:r>
            <a:r>
              <a:rPr lang="en-GB" u="sng" dirty="0" smtClean="0">
                <a:hlinkClick r:id="rId4"/>
              </a:rPr>
              <a:t>http</a:t>
            </a:r>
            <a:r>
              <a:rPr lang="en-GB" u="sng" dirty="0">
                <a:hlinkClick r:id="rId4"/>
              </a:rPr>
              <a:t>://</a:t>
            </a:r>
            <a:r>
              <a:rPr lang="en-GB" u="sng" dirty="0" smtClean="0">
                <a:hlinkClick r:id="rId4"/>
              </a:rPr>
              <a:t>en.wikipedia.org/wiki/Moodle#Releases</a:t>
            </a: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err="1" smtClean="0"/>
              <a:t>Some</a:t>
            </a:r>
            <a:r>
              <a:rPr lang="pl-PL" b="1" dirty="0" smtClean="0"/>
              <a:t> </a:t>
            </a:r>
            <a:r>
              <a:rPr lang="pl-PL" b="1" dirty="0" err="1" smtClean="0"/>
              <a:t>historical</a:t>
            </a:r>
            <a:r>
              <a:rPr lang="pl-PL" b="1" dirty="0" smtClean="0"/>
              <a:t> notes </a:t>
            </a:r>
            <a:r>
              <a:rPr lang="pl-PL" b="1" dirty="0" err="1" smtClean="0"/>
              <a:t>about</a:t>
            </a:r>
            <a:r>
              <a:rPr lang="pl-PL" b="1" dirty="0" smtClean="0"/>
              <a:t> LMS </a:t>
            </a:r>
            <a:br>
              <a:rPr lang="pl-PL" b="1" dirty="0" smtClean="0"/>
            </a:br>
            <a:r>
              <a:rPr lang="pl-PL" b="1" dirty="0" err="1" smtClean="0"/>
              <a:t>at</a:t>
            </a:r>
            <a:r>
              <a:rPr lang="pl-PL" b="1" dirty="0" smtClean="0"/>
              <a:t> </a:t>
            </a:r>
            <a:r>
              <a:rPr lang="pl-PL" b="1" dirty="0" err="1" smtClean="0"/>
              <a:t>Gdansk</a:t>
            </a:r>
            <a:r>
              <a:rPr lang="pl-PL" b="1" dirty="0" smtClean="0"/>
              <a:t> </a:t>
            </a:r>
            <a:r>
              <a:rPr lang="pl-PL" b="1" dirty="0" err="1" smtClean="0"/>
              <a:t>University</a:t>
            </a:r>
            <a:r>
              <a:rPr lang="pl-PL" b="1" dirty="0" smtClean="0"/>
              <a:t> of Technology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1998 </a:t>
            </a:r>
            <a:r>
              <a:rPr lang="pl-PL" dirty="0"/>
              <a:t>-</a:t>
            </a:r>
            <a:r>
              <a:rPr lang="pl-PL" dirty="0" smtClean="0"/>
              <a:t> </a:t>
            </a:r>
            <a:r>
              <a:rPr lang="pl-PL" dirty="0" err="1" smtClean="0"/>
              <a:t>TeleCAD</a:t>
            </a:r>
            <a:r>
              <a:rPr lang="pl-PL" dirty="0" smtClean="0"/>
              <a:t> was </a:t>
            </a:r>
            <a:r>
              <a:rPr lang="pl-PL" dirty="0" err="1" smtClean="0"/>
              <a:t>released</a:t>
            </a:r>
            <a:r>
              <a:rPr lang="pl-PL" dirty="0" smtClean="0"/>
              <a:t> </a:t>
            </a:r>
            <a:r>
              <a:rPr lang="pl-PL" dirty="0" err="1" smtClean="0"/>
              <a:t>within</a:t>
            </a:r>
            <a:r>
              <a:rPr lang="pl-PL" dirty="0" smtClean="0"/>
              <a:t> the  Leonardo da Vinci </a:t>
            </a:r>
            <a:r>
              <a:rPr lang="pl-PL" dirty="0" err="1" smtClean="0"/>
              <a:t>project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1998 - 2003 </a:t>
            </a:r>
            <a:r>
              <a:rPr lang="en-GB" dirty="0" err="1"/>
              <a:t>TeleCAD</a:t>
            </a:r>
            <a:r>
              <a:rPr lang="en-GB" dirty="0"/>
              <a:t> platform had over 1,000 students and it mainly served AutoCAD e-courses.  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The </a:t>
            </a:r>
            <a:r>
              <a:rPr lang="pl-PL" dirty="0" smtClean="0"/>
              <a:t>AutoCAD </a:t>
            </a:r>
            <a:r>
              <a:rPr lang="en-GB" dirty="0" smtClean="0"/>
              <a:t>e-book </a:t>
            </a:r>
            <a:r>
              <a:rPr lang="en-GB" dirty="0"/>
              <a:t>is still available online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blanka.moodle.pl/file.php/1/index.html</a:t>
            </a: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2003 </a:t>
            </a:r>
            <a:r>
              <a:rPr lang="pl-PL" dirty="0" smtClean="0"/>
              <a:t>- </a:t>
            </a:r>
            <a:r>
              <a:rPr lang="en-GB" dirty="0" smtClean="0"/>
              <a:t>Moodle </a:t>
            </a:r>
            <a:r>
              <a:rPr lang="en-GB" dirty="0"/>
              <a:t>replaced the </a:t>
            </a:r>
            <a:r>
              <a:rPr lang="en-GB" dirty="0" err="1"/>
              <a:t>TeleCAD</a:t>
            </a:r>
            <a:r>
              <a:rPr lang="en-GB" dirty="0"/>
              <a:t> LMS system which was used in the period 1998-2002. 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90360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err="1" smtClean="0"/>
              <a:t>Distance</a:t>
            </a:r>
            <a:r>
              <a:rPr lang="pl-PL" b="1" dirty="0" smtClean="0"/>
              <a:t> </a:t>
            </a:r>
            <a:r>
              <a:rPr lang="pl-PL" b="1" dirty="0" err="1" smtClean="0"/>
              <a:t>Education</a:t>
            </a:r>
            <a:r>
              <a:rPr lang="pl-PL" b="1" dirty="0" smtClean="0"/>
              <a:t> Centre </a:t>
            </a:r>
            <a:r>
              <a:rPr lang="pl-PL" b="1" dirty="0" err="1" smtClean="0"/>
              <a:t>at</a:t>
            </a:r>
            <a:r>
              <a:rPr lang="pl-PL" b="1" dirty="0"/>
              <a:t> </a:t>
            </a:r>
            <a:r>
              <a:rPr lang="pl-PL" b="1" dirty="0" err="1" smtClean="0"/>
              <a:t>Gdansk</a:t>
            </a:r>
            <a:r>
              <a:rPr lang="pl-PL" b="1" dirty="0" smtClean="0"/>
              <a:t> </a:t>
            </a:r>
            <a:r>
              <a:rPr lang="pl-PL" b="1" dirty="0" err="1" smtClean="0"/>
              <a:t>University</a:t>
            </a:r>
            <a:r>
              <a:rPr lang="pl-PL" b="1" dirty="0" smtClean="0"/>
              <a:t> of Technology (</a:t>
            </a:r>
            <a:r>
              <a:rPr lang="pl-PL" b="1" dirty="0" err="1" smtClean="0"/>
              <a:t>Moodle</a:t>
            </a:r>
            <a:r>
              <a:rPr lang="pl-PL" b="1" dirty="0" smtClean="0"/>
              <a:t> 1.4.4)</a:t>
            </a:r>
            <a:endParaRPr lang="en-GB" b="1" dirty="0"/>
          </a:p>
        </p:txBody>
      </p:sp>
      <p:pic>
        <p:nvPicPr>
          <p:cNvPr id="6147" name="Picture 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3525" y="1600200"/>
            <a:ext cx="60769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FF0000"/>
                </a:solidFill>
              </a:rPr>
              <a:t>Kilka słów o nas …</a:t>
            </a:r>
            <a:br>
              <a:rPr lang="pl-PL" sz="3600" b="1" dirty="0" smtClean="0">
                <a:solidFill>
                  <a:srgbClr val="FF0000"/>
                </a:solidFill>
              </a:rPr>
            </a:br>
            <a:r>
              <a:rPr lang="pl-PL" b="1" dirty="0" err="1" smtClean="0"/>
              <a:t>Few</a:t>
            </a:r>
            <a:r>
              <a:rPr lang="pl-PL" b="1" dirty="0" smtClean="0"/>
              <a:t> </a:t>
            </a:r>
            <a:r>
              <a:rPr lang="pl-PL" b="1" dirty="0" err="1" smtClean="0"/>
              <a:t>words</a:t>
            </a:r>
            <a:r>
              <a:rPr lang="pl-PL" b="1" dirty="0" smtClean="0"/>
              <a:t> </a:t>
            </a:r>
            <a:r>
              <a:rPr lang="pl-PL" b="1" dirty="0" err="1" smtClean="0"/>
              <a:t>about</a:t>
            </a:r>
            <a:r>
              <a:rPr lang="pl-PL" b="1" dirty="0" smtClean="0"/>
              <a:t> </a:t>
            </a:r>
            <a:r>
              <a:rPr lang="pl-PL" b="1" dirty="0" err="1" smtClean="0"/>
              <a:t>us</a:t>
            </a:r>
            <a:r>
              <a:rPr lang="pl-PL" b="1" dirty="0" smtClean="0"/>
              <a:t> …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Powołane w 1997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Umożliwienie studentom i pracownikom uczelni udziału w kursach realizowanych z użyciem sieci Internet, które są udostępniane w sieciach lokalnych (LAN) oraz rozległych (WAN)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Opracowywanie metod nauczania w trybie na odległość oraz dostosowywanie istniejących materiałów do umieszczenia w sieci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Wspomaganie dostępu do materiałów szkoleniowych i kursów niezależnie od czasu, miejsca czy sposobu uczenia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Testowanie nowych środowisk, sposobów dostarczania materiałów i przekazywania wiedzy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Established in 1997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Allowing students and university employees </a:t>
            </a:r>
            <a:r>
              <a:rPr lang="pl-PL" dirty="0" smtClean="0"/>
              <a:t>to </a:t>
            </a:r>
            <a:r>
              <a:rPr lang="en-GB" dirty="0" smtClean="0"/>
              <a:t>attend courses conducted </a:t>
            </a:r>
            <a:r>
              <a:rPr lang="pl-PL" dirty="0" smtClean="0"/>
              <a:t>in </a:t>
            </a:r>
            <a:r>
              <a:rPr lang="en-GB" dirty="0" smtClean="0"/>
              <a:t>the Internet, which are available in local area networks (LAN) and wide area networks (WAN) 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Developing methods of teaching in distance mode and customize existing materials for inclusion in the network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Empowering</a:t>
            </a:r>
            <a:r>
              <a:rPr lang="pl-PL" dirty="0" smtClean="0"/>
              <a:t> </a:t>
            </a:r>
            <a:r>
              <a:rPr lang="en-GB" dirty="0" smtClean="0"/>
              <a:t> access to training materials and courses, regardless of time, place or method</a:t>
            </a:r>
            <a:r>
              <a:rPr lang="pl-PL" dirty="0" smtClean="0"/>
              <a:t>s </a:t>
            </a:r>
            <a:r>
              <a:rPr lang="en-GB" dirty="0" smtClean="0"/>
              <a:t> of learning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Testing new environments, m</a:t>
            </a:r>
            <a:r>
              <a:rPr lang="pl-PL" dirty="0" err="1" smtClean="0"/>
              <a:t>ethods</a:t>
            </a:r>
            <a:r>
              <a:rPr lang="pl-PL" dirty="0" smtClean="0"/>
              <a:t> </a:t>
            </a:r>
            <a:r>
              <a:rPr lang="en-GB" dirty="0" smtClean="0"/>
              <a:t>of</a:t>
            </a:r>
            <a:r>
              <a:rPr lang="pl-PL" dirty="0" smtClean="0"/>
              <a:t> </a:t>
            </a:r>
            <a:r>
              <a:rPr lang="pl-PL" dirty="0" err="1" smtClean="0"/>
              <a:t>training</a:t>
            </a:r>
            <a:r>
              <a:rPr lang="pl-PL" dirty="0" smtClean="0"/>
              <a:t> materials </a:t>
            </a:r>
            <a:r>
              <a:rPr lang="en-GB" dirty="0" smtClean="0"/>
              <a:t>delivery and </a:t>
            </a:r>
            <a:r>
              <a:rPr lang="pl-PL" dirty="0" err="1" smtClean="0"/>
              <a:t>enabling</a:t>
            </a:r>
            <a:r>
              <a:rPr lang="pl-PL" dirty="0" smtClean="0"/>
              <a:t> </a:t>
            </a:r>
            <a:r>
              <a:rPr lang="en-GB" dirty="0" smtClean="0"/>
              <a:t>knowledge transfer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FF0000"/>
                </a:solidFill>
              </a:rPr>
              <a:t>Testowane platformy</a:t>
            </a:r>
            <a:br>
              <a:rPr lang="pl-PL" sz="3600" b="1" dirty="0" smtClean="0">
                <a:solidFill>
                  <a:srgbClr val="FF0000"/>
                </a:solidFill>
              </a:rPr>
            </a:br>
            <a:r>
              <a:rPr lang="pl-PL" b="1" dirty="0" err="1" smtClean="0"/>
              <a:t>Tested</a:t>
            </a:r>
            <a:r>
              <a:rPr lang="pl-PL" b="1" dirty="0" smtClean="0"/>
              <a:t> </a:t>
            </a:r>
            <a:r>
              <a:rPr lang="pl-PL" b="1" dirty="0" err="1" smtClean="0"/>
              <a:t>platforms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err="1" smtClean="0">
                <a:solidFill>
                  <a:srgbClr val="FF0000"/>
                </a:solidFill>
              </a:rPr>
              <a:t>FirstClass</a:t>
            </a:r>
            <a:endParaRPr lang="pl-PL" altLang="en-U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Learning Space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err="1" smtClean="0">
                <a:solidFill>
                  <a:srgbClr val="FF0000"/>
                </a:solidFill>
              </a:rPr>
              <a:t>WebCT</a:t>
            </a:r>
            <a:endParaRPr lang="pl-PL" altLang="en-U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err="1" smtClean="0">
                <a:solidFill>
                  <a:srgbClr val="FF0000"/>
                </a:solidFill>
              </a:rPr>
              <a:t>Oracle</a:t>
            </a:r>
            <a:r>
              <a:rPr lang="pl-PL" altLang="en-US" dirty="0" smtClean="0">
                <a:solidFill>
                  <a:srgbClr val="FF0000"/>
                </a:solidFill>
              </a:rPr>
              <a:t> i-learning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altLang="en-U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Problemy: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Drogie!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Trudne w zarządzaniu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dirty="0" smtClean="0">
                <a:solidFill>
                  <a:srgbClr val="FF0000"/>
                </a:solidFill>
              </a:rPr>
              <a:t>Bardzo duże wymagania sprzętowe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err="1" smtClean="0"/>
              <a:t>FirstClass</a:t>
            </a:r>
            <a:endParaRPr lang="pl-PL" alt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smtClean="0"/>
              <a:t>Learning Space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err="1" smtClean="0"/>
              <a:t>WebCT</a:t>
            </a:r>
            <a:endParaRPr lang="pl-PL" alt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err="1" smtClean="0"/>
              <a:t>Oracle</a:t>
            </a:r>
            <a:r>
              <a:rPr lang="pl-PL" altLang="en-US" dirty="0" smtClean="0"/>
              <a:t> i-learning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dirty="0" err="1" smtClean="0"/>
              <a:t>Problems</a:t>
            </a:r>
            <a:r>
              <a:rPr lang="pl-PL" altLang="en-US" dirty="0" smtClean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dirty="0" err="1" smtClean="0"/>
              <a:t>Espensive</a:t>
            </a:r>
            <a:r>
              <a:rPr lang="pl-PL" altLang="en-US" dirty="0" smtClean="0"/>
              <a:t>!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altLang="en-US" dirty="0" err="1" smtClean="0"/>
              <a:t>Difficult</a:t>
            </a:r>
            <a:r>
              <a:rPr lang="pl-PL" altLang="en-US" dirty="0" smtClean="0"/>
              <a:t> in </a:t>
            </a:r>
            <a:r>
              <a:rPr lang="pl-PL" altLang="en-US" dirty="0" err="1" smtClean="0"/>
              <a:t>administration</a:t>
            </a:r>
            <a:endParaRPr lang="pl-PL" altLang="en-US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demanding</a:t>
            </a:r>
            <a:r>
              <a:rPr lang="en-GB" dirty="0" smtClean="0"/>
              <a:t> hardware requirements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en-US" sz="3600" b="1" dirty="0" smtClean="0">
                <a:solidFill>
                  <a:srgbClr val="FF0000"/>
                </a:solidFill>
              </a:rPr>
              <a:t>Pierwsza implementacja</a:t>
            </a:r>
            <a:r>
              <a:rPr lang="pl-PL" altLang="en-US" dirty="0" smtClean="0"/>
              <a:t/>
            </a:r>
            <a:br>
              <a:rPr lang="pl-PL" altLang="en-US" dirty="0" smtClean="0"/>
            </a:br>
            <a:r>
              <a:rPr lang="pl-PL" altLang="en-US" b="1" dirty="0" smtClean="0"/>
              <a:t>First </a:t>
            </a:r>
            <a:r>
              <a:rPr lang="pl-PL" altLang="en-US" b="1" dirty="0" err="1" smtClean="0"/>
              <a:t>implementation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en-US" b="1" dirty="0" err="1" smtClean="0">
                <a:latin typeface="+mj-lt"/>
              </a:rPr>
              <a:t>Ethics</a:t>
            </a:r>
            <a:r>
              <a:rPr lang="pl-PL" altLang="en-US" b="1" dirty="0" smtClean="0">
                <a:latin typeface="+mj-lt"/>
              </a:rPr>
              <a:t> Online - 2003-05-05 09:08:43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en-US" b="1" dirty="0" smtClean="0">
                <a:latin typeface="+mj-lt"/>
              </a:rPr>
              <a:t>Migration from </a:t>
            </a:r>
            <a:r>
              <a:rPr lang="pl-PL" altLang="en-US" b="1" dirty="0" err="1" smtClean="0">
                <a:latin typeface="+mj-lt"/>
              </a:rPr>
              <a:t>html</a:t>
            </a:r>
            <a:r>
              <a:rPr lang="pl-PL" altLang="en-US" b="1" dirty="0" smtClean="0">
                <a:latin typeface="+mj-lt"/>
              </a:rPr>
              <a:t> to </a:t>
            </a:r>
            <a:r>
              <a:rPr lang="pl-PL" altLang="en-US" b="1" dirty="0" err="1" smtClean="0">
                <a:latin typeface="+mj-lt"/>
              </a:rPr>
              <a:t>Moodle</a:t>
            </a:r>
            <a:r>
              <a:rPr lang="pl-PL" altLang="en-US" b="1" dirty="0" smtClean="0">
                <a:latin typeface="+mj-lt"/>
              </a:rPr>
              <a:t> LMS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9220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2607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AutoShape 8"/>
          <p:cNvSpPr>
            <a:spLocks noChangeArrowheads="1"/>
          </p:cNvSpPr>
          <p:nvPr/>
        </p:nvSpPr>
        <p:spPr bwMode="auto">
          <a:xfrm>
            <a:off x="3810000" y="4191000"/>
            <a:ext cx="457200" cy="1143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222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0"/>
            <a:ext cx="4419600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pl-PL" altLang="en-US" sz="3200" b="1" smtClean="0">
                <a:solidFill>
                  <a:srgbClr val="FF0000"/>
                </a:solidFill>
              </a:rPr>
              <a:t>Nasz pierwszy wkład w rozwój środowiska Moodle</a:t>
            </a:r>
            <a:r>
              <a:rPr lang="pl-PL" altLang="en-US" sz="2800" b="1" smtClean="0">
                <a:solidFill>
                  <a:srgbClr val="FF0000"/>
                </a:solidFill>
              </a:rPr>
              <a:t/>
            </a:r>
            <a:br>
              <a:rPr lang="pl-PL" altLang="en-US" sz="2800" b="1" smtClean="0">
                <a:solidFill>
                  <a:srgbClr val="FF0000"/>
                </a:solidFill>
              </a:rPr>
            </a:br>
            <a:r>
              <a:rPr lang="pl-PL" altLang="en-US" sz="4000" b="1" smtClean="0"/>
              <a:t>Our first input in the Moodle development</a:t>
            </a:r>
            <a:endParaRPr lang="en-GB" altLang="en-US" sz="4000" b="1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altLang="en-US" sz="2400" dirty="0" err="1" smtClean="0">
                <a:latin typeface="+mj-lt"/>
              </a:rPr>
              <a:t>Polish</a:t>
            </a:r>
            <a:r>
              <a:rPr lang="pl-PL" altLang="en-US" sz="2400" dirty="0" smtClean="0">
                <a:latin typeface="+mj-lt"/>
              </a:rPr>
              <a:t> </a:t>
            </a:r>
            <a:r>
              <a:rPr lang="pl-PL" altLang="en-US" sz="2400" dirty="0" err="1" smtClean="0">
                <a:latin typeface="+mj-lt"/>
              </a:rPr>
              <a:t>Translation</a:t>
            </a:r>
            <a:r>
              <a:rPr lang="pl-PL" altLang="en-US" sz="2400" dirty="0" smtClean="0">
                <a:latin typeface="+mj-lt"/>
              </a:rPr>
              <a:t> of </a:t>
            </a:r>
            <a:r>
              <a:rPr lang="pl-PL" altLang="en-US" sz="2400" dirty="0" err="1" smtClean="0">
                <a:latin typeface="+mj-lt"/>
              </a:rPr>
              <a:t>Moodle</a:t>
            </a:r>
            <a:r>
              <a:rPr lang="pl-PL" altLang="en-US" sz="2400" dirty="0" smtClean="0">
                <a:latin typeface="+mj-lt"/>
              </a:rPr>
              <a:t> </a:t>
            </a:r>
            <a:r>
              <a:rPr lang="pl-PL" altLang="en-US" sz="2400" dirty="0" err="1" smtClean="0">
                <a:latin typeface="+mj-lt"/>
              </a:rPr>
              <a:t>interface</a:t>
            </a:r>
            <a:endParaRPr lang="pl-PL" altLang="en-US" sz="2400" dirty="0" smtClean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altLang="en-US" sz="2400" dirty="0" smtClean="0">
                <a:latin typeface="+mj-lt"/>
              </a:rPr>
              <a:t>-------------------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altLang="en-US" sz="2400" dirty="0" err="1" smtClean="0">
                <a:latin typeface="+mj-lt"/>
              </a:rPr>
              <a:t>Maintainer</a:t>
            </a:r>
            <a:r>
              <a:rPr lang="pl-PL" altLang="en-US" sz="2400" dirty="0" smtClean="0">
                <a:latin typeface="+mj-lt"/>
              </a:rPr>
              <a:t>: </a:t>
            </a:r>
            <a:r>
              <a:rPr lang="pl-PL" altLang="en-US" sz="2400" dirty="0" err="1" smtClean="0">
                <a:latin typeface="+mj-lt"/>
              </a:rPr>
              <a:t>Poznan</a:t>
            </a:r>
            <a:r>
              <a:rPr lang="pl-PL" altLang="en-US" sz="2400" dirty="0" smtClean="0">
                <a:latin typeface="+mj-lt"/>
              </a:rPr>
              <a:t> School of Banking (</a:t>
            </a:r>
            <a:r>
              <a:rPr lang="pl-PL" altLang="en-US" sz="2400" dirty="0" err="1" smtClean="0">
                <a:latin typeface="+mj-lt"/>
              </a:rPr>
              <a:t>Wyzsza</a:t>
            </a:r>
            <a:r>
              <a:rPr lang="pl-PL" altLang="en-US" sz="2400" dirty="0" smtClean="0">
                <a:latin typeface="+mj-lt"/>
              </a:rPr>
              <a:t> </a:t>
            </a:r>
            <a:r>
              <a:rPr lang="pl-PL" altLang="en-US" sz="2400" dirty="0" err="1" smtClean="0">
                <a:latin typeface="+mj-lt"/>
              </a:rPr>
              <a:t>Szkola</a:t>
            </a:r>
            <a:r>
              <a:rPr lang="pl-PL" altLang="en-US" sz="2400" dirty="0" smtClean="0">
                <a:latin typeface="+mj-lt"/>
              </a:rPr>
              <a:t> Bankowa w Poznaniu)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altLang="en-US" sz="2400" dirty="0" smtClean="0">
                <a:latin typeface="+mj-lt"/>
              </a:rPr>
              <a:t>Adam Pawełczak &lt;adam.pawelczak@wsb.poznan.pl&gt;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altLang="en-US" sz="2400" dirty="0" err="1" smtClean="0">
                <a:latin typeface="+mj-lt"/>
              </a:rPr>
              <a:t>Przemyslaw</a:t>
            </a:r>
            <a:r>
              <a:rPr lang="pl-PL" altLang="en-US" sz="2400" dirty="0" smtClean="0">
                <a:latin typeface="+mj-lt"/>
              </a:rPr>
              <a:t> </a:t>
            </a:r>
            <a:r>
              <a:rPr lang="pl-PL" altLang="en-US" sz="2400" dirty="0" err="1" smtClean="0">
                <a:latin typeface="+mj-lt"/>
              </a:rPr>
              <a:t>Polanski</a:t>
            </a:r>
            <a:r>
              <a:rPr lang="pl-PL" altLang="en-US" sz="2400" dirty="0" smtClean="0">
                <a:latin typeface="+mj-lt"/>
              </a:rPr>
              <a:t> &lt;ppolanski@pooh.wsb.poznan.pl&gt;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pl-PL" altLang="en-US" sz="2400" dirty="0" smtClean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altLang="en-US" sz="2400" dirty="0" err="1" smtClean="0">
                <a:latin typeface="+mj-lt"/>
              </a:rPr>
              <a:t>Contributors</a:t>
            </a:r>
            <a:r>
              <a:rPr lang="pl-PL" altLang="en-US" sz="2400" dirty="0" smtClean="0">
                <a:latin typeface="+mj-lt"/>
              </a:rPr>
              <a:t>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altLang="en-US" sz="2400" dirty="0" err="1" smtClean="0">
                <a:latin typeface="+mj-lt"/>
              </a:rPr>
              <a:t>Distance</a:t>
            </a:r>
            <a:r>
              <a:rPr lang="pl-PL" altLang="en-US" sz="2400" dirty="0" smtClean="0">
                <a:latin typeface="+mj-lt"/>
              </a:rPr>
              <a:t> </a:t>
            </a:r>
            <a:r>
              <a:rPr lang="pl-PL" altLang="en-US" sz="2400" dirty="0" err="1" smtClean="0">
                <a:latin typeface="+mj-lt"/>
              </a:rPr>
              <a:t>Education</a:t>
            </a:r>
            <a:r>
              <a:rPr lang="pl-PL" altLang="en-US" sz="2400" dirty="0" smtClean="0">
                <a:latin typeface="+mj-lt"/>
              </a:rPr>
              <a:t> Centre </a:t>
            </a:r>
            <a:r>
              <a:rPr lang="pl-PL" altLang="en-US" sz="2400" dirty="0" err="1" smtClean="0">
                <a:latin typeface="+mj-lt"/>
              </a:rPr>
              <a:t>at</a:t>
            </a:r>
            <a:r>
              <a:rPr lang="pl-PL" altLang="en-US" sz="2400" dirty="0" smtClean="0">
                <a:latin typeface="+mj-lt"/>
              </a:rPr>
              <a:t> </a:t>
            </a:r>
            <a:r>
              <a:rPr lang="pl-PL" altLang="en-US" sz="2400" dirty="0" err="1" smtClean="0">
                <a:latin typeface="+mj-lt"/>
              </a:rPr>
              <a:t>Gdansk</a:t>
            </a:r>
            <a:r>
              <a:rPr lang="pl-PL" altLang="en-US" sz="2400" dirty="0" smtClean="0">
                <a:latin typeface="+mj-lt"/>
              </a:rPr>
              <a:t> </a:t>
            </a:r>
            <a:r>
              <a:rPr lang="pl-PL" altLang="en-US" sz="2400" dirty="0" err="1" smtClean="0">
                <a:latin typeface="+mj-lt"/>
              </a:rPr>
              <a:t>University</a:t>
            </a:r>
            <a:r>
              <a:rPr lang="pl-PL" altLang="en-US" sz="2400" dirty="0" smtClean="0">
                <a:latin typeface="+mj-lt"/>
              </a:rPr>
              <a:t> of Technology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altLang="en-US" sz="2400" dirty="0" err="1" smtClean="0">
                <a:latin typeface="+mj-lt"/>
              </a:rPr>
              <a:t>Michal</a:t>
            </a:r>
            <a:r>
              <a:rPr lang="pl-PL" altLang="en-US" sz="2400" dirty="0" smtClean="0">
                <a:latin typeface="+mj-lt"/>
              </a:rPr>
              <a:t> Wozniak, </a:t>
            </a:r>
            <a:r>
              <a:rPr lang="pl-PL" altLang="en-US" sz="2400" dirty="0" err="1" smtClean="0">
                <a:latin typeface="+mj-lt"/>
              </a:rPr>
              <a:t>Lukasz</a:t>
            </a:r>
            <a:r>
              <a:rPr lang="pl-PL" altLang="en-US" sz="2400" dirty="0" smtClean="0">
                <a:latin typeface="+mj-lt"/>
              </a:rPr>
              <a:t> Wrona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pl-PL" altLang="en-US" sz="2400" dirty="0" smtClean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altLang="en-US" sz="2400" dirty="0" err="1" smtClean="0">
                <a:latin typeface="+mj-lt"/>
              </a:rPr>
              <a:t>Translation</a:t>
            </a:r>
            <a:r>
              <a:rPr lang="pl-PL" altLang="en-US" sz="2400" dirty="0" smtClean="0">
                <a:latin typeface="+mj-lt"/>
              </a:rPr>
              <a:t>  </a:t>
            </a:r>
            <a:r>
              <a:rPr lang="pl-PL" altLang="en-US" sz="2400" dirty="0" err="1" smtClean="0">
                <a:latin typeface="+mj-lt"/>
              </a:rPr>
              <a:t>send</a:t>
            </a:r>
            <a:r>
              <a:rPr lang="pl-PL" altLang="en-US" sz="2400" dirty="0" smtClean="0">
                <a:latin typeface="+mj-lt"/>
              </a:rPr>
              <a:t> to </a:t>
            </a:r>
            <a:r>
              <a:rPr lang="pl-PL" altLang="en-US" sz="2400" dirty="0" smtClean="0">
                <a:latin typeface="+mj-lt"/>
                <a:hlinkClick r:id="rId2"/>
              </a:rPr>
              <a:t>adam.pawelczak@wsb.poznan.pl</a:t>
            </a:r>
            <a:r>
              <a:rPr lang="pl-PL" altLang="en-US" sz="2400" dirty="0" smtClean="0">
                <a:latin typeface="+mj-lt"/>
              </a:rPr>
              <a:t>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altLang="en-US" sz="2400" dirty="0" smtClean="0">
                <a:latin typeface="+mj-lt"/>
              </a:rPr>
              <a:t>on 2003-09-21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830</Words>
  <Application>Microsoft Office PowerPoint</Application>
  <PresentationFormat>Pokaz na ekranie (4:3)</PresentationFormat>
  <Paragraphs>171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Calibri</vt:lpstr>
      <vt:lpstr>Arial</vt:lpstr>
      <vt:lpstr>Wingdings</vt:lpstr>
      <vt:lpstr>Motyw pakietu Office</vt:lpstr>
      <vt:lpstr> Moodle Case Studies since 2003 MMVC14 1-3 August 2014  Dr Anna Grabowska anka.grabowska@gmail.com  </vt:lpstr>
      <vt:lpstr> Dlaczego edukacja na odległość … Why distance education … </vt:lpstr>
      <vt:lpstr>Some historical notes about Moodle</vt:lpstr>
      <vt:lpstr>Some historical notes about LMS  at Gdansk University of Technology</vt:lpstr>
      <vt:lpstr>Distance Education Centre at Gdansk University of Technology (Moodle 1.4.4)</vt:lpstr>
      <vt:lpstr>Kilka słów o nas … Few words about us …</vt:lpstr>
      <vt:lpstr>Testowane platformy Tested platforms</vt:lpstr>
      <vt:lpstr>Pierwsza implementacja First implementation</vt:lpstr>
      <vt:lpstr>Nasz pierwszy wkład w rozwój środowiska Moodle Our first input in the Moodle development</vt:lpstr>
      <vt:lpstr>Wdrożenia i promocja Moodle  Implementation and promotion Moodle</vt:lpstr>
      <vt:lpstr>Przypadek użycia 1 Case study 1</vt:lpstr>
      <vt:lpstr>Przypadek użycia 2 Case study  2</vt:lpstr>
      <vt:lpstr>Przypadek użycia 3 Case study 3</vt:lpstr>
      <vt:lpstr>Przypadek użycia 4 Case study 4</vt:lpstr>
      <vt:lpstr>Pierwszy klon The first cloning</vt:lpstr>
      <vt:lpstr>Drugi klon The second cloning</vt:lpstr>
      <vt:lpstr>  Pierwsi gości z innych uczelni The first guests from other universities  Martime Academy  (Data Base e-course hosting) Medical Academy  (Ethics online hosting)</vt:lpstr>
      <vt:lpstr>Promocja Moodle na poziomie krajowym Moodle promotion on the national level</vt:lpstr>
      <vt:lpstr>Promocja Moodle na poziomie międzynarodowym Moodle promotion on the international level</vt:lpstr>
      <vt:lpstr>Co dalej? Wizja in 2004… What is next? Vision in 2004 …</vt:lpstr>
      <vt:lpstr>After closing DECTUG in 2004</vt:lpstr>
      <vt:lpstr>blanka.moodle.pl   Case Study - 4c</vt:lpstr>
      <vt:lpstr>http://utw.moodle.pl  Case Study - Meetings with computers for 60+</vt:lpstr>
      <vt:lpstr>http://enauczanie.pg.gda.pl/moodle/  Case Study  - GUT</vt:lpstr>
      <vt:lpstr>http://enauczanie.pg.gda.pl/moodle/  Case Study  - MATURE</vt:lpstr>
      <vt:lpstr>http://enauczanie.pg.edu.pl/moodle/ Case Study – GUT &amp;UTW</vt:lpstr>
      <vt:lpstr>http://enauczanie.pg.edu.pl/ Case Study – GUT </vt:lpstr>
      <vt:lpstr>27.moodle.pl  Case Study –  Moodle MOOC4 and City Games</vt:lpstr>
      <vt:lpstr> Thank you for your attention  Any questions?  anka.grabowska@gmail.com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 Case Studies since 2003 MMVC14 1-3 August 2014  Dr Anna Grabowska anka.grabowska@gmail.com</dc:title>
  <dc:creator>ASG</dc:creator>
  <cp:lastModifiedBy>ASG</cp:lastModifiedBy>
  <cp:revision>32</cp:revision>
  <dcterms:created xsi:type="dcterms:W3CDTF">2014-07-13T12:16:30Z</dcterms:created>
  <dcterms:modified xsi:type="dcterms:W3CDTF">2014-07-20T15:00:01Z</dcterms:modified>
</cp:coreProperties>
</file>