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5" r:id="rId3"/>
    <p:sldId id="286" r:id="rId4"/>
    <p:sldId id="287" r:id="rId5"/>
    <p:sldId id="279" r:id="rId6"/>
    <p:sldId id="289" r:id="rId7"/>
    <p:sldId id="290" r:id="rId8"/>
    <p:sldId id="291" r:id="rId9"/>
    <p:sldId id="292" r:id="rId10"/>
    <p:sldId id="293" r:id="rId11"/>
    <p:sldId id="302" r:id="rId12"/>
    <p:sldId id="296" r:id="rId13"/>
    <p:sldId id="297" r:id="rId14"/>
    <p:sldId id="298" r:id="rId15"/>
    <p:sldId id="299" r:id="rId16"/>
    <p:sldId id="288" r:id="rId17"/>
    <p:sldId id="280" r:id="rId18"/>
    <p:sldId id="283" r:id="rId19"/>
    <p:sldId id="284" r:id="rId20"/>
    <p:sldId id="276" r:id="rId21"/>
    <p:sldId id="277" r:id="rId22"/>
    <p:sldId id="278"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D189D-1CE9-4A8F-8C07-489243706086}" type="datetimeFigureOut">
              <a:rPr lang="en-GB" smtClean="0"/>
              <a:t>05/04/2016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59B5F-E262-417D-80D8-4AC4A85EDAC7}" type="slidenum">
              <a:rPr lang="en-GB" smtClean="0"/>
              <a:t>‹#›</a:t>
            </a:fld>
            <a:endParaRPr lang="en-GB"/>
          </a:p>
        </p:txBody>
      </p:sp>
    </p:spTree>
    <p:extLst>
      <p:ext uri="{BB962C8B-B14F-4D97-AF65-F5344CB8AC3E}">
        <p14:creationId xmlns:p14="http://schemas.microsoft.com/office/powerpoint/2010/main" val="304155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3E59B5F-E262-417D-80D8-4AC4A85EDAC7}" type="slidenum">
              <a:rPr lang="en-GB" smtClean="0"/>
              <a:t>3</a:t>
            </a:fld>
            <a:endParaRPr lang="en-GB"/>
          </a:p>
        </p:txBody>
      </p:sp>
    </p:spTree>
    <p:extLst>
      <p:ext uri="{BB962C8B-B14F-4D97-AF65-F5344CB8AC3E}">
        <p14:creationId xmlns:p14="http://schemas.microsoft.com/office/powerpoint/2010/main" val="338444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0B65EF-5897-4E1F-9380-7E8A20EE8BC8}" type="datetime1">
              <a:rPr lang="en-GB" smtClean="0"/>
              <a:t>05/04/2016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401810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9ED508-F146-4876-81AA-9D1F8170F2C4}" type="datetime1">
              <a:rPr lang="en-GB" smtClean="0"/>
              <a:t>05/04/2016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37099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F09050-146A-46FF-AF11-146770AD85E2}" type="datetime1">
              <a:rPr lang="en-GB" smtClean="0"/>
              <a:t>05/04/2016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24044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4426F-16D4-43D4-830D-09A63662BC9C}" type="datetime1">
              <a:rPr lang="en-GB" smtClean="0"/>
              <a:t>05/04/2016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55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2C1A-B146-4347-A104-01583275AD2D}" type="datetime1">
              <a:rPr lang="en-GB" smtClean="0"/>
              <a:t>05/04/2016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55324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30C5B9-9521-4234-B701-54BE3192659F}" type="datetime1">
              <a:rPr lang="en-GB" smtClean="0"/>
              <a:t>05/04/2016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62349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5145B1-1B9C-4730-B71C-EEF9A0B80C51}" type="datetime1">
              <a:rPr lang="en-GB" smtClean="0"/>
              <a:t>05/04/2016</a:t>
            </a:fld>
            <a:endParaRPr lang="en-GB"/>
          </a:p>
        </p:txBody>
      </p:sp>
      <p:sp>
        <p:nvSpPr>
          <p:cNvPr id="8" name="Footer Placeholder 7"/>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9" name="Slide Number Placeholder 8"/>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329419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F153EA-00D8-410D-AB74-9E74F5367A4E}" type="datetime1">
              <a:rPr lang="en-GB" smtClean="0"/>
              <a:t>05/04/2016</a:t>
            </a:fld>
            <a:endParaRPr lang="en-GB"/>
          </a:p>
        </p:txBody>
      </p:sp>
      <p:sp>
        <p:nvSpPr>
          <p:cNvPr id="4" name="Footer Placeholder 3"/>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5" name="Slide Number Placeholder 4"/>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94341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4459A-DF7C-4AC9-94D6-8B3E7ABCB768}" type="datetime1">
              <a:rPr lang="en-GB" smtClean="0"/>
              <a:t>05/04/2016</a:t>
            </a:fld>
            <a:endParaRPr lang="en-GB"/>
          </a:p>
        </p:txBody>
      </p:sp>
      <p:sp>
        <p:nvSpPr>
          <p:cNvPr id="3" name="Footer Placeholder 2"/>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4" name="Slide Number Placeholder 3"/>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97996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CB20D-CDE0-4B6E-AD79-0BA7E756D5A8}" type="datetime1">
              <a:rPr lang="en-GB" smtClean="0"/>
              <a:t>05/04/2016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91026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0D1F1-D8A7-4C25-96CB-8C135F405E89}" type="datetime1">
              <a:rPr lang="en-GB" smtClean="0"/>
              <a:t>05/04/2016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413798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184D7-C83A-4899-8B73-075C3E23B056}" type="datetime1">
              <a:rPr lang="en-GB" smtClean="0"/>
              <a:t>05/04/2016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57F6-8458-495F-86DC-1D58A70947CD}" type="slidenum">
              <a:rPr lang="en-GB" smtClean="0"/>
              <a:t>‹#›</a:t>
            </a:fld>
            <a:endParaRPr lang="en-GB"/>
          </a:p>
        </p:txBody>
      </p:sp>
    </p:spTree>
    <p:extLst>
      <p:ext uri="{BB962C8B-B14F-4D97-AF65-F5344CB8AC3E}">
        <p14:creationId xmlns:p14="http://schemas.microsoft.com/office/powerpoint/2010/main" val="274673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ka.grabowska@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learn.moodle.net/index.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en-online.org/node/1266" TargetMode="External"/><Relationship Id="rId2" Type="http://schemas.openxmlformats.org/officeDocument/2006/relationships/hyperlink" Target="http://etee.edu.pl/" TargetMode="External"/><Relationship Id="rId1" Type="http://schemas.openxmlformats.org/officeDocument/2006/relationships/slideLayout" Target="../slideLayouts/slideLayout2.xml"/><Relationship Id="rId5" Type="http://schemas.openxmlformats.org/officeDocument/2006/relationships/hyperlink" Target="http://www.druckerforum.org/" TargetMode="External"/><Relationship Id="rId4" Type="http://schemas.openxmlformats.org/officeDocument/2006/relationships/hyperlink" Target="http://www.guideassociation.org/11internationalconference_2016/index.php/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na.palova@tuke.sk" TargetMode="External"/><Relationship Id="rId7" Type="http://schemas.openxmlformats.org/officeDocument/2006/relationships/hyperlink" Target="mailto:gabriella.kengyel@trebag.hu" TargetMode="External"/><Relationship Id="rId2" Type="http://schemas.openxmlformats.org/officeDocument/2006/relationships/hyperlink" Target="mailto:amhgrabowska@gmail.com" TargetMode="External"/><Relationship Id="rId1" Type="http://schemas.openxmlformats.org/officeDocument/2006/relationships/slideLayout" Target="../slideLayouts/slideLayout2.xml"/><Relationship Id="rId6" Type="http://schemas.openxmlformats.org/officeDocument/2006/relationships/hyperlink" Target="http://jzielinski@piap.pl/" TargetMode="External"/><Relationship Id="rId5" Type="http://schemas.openxmlformats.org/officeDocument/2006/relationships/hyperlink" Target="mailto:ankagra52@gmail.com" TargetMode="External"/><Relationship Id="rId4" Type="http://schemas.openxmlformats.org/officeDocument/2006/relationships/hyperlink" Target="mailto:olga@idec.g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dana.palova@tuke.sk" TargetMode="External"/><Relationship Id="rId7" Type="http://schemas.openxmlformats.org/officeDocument/2006/relationships/hyperlink" Target="mailto:gabriella.kengyel@trebag.hu" TargetMode="External"/><Relationship Id="rId2" Type="http://schemas.openxmlformats.org/officeDocument/2006/relationships/hyperlink" Target="mailto:anka.grabowska@gmail.com" TargetMode="External"/><Relationship Id="rId1" Type="http://schemas.openxmlformats.org/officeDocument/2006/relationships/slideLayout" Target="../slideLayouts/slideLayout2.xml"/><Relationship Id="rId6" Type="http://schemas.openxmlformats.org/officeDocument/2006/relationships/hyperlink" Target="http://jzielinski@piap.pl/" TargetMode="External"/><Relationship Id="rId5" Type="http://schemas.openxmlformats.org/officeDocument/2006/relationships/hyperlink" Target="mailto:ewakozlo2@gumed.edu.pl" TargetMode="External"/><Relationship Id="rId4" Type="http://schemas.openxmlformats.org/officeDocument/2006/relationships/hyperlink" Target="mailto:olga@idec.g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sp4ce.moodle.pl" TargetMode="External"/><Relationship Id="rId2" Type="http://schemas.openxmlformats.org/officeDocument/2006/relationships/hyperlink" Target="sp4ce.e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sp4ce.eu" TargetMode="External"/><Relationship Id="rId2" Type="http://schemas.openxmlformats.org/officeDocument/2006/relationships/hyperlink" Target="https://youtu.be/9S5kNfK_ju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2" Type="http://schemas.openxmlformats.org/officeDocument/2006/relationships/hyperlink" Target="sp4ce.eu"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re.edu.pl/" TargetMode="External"/><Relationship Id="rId2" Type="http://schemas.openxmlformats.org/officeDocument/2006/relationships/hyperlink" Target="http://moodle4teachers.org/enrol/index.php?id=87" TargetMode="External"/><Relationship Id="rId1" Type="http://schemas.openxmlformats.org/officeDocument/2006/relationships/slideLayout" Target="../slideLayouts/slideLayout2.xml"/><Relationship Id="rId5" Type="http://schemas.openxmlformats.org/officeDocument/2006/relationships/hyperlink" Target="https://learn.moodle.net/index.php" TargetMode="External"/><Relationship Id="rId4" Type="http://schemas.openxmlformats.org/officeDocument/2006/relationships/hyperlink" Target="http://jatobym.moodle.pl/course/view.php?id=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jatobym.moodle.pl/course/view.php?id=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7" y="1628800"/>
            <a:ext cx="9144000" cy="2403698"/>
          </a:xfrm>
        </p:spPr>
        <p:txBody>
          <a:bodyPr>
            <a:noAutofit/>
          </a:bodyPr>
          <a:lstStyle/>
          <a:p>
            <a:r>
              <a:rPr lang="en-US" sz="4000" b="1" dirty="0"/>
              <a:t>Intellectual Output 1: </a:t>
            </a:r>
            <a:r>
              <a:rPr lang="pl-PL" sz="4000" b="1" dirty="0" smtClean="0"/>
              <a:t/>
            </a:r>
            <a:br>
              <a:rPr lang="pl-PL" sz="4000" b="1" dirty="0" smtClean="0"/>
            </a:br>
            <a:r>
              <a:rPr lang="en-US" sz="4000" b="1" dirty="0" smtClean="0"/>
              <a:t>SP4CE </a:t>
            </a:r>
            <a:r>
              <a:rPr lang="en-US" sz="4000" b="1" dirty="0"/>
              <a:t>Learning portal</a:t>
            </a:r>
            <a:r>
              <a:rPr lang="en-GB" sz="4000" dirty="0"/>
              <a:t/>
            </a:r>
            <a:br>
              <a:rPr lang="en-GB" sz="4000" dirty="0"/>
            </a:br>
            <a:r>
              <a:rPr lang="en-US" sz="4000" b="1" dirty="0"/>
              <a:t>A1 – SP4CE portal preparation</a:t>
            </a:r>
            <a:r>
              <a:rPr lang="en-GB" sz="4000" dirty="0"/>
              <a:t/>
            </a:r>
            <a:br>
              <a:rPr lang="en-GB" sz="4000" dirty="0"/>
            </a:br>
            <a:r>
              <a:rPr lang="en-US" sz="4000" b="1" dirty="0"/>
              <a:t>A2 – Implementation of SP4CE portal</a:t>
            </a:r>
            <a:endParaRPr lang="en-GB" sz="4000" dirty="0"/>
          </a:p>
        </p:txBody>
      </p:sp>
      <p:sp>
        <p:nvSpPr>
          <p:cNvPr id="3" name="Subtitle 2"/>
          <p:cNvSpPr>
            <a:spLocks noGrp="1"/>
          </p:cNvSpPr>
          <p:nvPr>
            <p:ph type="subTitle" idx="1"/>
          </p:nvPr>
        </p:nvSpPr>
        <p:spPr/>
        <p:txBody>
          <a:bodyPr/>
          <a:lstStyle/>
          <a:p>
            <a:endParaRPr lang="pl-PL" dirty="0" smtClean="0"/>
          </a:p>
          <a:p>
            <a:r>
              <a:rPr lang="pl-PL" dirty="0" smtClean="0"/>
              <a:t>PRO-MED sp. z o.o.</a:t>
            </a:r>
          </a:p>
          <a:p>
            <a:r>
              <a:rPr lang="pl-PL" dirty="0">
                <a:hlinkClick r:id="rId2"/>
              </a:rPr>
              <a:t>a</a:t>
            </a:r>
            <a:r>
              <a:rPr lang="pl-PL" dirty="0" smtClean="0">
                <a:hlinkClick r:id="rId2"/>
              </a:rPr>
              <a:t>nka.grabowska@gmail.com</a:t>
            </a:r>
            <a:endParaRPr lang="pl-PL" dirty="0" smtClean="0"/>
          </a:p>
          <a:p>
            <a:endParaRPr lang="en-GB"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3861"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P4CE project web 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636" y="-4936"/>
            <a:ext cx="4411364" cy="98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FE357F6-8458-495F-86DC-1D58A70947CD}" type="slidenum">
              <a:rPr lang="en-GB" smtClean="0"/>
              <a:t>1</a:t>
            </a:fld>
            <a:endParaRPr lang="en-GB"/>
          </a:p>
        </p:txBody>
      </p:sp>
      <p:sp>
        <p:nvSpPr>
          <p:cNvPr id="8" name="Footer Placeholder 4"/>
          <p:cNvSpPr>
            <a:spLocks noGrp="1"/>
          </p:cNvSpPr>
          <p:nvPr>
            <p:ph type="ftr" sz="quarter" idx="11"/>
          </p:nvPr>
        </p:nvSpPr>
        <p:spPr>
          <a:xfrm>
            <a:off x="179512" y="6165304"/>
            <a:ext cx="8856984" cy="556171"/>
          </a:xfrm>
        </p:spPr>
        <p:txBody>
          <a:bodyPr/>
          <a:lstStyle/>
          <a:p>
            <a:r>
              <a:rPr lang="en-GB" sz="1100" b="1" i="1" dirty="0" smtClean="0">
                <a:solidFill>
                  <a:schemeClr val="tx1"/>
                </a:solidFill>
              </a:rPr>
              <a:t>This project has </a:t>
            </a:r>
            <a:r>
              <a:rPr lang="pl-PL" sz="1100" b="1" i="1" dirty="0" smtClean="0">
                <a:solidFill>
                  <a:schemeClr val="tx1"/>
                </a:solidFill>
              </a:rPr>
              <a:t> </a:t>
            </a:r>
            <a:r>
              <a:rPr lang="en-GB" sz="1100" b="1" i="1" dirty="0" smtClean="0">
                <a:solidFill>
                  <a:schemeClr val="tx1"/>
                </a:solidFill>
              </a:rPr>
              <a:t>been funded with support from the European Commission.</a:t>
            </a:r>
            <a:r>
              <a:rPr lang="pl-PL" sz="1100" b="1" i="1" dirty="0" smtClean="0">
                <a:solidFill>
                  <a:schemeClr val="tx1"/>
                </a:solidFill>
              </a:rPr>
              <a:t> </a:t>
            </a:r>
            <a:r>
              <a:rPr lang="en-GB" sz="1100" b="1" i="1" dirty="0">
                <a:solidFill>
                  <a:schemeClr val="tx1"/>
                </a:solidFill>
              </a:rPr>
              <a:t>This publication [communication] reflects the views only of the author, </a:t>
            </a:r>
            <a:endParaRPr lang="pl-PL" sz="1100" b="1" i="1" dirty="0" smtClean="0">
              <a:solidFill>
                <a:schemeClr val="tx1"/>
              </a:solidFill>
            </a:endParaRPr>
          </a:p>
          <a:p>
            <a:r>
              <a:rPr lang="en-GB" sz="1100" b="1" i="1" dirty="0" smtClean="0">
                <a:solidFill>
                  <a:schemeClr val="tx1"/>
                </a:solidFill>
              </a:rPr>
              <a:t>and </a:t>
            </a:r>
            <a:r>
              <a:rPr lang="en-GB" sz="1100" b="1" i="1" dirty="0">
                <a:solidFill>
                  <a:schemeClr val="tx1"/>
                </a:solidFill>
              </a:rPr>
              <a:t>the Commission cannot be held responsible for any use which may be made of the information contained therein.</a:t>
            </a:r>
          </a:p>
        </p:txBody>
      </p:sp>
    </p:spTree>
    <p:extLst>
      <p:ext uri="{BB962C8B-B14F-4D97-AF65-F5344CB8AC3E}">
        <p14:creationId xmlns:p14="http://schemas.microsoft.com/office/powerpoint/2010/main" val="81155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Results</a:t>
            </a:r>
            <a:r>
              <a:rPr lang="pl-PL" b="1" dirty="0"/>
              <a:t> of SP4CE </a:t>
            </a:r>
            <a:r>
              <a:rPr lang="pl-PL" b="1" dirty="0" smtClean="0"/>
              <a:t>LR </a:t>
            </a:r>
            <a:r>
              <a:rPr lang="pl-PL" b="1" dirty="0" err="1" smtClean="0"/>
              <a:t>evaluation</a:t>
            </a:r>
            <a:r>
              <a:rPr lang="pl-PL" b="1" dirty="0" smtClean="0"/>
              <a:t> </a:t>
            </a:r>
            <a:r>
              <a:rPr lang="pl-PL" b="1" dirty="0" smtClean="0"/>
              <a:t>(4)</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10</a:t>
            </a:fld>
            <a:endParaRPr lang="en-GB"/>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descr="supporting_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2733675" cy="1838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9" name="Picture 3" descr="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27173"/>
            <a:ext cx="2790825" cy="17716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101" name="Picture 5" descr="worksh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28289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47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Results</a:t>
            </a:r>
            <a:r>
              <a:rPr lang="pl-PL" b="1" dirty="0"/>
              <a:t> of SP4CE </a:t>
            </a:r>
            <a:r>
              <a:rPr lang="pl-PL" b="1" dirty="0" smtClean="0"/>
              <a:t>LR </a:t>
            </a:r>
            <a:r>
              <a:rPr lang="pl-PL" b="1" dirty="0" err="1" smtClean="0"/>
              <a:t>evaluation</a:t>
            </a:r>
            <a:r>
              <a:rPr lang="pl-PL" b="1" dirty="0" smtClean="0"/>
              <a:t> </a:t>
            </a:r>
            <a:r>
              <a:rPr lang="pl-PL" b="1" dirty="0" smtClean="0"/>
              <a:t>(5)</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11</a:t>
            </a:fld>
            <a:endParaRPr lang="en-GB"/>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Symbol zastępczy zawartości 6" descr="best_tool.png"/>
          <p:cNvPicPr>
            <a:picLocks noChangeAspect="1"/>
          </p:cNvPicPr>
          <p:nvPr/>
        </p:nvPicPr>
        <p:blipFill>
          <a:blip r:embed="rId2" cstate="print"/>
          <a:stretch>
            <a:fillRect/>
          </a:stretch>
        </p:blipFill>
        <p:spPr>
          <a:xfrm>
            <a:off x="683568" y="1196752"/>
            <a:ext cx="7920880" cy="5260794"/>
          </a:xfrm>
          <a:prstGeom prst="rect">
            <a:avLst/>
          </a:prstGeom>
        </p:spPr>
      </p:pic>
    </p:spTree>
    <p:extLst>
      <p:ext uri="{BB962C8B-B14F-4D97-AF65-F5344CB8AC3E}">
        <p14:creationId xmlns:p14="http://schemas.microsoft.com/office/powerpoint/2010/main" val="161864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3600" b="1" dirty="0"/>
              <a:t>What did you particular like concerning structure and </a:t>
            </a:r>
            <a:r>
              <a:rPr lang="en-GB" sz="3600" b="1" dirty="0" smtClean="0"/>
              <a:t>functionality</a:t>
            </a:r>
            <a:r>
              <a:rPr lang="pl-PL" sz="3600" b="1" dirty="0" smtClean="0"/>
              <a:t> of the portal</a:t>
            </a:r>
            <a:r>
              <a:rPr lang="en-GB" sz="3600" b="1" dirty="0" smtClean="0"/>
              <a:t>? </a:t>
            </a:r>
            <a:endParaRPr lang="en-GB" sz="3600" b="1" dirty="0"/>
          </a:p>
        </p:txBody>
      </p:sp>
      <p:sp>
        <p:nvSpPr>
          <p:cNvPr id="3" name="Symbol zastępczy zawartości 2"/>
          <p:cNvSpPr>
            <a:spLocks noGrp="1"/>
          </p:cNvSpPr>
          <p:nvPr>
            <p:ph idx="1"/>
          </p:nvPr>
        </p:nvSpPr>
        <p:spPr/>
        <p:txBody>
          <a:bodyPr>
            <a:normAutofit fontScale="77500" lnSpcReduction="20000"/>
          </a:bodyPr>
          <a:lstStyle/>
          <a:p>
            <a:r>
              <a:rPr lang="en-GB" dirty="0"/>
              <a:t>I like short enough menu</a:t>
            </a:r>
            <a:r>
              <a:rPr lang="en-GB" dirty="0" smtClean="0"/>
              <a:t>.</a:t>
            </a:r>
            <a:endParaRPr lang="pl-PL" dirty="0" smtClean="0"/>
          </a:p>
          <a:p>
            <a:r>
              <a:rPr lang="en-GB" dirty="0"/>
              <a:t>Easy to find out the </a:t>
            </a:r>
            <a:r>
              <a:rPr lang="en-GB" dirty="0" smtClean="0"/>
              <a:t>content</a:t>
            </a:r>
            <a:endParaRPr lang="pl-PL" dirty="0" smtClean="0"/>
          </a:p>
          <a:p>
            <a:r>
              <a:rPr lang="en-GB" dirty="0"/>
              <a:t>Clear </a:t>
            </a:r>
            <a:r>
              <a:rPr lang="en-GB" dirty="0" smtClean="0"/>
              <a:t>structure</a:t>
            </a:r>
            <a:endParaRPr lang="pl-PL" dirty="0" smtClean="0"/>
          </a:p>
          <a:p>
            <a:r>
              <a:rPr lang="en-GB" dirty="0"/>
              <a:t>Clear and </a:t>
            </a:r>
            <a:r>
              <a:rPr lang="en-GB" dirty="0" smtClean="0"/>
              <a:t>easy</a:t>
            </a:r>
            <a:endParaRPr lang="pl-PL" dirty="0" smtClean="0"/>
          </a:p>
          <a:p>
            <a:r>
              <a:rPr lang="en-GB" dirty="0"/>
              <a:t>The portal is user-friendly, easy to use and there are clear instructions how to use </a:t>
            </a:r>
            <a:r>
              <a:rPr lang="en-GB" dirty="0" smtClean="0"/>
              <a:t>it</a:t>
            </a:r>
            <a:endParaRPr lang="pl-PL" dirty="0" smtClean="0"/>
          </a:p>
          <a:p>
            <a:r>
              <a:rPr lang="en-GB" dirty="0"/>
              <a:t>The structure is clear with visible and understandable menu points, easy to find the concrete </a:t>
            </a:r>
            <a:r>
              <a:rPr lang="en-GB" dirty="0" err="1"/>
              <a:t>subpoints</a:t>
            </a:r>
            <a:r>
              <a:rPr lang="en-GB" dirty="0"/>
              <a:t> needed, it is great that the comments can be seen directly on the first </a:t>
            </a:r>
            <a:r>
              <a:rPr lang="en-GB" dirty="0" smtClean="0"/>
              <a:t>page</a:t>
            </a:r>
            <a:endParaRPr lang="pl-PL" dirty="0" smtClean="0"/>
          </a:p>
          <a:p>
            <a:r>
              <a:rPr lang="en-GB" dirty="0"/>
              <a:t>Forum, simple design, easy to upload and download staff</a:t>
            </a:r>
            <a:endParaRPr lang="pl-PL" dirty="0" smtClean="0"/>
          </a:p>
          <a:p>
            <a:r>
              <a:rPr lang="en-GB" dirty="0"/>
              <a:t>The easiness of navigation and </a:t>
            </a:r>
            <a:r>
              <a:rPr lang="en-GB" dirty="0" smtClean="0"/>
              <a:t>clear</a:t>
            </a:r>
            <a:r>
              <a:rPr lang="pl-PL" dirty="0" smtClean="0"/>
              <a:t> </a:t>
            </a:r>
            <a:r>
              <a:rPr lang="en-GB" dirty="0" smtClean="0"/>
              <a:t>layout</a:t>
            </a:r>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12</a:t>
            </a:fld>
            <a:endParaRPr lang="en-GB"/>
          </a:p>
        </p:txBody>
      </p:sp>
    </p:spTree>
    <p:extLst>
      <p:ext uri="{BB962C8B-B14F-4D97-AF65-F5344CB8AC3E}">
        <p14:creationId xmlns:p14="http://schemas.microsoft.com/office/powerpoint/2010/main" val="2668674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b="1" dirty="0"/>
              <a:t>What did you find as missing? What should be improved</a:t>
            </a:r>
            <a:r>
              <a:rPr lang="en-GB" dirty="0"/>
              <a:t>? </a:t>
            </a:r>
          </a:p>
        </p:txBody>
      </p:sp>
      <p:sp>
        <p:nvSpPr>
          <p:cNvPr id="3" name="Symbol zastępczy zawartości 2"/>
          <p:cNvSpPr>
            <a:spLocks noGrp="1"/>
          </p:cNvSpPr>
          <p:nvPr>
            <p:ph idx="1"/>
          </p:nvPr>
        </p:nvSpPr>
        <p:spPr/>
        <p:txBody>
          <a:bodyPr>
            <a:normAutofit fontScale="55000" lnSpcReduction="20000"/>
          </a:bodyPr>
          <a:lstStyle/>
          <a:p>
            <a:r>
              <a:rPr lang="en-GB" dirty="0"/>
              <a:t>I would add a few photos from project's meetings (maybe in the banner</a:t>
            </a:r>
            <a:r>
              <a:rPr lang="en-GB" dirty="0" smtClean="0"/>
              <a:t>)</a:t>
            </a:r>
            <a:endParaRPr lang="pl-PL" dirty="0" smtClean="0"/>
          </a:p>
          <a:p>
            <a:r>
              <a:rPr lang="en-GB" dirty="0"/>
              <a:t>Just add the </a:t>
            </a:r>
            <a:r>
              <a:rPr lang="en-GB" dirty="0" smtClean="0"/>
              <a:t>content</a:t>
            </a:r>
            <a:endParaRPr lang="pl-PL" dirty="0" smtClean="0"/>
          </a:p>
          <a:p>
            <a:r>
              <a:rPr lang="en-GB" dirty="0"/>
              <a:t>We must think how to make the portal appearance more attractive to the users. Current version is simple and functional but should be improved to attract users attention</a:t>
            </a:r>
            <a:r>
              <a:rPr lang="en-GB" dirty="0" smtClean="0"/>
              <a:t>.</a:t>
            </a:r>
            <a:endParaRPr lang="pl-PL" dirty="0" smtClean="0"/>
          </a:p>
          <a:p>
            <a:r>
              <a:rPr lang="en-GB" dirty="0"/>
              <a:t>Graphics/pictures could be added to make the interface more </a:t>
            </a:r>
            <a:r>
              <a:rPr lang="en-GB" dirty="0" smtClean="0"/>
              <a:t>attractive</a:t>
            </a:r>
            <a:endParaRPr lang="pl-PL" dirty="0" smtClean="0"/>
          </a:p>
          <a:p>
            <a:r>
              <a:rPr lang="en-GB" dirty="0"/>
              <a:t>I don't find the connection between project proposal and functioning of the learning room. I couldn't edit the name of project and couldn't invite participants. I cannot see the list of students on the main page. I cannot switch on the coach role</a:t>
            </a:r>
            <a:r>
              <a:rPr lang="en-GB" dirty="0" smtClean="0"/>
              <a:t>.</a:t>
            </a:r>
            <a:endParaRPr lang="pl-PL" dirty="0" smtClean="0"/>
          </a:p>
          <a:p>
            <a:r>
              <a:rPr lang="en-GB" dirty="0"/>
              <a:t>I have not found any missing functionalities. Platform works efficiently, for students is easy to understand and use. </a:t>
            </a:r>
            <a:endParaRPr lang="pl-PL" dirty="0" smtClean="0"/>
          </a:p>
          <a:p>
            <a:r>
              <a:rPr lang="en-GB" dirty="0"/>
              <a:t>The flags are too big to me, and I prefer their position somewhere in the right top corner and propose to move logos to bottom of the </a:t>
            </a:r>
            <a:r>
              <a:rPr lang="en-GB" dirty="0" smtClean="0"/>
              <a:t>page</a:t>
            </a:r>
            <a:endParaRPr lang="pl-PL" dirty="0" smtClean="0"/>
          </a:p>
          <a:p>
            <a:r>
              <a:rPr lang="en-GB" dirty="0"/>
              <a:t>References mostly lead to only the banners in click on. I think a national opening page would be useful (consisting of more than banners), with a few words of navigation.</a:t>
            </a:r>
          </a:p>
        </p:txBody>
      </p:sp>
      <p:sp>
        <p:nvSpPr>
          <p:cNvPr id="5" name="Symbol zastępczy numeru slajdu 4"/>
          <p:cNvSpPr>
            <a:spLocks noGrp="1"/>
          </p:cNvSpPr>
          <p:nvPr>
            <p:ph type="sldNum" sz="quarter" idx="12"/>
          </p:nvPr>
        </p:nvSpPr>
        <p:spPr/>
        <p:txBody>
          <a:bodyPr/>
          <a:lstStyle/>
          <a:p>
            <a:fld id="{3FE357F6-8458-495F-86DC-1D58A70947CD}" type="slidenum">
              <a:rPr lang="en-GB" smtClean="0"/>
              <a:t>13</a:t>
            </a:fld>
            <a:endParaRPr lang="en-GB"/>
          </a:p>
        </p:txBody>
      </p:sp>
    </p:spTree>
    <p:extLst>
      <p:ext uri="{BB962C8B-B14F-4D97-AF65-F5344CB8AC3E}">
        <p14:creationId xmlns:p14="http://schemas.microsoft.com/office/powerpoint/2010/main" val="414061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b="1" dirty="0"/>
              <a:t>What do you consider as weakness of the Learning Room(s)?</a:t>
            </a:r>
          </a:p>
        </p:txBody>
      </p:sp>
      <p:sp>
        <p:nvSpPr>
          <p:cNvPr id="3" name="Symbol zastępczy zawartości 2"/>
          <p:cNvSpPr>
            <a:spLocks noGrp="1"/>
          </p:cNvSpPr>
          <p:nvPr>
            <p:ph idx="1"/>
          </p:nvPr>
        </p:nvSpPr>
        <p:spPr/>
        <p:txBody>
          <a:bodyPr>
            <a:normAutofit fontScale="70000" lnSpcReduction="20000"/>
          </a:bodyPr>
          <a:lstStyle/>
          <a:p>
            <a:r>
              <a:rPr lang="en-GB" dirty="0"/>
              <a:t>How to push teacher to be active and answer my questions</a:t>
            </a:r>
            <a:r>
              <a:rPr lang="en-GB" dirty="0" smtClean="0"/>
              <a:t>.</a:t>
            </a:r>
            <a:endParaRPr lang="pl-PL" dirty="0" smtClean="0"/>
          </a:p>
          <a:p>
            <a:r>
              <a:rPr lang="en-GB" dirty="0"/>
              <a:t>Lack of </a:t>
            </a:r>
            <a:r>
              <a:rPr lang="en-GB" dirty="0" smtClean="0"/>
              <a:t>blog</a:t>
            </a:r>
            <a:endParaRPr lang="pl-PL" dirty="0" smtClean="0"/>
          </a:p>
          <a:p>
            <a:r>
              <a:rPr lang="en-GB" dirty="0"/>
              <a:t>It's not completely intuitive to add new materials, we need better </a:t>
            </a:r>
            <a:r>
              <a:rPr lang="en-GB" dirty="0" smtClean="0"/>
              <a:t>guide</a:t>
            </a:r>
            <a:endParaRPr lang="pl-PL" dirty="0" smtClean="0"/>
          </a:p>
          <a:p>
            <a:r>
              <a:rPr lang="pl-PL" dirty="0" smtClean="0"/>
              <a:t>I</a:t>
            </a:r>
            <a:r>
              <a:rPr lang="en-GB" dirty="0" err="1" smtClean="0"/>
              <a:t>nterface</a:t>
            </a:r>
            <a:r>
              <a:rPr lang="en-GB" dirty="0" smtClean="0"/>
              <a:t> </a:t>
            </a:r>
            <a:r>
              <a:rPr lang="en-GB" dirty="0"/>
              <a:t>and lack of tools for users </a:t>
            </a:r>
            <a:r>
              <a:rPr lang="en-GB" dirty="0" smtClean="0"/>
              <a:t>collaboration</a:t>
            </a:r>
            <a:endParaRPr lang="pl-PL" dirty="0" smtClean="0"/>
          </a:p>
          <a:p>
            <a:r>
              <a:rPr lang="en-GB" dirty="0"/>
              <a:t>Forum and wiki have very similar usability and it could be confusing where to post a </a:t>
            </a:r>
            <a:r>
              <a:rPr lang="en-GB" dirty="0" smtClean="0"/>
              <a:t>comment</a:t>
            </a:r>
            <a:endParaRPr lang="pl-PL" dirty="0" smtClean="0"/>
          </a:p>
          <a:p>
            <a:r>
              <a:rPr lang="en-GB" dirty="0"/>
              <a:t>I didn't have permission to try out a lot of things, and I </a:t>
            </a:r>
            <a:r>
              <a:rPr lang="en-GB" dirty="0" err="1"/>
              <a:t>could't</a:t>
            </a:r>
            <a:r>
              <a:rPr lang="en-GB" dirty="0"/>
              <a:t> guess just how to be able to. I </a:t>
            </a:r>
            <a:r>
              <a:rPr lang="en-GB" dirty="0" err="1"/>
              <a:t>could't</a:t>
            </a:r>
            <a:r>
              <a:rPr lang="en-GB" dirty="0"/>
              <a:t> find workshops. What I was able to access worked very well for me</a:t>
            </a:r>
            <a:r>
              <a:rPr lang="en-GB" dirty="0" smtClean="0"/>
              <a:t>.</a:t>
            </a:r>
            <a:endParaRPr lang="pl-PL" dirty="0" smtClean="0"/>
          </a:p>
          <a:p>
            <a:r>
              <a:rPr lang="pl-PL" dirty="0" smtClean="0"/>
              <a:t>I</a:t>
            </a:r>
            <a:r>
              <a:rPr lang="en-GB" dirty="0" err="1" smtClean="0"/>
              <a:t>nvitation</a:t>
            </a:r>
            <a:r>
              <a:rPr lang="en-GB" dirty="0" smtClean="0"/>
              <a:t> </a:t>
            </a:r>
            <a:r>
              <a:rPr lang="en-GB" dirty="0"/>
              <a:t>of others, changing the name of project proposal, the structure of assignment was not understandable for </a:t>
            </a:r>
            <a:r>
              <a:rPr lang="en-GB" dirty="0" smtClean="0"/>
              <a:t>me</a:t>
            </a:r>
            <a:endParaRPr lang="pl-PL" dirty="0" smtClean="0"/>
          </a:p>
          <a:p>
            <a:r>
              <a:rPr lang="en-GB" dirty="0"/>
              <a:t>There are no weakness from my point of </a:t>
            </a:r>
            <a:r>
              <a:rPr lang="en-GB" dirty="0" smtClean="0"/>
              <a:t>view</a:t>
            </a:r>
            <a:endParaRPr lang="pl-PL" dirty="0" smtClean="0"/>
          </a:p>
          <a:p>
            <a:r>
              <a:rPr lang="en-GB" dirty="0"/>
              <a:t>It works </a:t>
            </a:r>
            <a:r>
              <a:rPr lang="en-GB" dirty="0" err="1"/>
              <a:t>porperly</a:t>
            </a:r>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14</a:t>
            </a:fld>
            <a:endParaRPr lang="en-GB"/>
          </a:p>
        </p:txBody>
      </p:sp>
    </p:spTree>
    <p:extLst>
      <p:ext uri="{BB962C8B-B14F-4D97-AF65-F5344CB8AC3E}">
        <p14:creationId xmlns:p14="http://schemas.microsoft.com/office/powerpoint/2010/main" val="267272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1143000"/>
          </a:xfrm>
        </p:spPr>
        <p:txBody>
          <a:bodyPr>
            <a:noAutofit/>
          </a:bodyPr>
          <a:lstStyle/>
          <a:p>
            <a:r>
              <a:rPr lang="en-GB" sz="3600" b="1" dirty="0"/>
              <a:t>What kind of tools would you like </a:t>
            </a:r>
            <a:r>
              <a:rPr lang="pl-PL" sz="3600" b="1" dirty="0" smtClean="0"/>
              <a:t/>
            </a:r>
            <a:br>
              <a:rPr lang="pl-PL" sz="3600" b="1" dirty="0" smtClean="0"/>
            </a:br>
            <a:r>
              <a:rPr lang="en-GB" sz="3600" b="1" dirty="0" smtClean="0"/>
              <a:t>to </a:t>
            </a:r>
            <a:r>
              <a:rPr lang="en-GB" sz="3600" b="1" dirty="0"/>
              <a:t>implement in the Learning Room(s) </a:t>
            </a:r>
            <a:r>
              <a:rPr lang="pl-PL" sz="3600" b="1" dirty="0" smtClean="0"/>
              <a:t/>
            </a:r>
            <a:br>
              <a:rPr lang="pl-PL" sz="3600" b="1" dirty="0" smtClean="0"/>
            </a:br>
            <a:r>
              <a:rPr lang="en-GB" sz="3600" b="1" dirty="0" smtClean="0"/>
              <a:t>in </a:t>
            </a:r>
            <a:r>
              <a:rPr lang="en-GB" sz="3600" b="1" dirty="0"/>
              <a:t>the national version?</a:t>
            </a:r>
          </a:p>
        </p:txBody>
      </p:sp>
      <p:sp>
        <p:nvSpPr>
          <p:cNvPr id="3" name="Symbol zastępczy zawartości 2"/>
          <p:cNvSpPr>
            <a:spLocks noGrp="1"/>
          </p:cNvSpPr>
          <p:nvPr>
            <p:ph idx="1"/>
          </p:nvPr>
        </p:nvSpPr>
        <p:spPr/>
        <p:txBody>
          <a:bodyPr>
            <a:normAutofit fontScale="55000" lnSpcReduction="20000"/>
          </a:bodyPr>
          <a:lstStyle/>
          <a:p>
            <a:r>
              <a:rPr lang="en-GB" dirty="0"/>
              <a:t>Forum, Chat, Supporting </a:t>
            </a:r>
            <a:r>
              <a:rPr lang="en-GB" dirty="0" smtClean="0"/>
              <a:t>Materials</a:t>
            </a:r>
            <a:endParaRPr lang="pl-PL" dirty="0" smtClean="0"/>
          </a:p>
          <a:p>
            <a:r>
              <a:rPr lang="en-GB" dirty="0" err="1"/>
              <a:t>Fourm</a:t>
            </a:r>
            <a:r>
              <a:rPr lang="en-GB" dirty="0"/>
              <a:t>, Chat, Wiki, Assignment, Supporting </a:t>
            </a:r>
            <a:r>
              <a:rPr lang="en-GB" dirty="0" smtClean="0"/>
              <a:t>Materials</a:t>
            </a:r>
            <a:endParaRPr lang="pl-PL" dirty="0" smtClean="0"/>
          </a:p>
          <a:p>
            <a:r>
              <a:rPr lang="en-GB" dirty="0" err="1"/>
              <a:t>Fourm</a:t>
            </a:r>
            <a:r>
              <a:rPr lang="en-GB" dirty="0"/>
              <a:t>, Chat, Wiki, Assignment, Supporting </a:t>
            </a:r>
            <a:r>
              <a:rPr lang="en-GB" dirty="0" smtClean="0"/>
              <a:t>Materials</a:t>
            </a:r>
            <a:endParaRPr lang="pl-PL" dirty="0" smtClean="0"/>
          </a:p>
          <a:p>
            <a:r>
              <a:rPr lang="en-GB" dirty="0"/>
              <a:t>Forum, Blog, Supporting </a:t>
            </a:r>
            <a:r>
              <a:rPr lang="en-GB" dirty="0" smtClean="0"/>
              <a:t>Materials</a:t>
            </a:r>
            <a:endParaRPr lang="pl-PL" dirty="0" smtClean="0"/>
          </a:p>
          <a:p>
            <a:r>
              <a:rPr lang="en-GB" dirty="0"/>
              <a:t>All of the already implemented </a:t>
            </a:r>
            <a:endParaRPr lang="pl-PL" dirty="0" smtClean="0"/>
          </a:p>
          <a:p>
            <a:r>
              <a:rPr lang="en-GB" dirty="0"/>
              <a:t>The existing tools are very helpful and there is no need for additional ones. I am not sure how to use the block "Upcoming event", what kind of events are we supposed to announce</a:t>
            </a:r>
            <a:r>
              <a:rPr lang="en-GB" dirty="0" smtClean="0"/>
              <a:t>?</a:t>
            </a:r>
            <a:endParaRPr lang="pl-PL" dirty="0" smtClean="0"/>
          </a:p>
          <a:p>
            <a:r>
              <a:rPr lang="en-GB" dirty="0"/>
              <a:t>Forum, Chat, </a:t>
            </a:r>
            <a:r>
              <a:rPr lang="en-GB" dirty="0" smtClean="0"/>
              <a:t>Wiki</a:t>
            </a:r>
            <a:endParaRPr lang="pl-PL" dirty="0" smtClean="0"/>
          </a:p>
          <a:p>
            <a:r>
              <a:rPr lang="en-GB" dirty="0"/>
              <a:t>Maybe more freedom to students. Something like votes, what they want to study, give them chance to attach some files, news, articles,…, which are important for them and which they find interesting. And also give chance to students to evaluate their teachers to improve education system. It is important to know what students think about way of teaching, what is good and what is need to be improved. </a:t>
            </a:r>
            <a:endParaRPr lang="pl-PL" dirty="0" smtClean="0"/>
          </a:p>
          <a:p>
            <a:r>
              <a:rPr lang="en-GB" dirty="0"/>
              <a:t>Activities - Forum, Wiki, Chat, Glossary, Database, Choice, Resources - all </a:t>
            </a:r>
            <a:r>
              <a:rPr lang="en-GB" dirty="0" smtClean="0"/>
              <a:t>kind</a:t>
            </a:r>
            <a:endParaRPr lang="pl-PL" dirty="0" smtClean="0"/>
          </a:p>
          <a:p>
            <a:r>
              <a:rPr lang="en-GB" dirty="0"/>
              <a:t>Supporting materials, </a:t>
            </a:r>
            <a:r>
              <a:rPr lang="en-GB" dirty="0" smtClean="0"/>
              <a:t>forums</a:t>
            </a:r>
            <a:endParaRPr lang="pl-PL" dirty="0" smtClean="0"/>
          </a:p>
          <a:p>
            <a:r>
              <a:rPr lang="en-GB" dirty="0"/>
              <a:t>Forum, Assignment</a:t>
            </a:r>
          </a:p>
        </p:txBody>
      </p:sp>
      <p:sp>
        <p:nvSpPr>
          <p:cNvPr id="5" name="Symbol zastępczy numeru slajdu 4"/>
          <p:cNvSpPr>
            <a:spLocks noGrp="1"/>
          </p:cNvSpPr>
          <p:nvPr>
            <p:ph type="sldNum" sz="quarter" idx="12"/>
          </p:nvPr>
        </p:nvSpPr>
        <p:spPr/>
        <p:txBody>
          <a:bodyPr/>
          <a:lstStyle/>
          <a:p>
            <a:fld id="{3FE357F6-8458-495F-86DC-1D58A70947CD}" type="slidenum">
              <a:rPr lang="en-GB" smtClean="0"/>
              <a:t>15</a:t>
            </a:fld>
            <a:endParaRPr lang="en-GB"/>
          </a:p>
        </p:txBody>
      </p:sp>
    </p:spTree>
    <p:extLst>
      <p:ext uri="{BB962C8B-B14F-4D97-AF65-F5344CB8AC3E}">
        <p14:creationId xmlns:p14="http://schemas.microsoft.com/office/powerpoint/2010/main" val="284041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b="1" dirty="0" err="1" smtClean="0"/>
              <a:t>Taking</a:t>
            </a:r>
            <a:r>
              <a:rPr lang="pl-PL" b="1" dirty="0" smtClean="0"/>
              <a:t> part in</a:t>
            </a:r>
            <a:r>
              <a:rPr lang="en-GB" b="1" dirty="0" smtClean="0"/>
              <a:t> </a:t>
            </a:r>
            <a:r>
              <a:rPr lang="en-GB" b="1" u="sng" dirty="0">
                <a:hlinkClick r:id="rId2"/>
              </a:rPr>
              <a:t>Learn Moodle </a:t>
            </a:r>
            <a:r>
              <a:rPr lang="en-GB" b="1" u="sng" dirty="0" smtClean="0">
                <a:hlinkClick r:id="rId2"/>
              </a:rPr>
              <a:t>MOOC</a:t>
            </a:r>
            <a:r>
              <a:rPr lang="pl-PL" b="1" u="sng" dirty="0" smtClean="0"/>
              <a:t/>
            </a:r>
            <a:br>
              <a:rPr lang="pl-PL" b="1" u="sng" dirty="0" smtClean="0"/>
            </a:br>
            <a:r>
              <a:rPr lang="en-GB" b="1" dirty="0" smtClean="0"/>
              <a:t>17.01-17.02.2016</a:t>
            </a:r>
            <a:endParaRPr lang="en-GB" b="1" dirty="0"/>
          </a:p>
        </p:txBody>
      </p:sp>
      <p:sp>
        <p:nvSpPr>
          <p:cNvPr id="3" name="Symbol zastępczy numeru slajdu 2"/>
          <p:cNvSpPr>
            <a:spLocks noGrp="1"/>
          </p:cNvSpPr>
          <p:nvPr>
            <p:ph type="sldNum" sz="quarter" idx="12"/>
          </p:nvPr>
        </p:nvSpPr>
        <p:spPr/>
        <p:txBody>
          <a:bodyPr/>
          <a:lstStyle/>
          <a:p>
            <a:fld id="{3FE357F6-8458-495F-86DC-1D58A70947CD}" type="slidenum">
              <a:rPr lang="en-GB" smtClean="0"/>
              <a:t>16</a:t>
            </a:fld>
            <a:endParaRPr lang="en-GB"/>
          </a:p>
        </p:txBody>
      </p:sp>
      <p:pic>
        <p:nvPicPr>
          <p:cNvPr id="7" name="Symbol zastępczy zawartości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9495" y="1600200"/>
            <a:ext cx="6645009" cy="4525963"/>
          </a:xfrm>
        </p:spPr>
      </p:pic>
    </p:spTree>
    <p:extLst>
      <p:ext uri="{BB962C8B-B14F-4D97-AF65-F5344CB8AC3E}">
        <p14:creationId xmlns:p14="http://schemas.microsoft.com/office/powerpoint/2010/main" val="106716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b="1" dirty="0"/>
              <a:t>WP1 STATE OF ART </a:t>
            </a:r>
            <a:r>
              <a:rPr lang="pl-PL" b="1" dirty="0" smtClean="0"/>
              <a:t>(2)</a:t>
            </a:r>
            <a:endParaRPr lang="en-GB"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897558378"/>
              </p:ext>
            </p:extLst>
          </p:nvPr>
        </p:nvGraphicFramePr>
        <p:xfrm>
          <a:off x="683568" y="1916832"/>
          <a:ext cx="7776863" cy="4176465"/>
        </p:xfrm>
        <a:graphic>
          <a:graphicData uri="http://schemas.openxmlformats.org/drawingml/2006/table">
            <a:tbl>
              <a:tblPr firstRow="1" firstCol="1" bandRow="1">
                <a:tableStyleId>{5C22544A-7EE6-4342-B048-85BDC9FD1C3A}</a:tableStyleId>
              </a:tblPr>
              <a:tblGrid>
                <a:gridCol w="400840"/>
                <a:gridCol w="3749453"/>
                <a:gridCol w="1324670"/>
                <a:gridCol w="1528748"/>
                <a:gridCol w="773152"/>
              </a:tblGrid>
              <a:tr h="594175">
                <a:tc>
                  <a:txBody>
                    <a:bodyPr/>
                    <a:lstStyle/>
                    <a:p>
                      <a:r>
                        <a:rPr lang="en-GB" sz="1100" dirty="0">
                          <a:effectLst/>
                        </a:rPr>
                        <a:t>10</a:t>
                      </a:r>
                      <a:endParaRPr lang="en-GB" sz="1100" dirty="0">
                        <a:effectLst/>
                        <a:latin typeface="Calibri"/>
                        <a:ea typeface="Times New Roman"/>
                      </a:endParaRPr>
                    </a:p>
                  </a:txBody>
                  <a:tcPr marL="68580" marR="68580" marT="0" marB="0"/>
                </a:tc>
                <a:tc>
                  <a:txBody>
                    <a:bodyPr/>
                    <a:lstStyle/>
                    <a:p>
                      <a:r>
                        <a:rPr lang="en-GB" sz="1100" dirty="0">
                          <a:effectLst/>
                        </a:rPr>
                        <a:t>Implementing Portal and  Learning Rooms (in local languages)</a:t>
                      </a:r>
                      <a:endParaRPr lang="en-GB" sz="1100" dirty="0">
                        <a:effectLst/>
                        <a:latin typeface="Calibri"/>
                        <a:ea typeface="Times New Roman"/>
                      </a:endParaRPr>
                    </a:p>
                  </a:txBody>
                  <a:tcPr marL="68580" marR="68580" marT="0" marB="0"/>
                </a:tc>
                <a:tc>
                  <a:txBody>
                    <a:bodyPr/>
                    <a:lstStyle/>
                    <a:p>
                      <a:r>
                        <a:rPr lang="en-GB" sz="1100" dirty="0">
                          <a:effectLst/>
                        </a:rPr>
                        <a:t>All</a:t>
                      </a:r>
                      <a:endParaRPr lang="en-GB" sz="1100" dirty="0">
                        <a:effectLst/>
                        <a:latin typeface="Calibri"/>
                        <a:ea typeface="Times New Roman"/>
                      </a:endParaRPr>
                    </a:p>
                  </a:txBody>
                  <a:tcPr marL="68580" marR="68580" marT="0" marB="0"/>
                </a:tc>
                <a:tc>
                  <a:txBody>
                    <a:bodyPr/>
                    <a:lstStyle/>
                    <a:p>
                      <a:r>
                        <a:rPr lang="en-GB" sz="1100" dirty="0">
                          <a:effectLst/>
                        </a:rPr>
                        <a:t>17.02 - 31.04.2016</a:t>
                      </a:r>
                      <a:endParaRPr lang="en-GB" sz="1100" dirty="0">
                        <a:effectLst/>
                        <a:latin typeface="Calibri"/>
                        <a:ea typeface="Times New Roman"/>
                      </a:endParaRPr>
                    </a:p>
                  </a:txBody>
                  <a:tcPr marL="68580" marR="68580" marT="0" marB="0"/>
                </a:tc>
                <a:tc>
                  <a:txBody>
                    <a:bodyPr/>
                    <a:lstStyle/>
                    <a:p>
                      <a:r>
                        <a:rPr lang="en-GB" sz="1100" dirty="0">
                          <a:effectLst/>
                        </a:rPr>
                        <a:t>In progress</a:t>
                      </a:r>
                      <a:endParaRPr lang="en-GB" sz="1100" dirty="0">
                        <a:effectLst/>
                        <a:latin typeface="Calibri"/>
                        <a:ea typeface="Times New Roman"/>
                      </a:endParaRPr>
                    </a:p>
                  </a:txBody>
                  <a:tcPr marL="68580" marR="68580" marT="0" marB="0"/>
                </a:tc>
              </a:tr>
              <a:tr h="597623">
                <a:tc>
                  <a:txBody>
                    <a:bodyPr/>
                    <a:lstStyle/>
                    <a:p>
                      <a:r>
                        <a:rPr lang="en-GB" sz="1100">
                          <a:effectLst/>
                        </a:rPr>
                        <a:t>11</a:t>
                      </a:r>
                      <a:endParaRPr lang="en-GB" sz="1100">
                        <a:effectLst/>
                        <a:latin typeface="Calibri"/>
                        <a:ea typeface="Times New Roman"/>
                      </a:endParaRPr>
                    </a:p>
                  </a:txBody>
                  <a:tcPr marL="68580" marR="68580" marT="0" marB="0"/>
                </a:tc>
                <a:tc>
                  <a:txBody>
                    <a:bodyPr/>
                    <a:lstStyle/>
                    <a:p>
                      <a:r>
                        <a:rPr lang="en-GB" sz="1100">
                          <a:effectLst/>
                        </a:rPr>
                        <a:t>Summing up O1 state of art during the Meeting in Kosice</a:t>
                      </a:r>
                      <a:endParaRPr lang="en-GB" sz="1100">
                        <a:effectLst/>
                        <a:latin typeface="Calibri"/>
                        <a:ea typeface="Times New Roman"/>
                      </a:endParaRPr>
                    </a:p>
                  </a:txBody>
                  <a:tcPr marL="68580" marR="68580" marT="0" marB="0"/>
                </a:tc>
                <a:tc>
                  <a:txBody>
                    <a:bodyPr/>
                    <a:lstStyle/>
                    <a:p>
                      <a:r>
                        <a:rPr lang="en-GB" sz="1100">
                          <a:effectLst/>
                        </a:rPr>
                        <a:t>PRO-MED, All</a:t>
                      </a:r>
                      <a:endParaRPr lang="en-GB" sz="1100">
                        <a:effectLst/>
                        <a:latin typeface="Calibri"/>
                        <a:ea typeface="Times New Roman"/>
                      </a:endParaRPr>
                    </a:p>
                  </a:txBody>
                  <a:tcPr marL="68580" marR="68580" marT="0" marB="0"/>
                </a:tc>
                <a:tc>
                  <a:txBody>
                    <a:bodyPr/>
                    <a:lstStyle/>
                    <a:p>
                      <a:r>
                        <a:rPr lang="en-GB" sz="1100">
                          <a:effectLst/>
                        </a:rPr>
                        <a:t>8.04.2016</a:t>
                      </a:r>
                      <a:endParaRPr lang="en-GB" sz="110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In progress</a:t>
                      </a:r>
                      <a:endParaRPr lang="en-GB" sz="1100" dirty="0">
                        <a:effectLst/>
                        <a:latin typeface="Calibri"/>
                        <a:ea typeface="Calibri"/>
                        <a:cs typeface="Times New Roman"/>
                      </a:endParaRPr>
                    </a:p>
                  </a:txBody>
                  <a:tcPr marL="68580" marR="68580" marT="0" marB="0"/>
                </a:tc>
              </a:tr>
              <a:tr h="597623">
                <a:tc>
                  <a:txBody>
                    <a:bodyPr/>
                    <a:lstStyle/>
                    <a:p>
                      <a:r>
                        <a:rPr lang="en-GB" sz="1100">
                          <a:effectLst/>
                        </a:rPr>
                        <a:t>12</a:t>
                      </a:r>
                      <a:endParaRPr lang="en-GB" sz="1100">
                        <a:effectLst/>
                        <a:latin typeface="Calibri"/>
                        <a:ea typeface="Times New Roman"/>
                      </a:endParaRPr>
                    </a:p>
                  </a:txBody>
                  <a:tcPr marL="68580" marR="68580" marT="0" marB="0"/>
                </a:tc>
                <a:tc>
                  <a:txBody>
                    <a:bodyPr/>
                    <a:lstStyle/>
                    <a:p>
                      <a:r>
                        <a:rPr lang="en-GB" sz="1100">
                          <a:effectLst/>
                        </a:rPr>
                        <a:t>Taking part in Moodle MOOC 8</a:t>
                      </a:r>
                      <a:endParaRPr lang="en-GB" sz="1100">
                        <a:effectLst/>
                        <a:latin typeface="Calibri"/>
                        <a:ea typeface="Times New Roman"/>
                      </a:endParaRPr>
                    </a:p>
                  </a:txBody>
                  <a:tcPr marL="68580" marR="68580" marT="0" marB="0"/>
                </a:tc>
                <a:tc>
                  <a:txBody>
                    <a:bodyPr/>
                    <a:lstStyle/>
                    <a:p>
                      <a:r>
                        <a:rPr lang="en-GB" sz="1100">
                          <a:effectLst/>
                        </a:rPr>
                        <a:t>All (optional)</a:t>
                      </a:r>
                      <a:endParaRPr lang="en-GB" sz="1100">
                        <a:effectLst/>
                        <a:latin typeface="Calibri"/>
                        <a:ea typeface="Times New Roman"/>
                      </a:endParaRPr>
                    </a:p>
                  </a:txBody>
                  <a:tcPr marL="68580" marR="68580" marT="0" marB="0"/>
                </a:tc>
                <a:tc>
                  <a:txBody>
                    <a:bodyPr/>
                    <a:lstStyle/>
                    <a:p>
                      <a:r>
                        <a:rPr lang="en-GB" sz="1100">
                          <a:effectLst/>
                        </a:rPr>
                        <a:t>1-31.05.2016</a:t>
                      </a:r>
                      <a:endParaRPr lang="en-GB" sz="110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In progress</a:t>
                      </a:r>
                      <a:endParaRPr lang="en-GB" sz="1100" dirty="0">
                        <a:effectLst/>
                        <a:latin typeface="Calibri"/>
                        <a:ea typeface="Calibri"/>
                        <a:cs typeface="Times New Roman"/>
                      </a:endParaRPr>
                    </a:p>
                  </a:txBody>
                  <a:tcPr marL="68580" marR="68580" marT="0" marB="0"/>
                </a:tc>
              </a:tr>
              <a:tr h="597623">
                <a:tc>
                  <a:txBody>
                    <a:bodyPr/>
                    <a:lstStyle/>
                    <a:p>
                      <a:r>
                        <a:rPr lang="en-GB" sz="1100">
                          <a:effectLst/>
                        </a:rPr>
                        <a:t>13</a:t>
                      </a:r>
                      <a:endParaRPr lang="en-GB" sz="1100">
                        <a:effectLst/>
                        <a:latin typeface="Calibri"/>
                        <a:ea typeface="Times New Roman"/>
                      </a:endParaRPr>
                    </a:p>
                  </a:txBody>
                  <a:tcPr marL="68580" marR="68580" marT="0" marB="0"/>
                </a:tc>
                <a:tc>
                  <a:txBody>
                    <a:bodyPr/>
                    <a:lstStyle/>
                    <a:p>
                      <a:r>
                        <a:rPr lang="en-GB" sz="1100">
                          <a:effectLst/>
                        </a:rPr>
                        <a:t>Dissemination at the conference eTEE in Cracow </a:t>
                      </a:r>
                      <a:r>
                        <a:rPr lang="en-GB" sz="1100" u="sng">
                          <a:effectLst/>
                          <a:hlinkClick r:id="rId2"/>
                        </a:rPr>
                        <a:t>http://etee.edu.pl/</a:t>
                      </a:r>
                      <a:endParaRPr lang="en-GB" sz="1100">
                        <a:effectLst/>
                        <a:latin typeface="Calibri"/>
                        <a:ea typeface="Times New Roman"/>
                      </a:endParaRPr>
                    </a:p>
                  </a:txBody>
                  <a:tcPr marL="68580" marR="68580" marT="0" marB="0"/>
                </a:tc>
                <a:tc>
                  <a:txBody>
                    <a:bodyPr/>
                    <a:lstStyle/>
                    <a:p>
                      <a:r>
                        <a:rPr lang="en-GB" sz="1100">
                          <a:effectLst/>
                        </a:rPr>
                        <a:t>PRO-MED</a:t>
                      </a:r>
                      <a:endParaRPr lang="en-GB" sz="1100">
                        <a:effectLst/>
                        <a:latin typeface="Calibri"/>
                        <a:ea typeface="Times New Roman"/>
                      </a:endParaRPr>
                    </a:p>
                  </a:txBody>
                  <a:tcPr marL="68580" marR="68580" marT="0" marB="0"/>
                </a:tc>
                <a:tc>
                  <a:txBody>
                    <a:bodyPr/>
                    <a:lstStyle/>
                    <a:p>
                      <a:r>
                        <a:rPr lang="en-GB" sz="1100">
                          <a:effectLst/>
                        </a:rPr>
                        <a:t>11.04.2016</a:t>
                      </a:r>
                      <a:endParaRPr lang="en-GB" sz="110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In progress</a:t>
                      </a:r>
                      <a:endParaRPr lang="en-GB" sz="1100" dirty="0">
                        <a:effectLst/>
                        <a:latin typeface="Calibri"/>
                        <a:ea typeface="Calibri"/>
                        <a:cs typeface="Times New Roman"/>
                      </a:endParaRPr>
                    </a:p>
                  </a:txBody>
                  <a:tcPr marL="68580" marR="68580" marT="0" marB="0"/>
                </a:tc>
              </a:tr>
              <a:tr h="597623">
                <a:tc>
                  <a:txBody>
                    <a:bodyPr/>
                    <a:lstStyle/>
                    <a:p>
                      <a:r>
                        <a:rPr lang="en-GB" sz="1100">
                          <a:effectLst/>
                        </a:rPr>
                        <a:t>14</a:t>
                      </a:r>
                      <a:endParaRPr lang="en-GB" sz="1100">
                        <a:effectLst/>
                        <a:latin typeface="Calibri"/>
                        <a:ea typeface="Times New Roman"/>
                      </a:endParaRPr>
                    </a:p>
                  </a:txBody>
                  <a:tcPr marL="68580" marR="68580" marT="0" marB="0"/>
                </a:tc>
                <a:tc>
                  <a:txBody>
                    <a:bodyPr/>
                    <a:lstStyle/>
                    <a:p>
                      <a:r>
                        <a:rPr lang="en-GB" sz="1100">
                          <a:effectLst/>
                        </a:rPr>
                        <a:t>Dissemination at the EDEN conferences in Budapest </a:t>
                      </a:r>
                      <a:r>
                        <a:rPr lang="en-GB" sz="1100" u="sng">
                          <a:effectLst/>
                          <a:hlinkClick r:id="rId3"/>
                        </a:rPr>
                        <a:t>LINK</a:t>
                      </a:r>
                      <a:endParaRPr lang="en-GB" sz="1100">
                        <a:effectLst/>
                        <a:latin typeface="Calibri"/>
                        <a:ea typeface="Times New Roman"/>
                      </a:endParaRPr>
                    </a:p>
                  </a:txBody>
                  <a:tcPr marL="68580" marR="68580" marT="0" marB="0"/>
                </a:tc>
                <a:tc>
                  <a:txBody>
                    <a:bodyPr/>
                    <a:lstStyle/>
                    <a:p>
                      <a:r>
                        <a:rPr lang="en-GB" sz="1100">
                          <a:effectLst/>
                        </a:rPr>
                        <a:t>PRO-MED, PIAP</a:t>
                      </a:r>
                      <a:endParaRPr lang="en-GB" sz="1100">
                        <a:effectLst/>
                        <a:latin typeface="Calibri"/>
                        <a:ea typeface="Times New Roman"/>
                      </a:endParaRPr>
                    </a:p>
                  </a:txBody>
                  <a:tcPr marL="68580" marR="68580" marT="0" marB="0"/>
                </a:tc>
                <a:tc>
                  <a:txBody>
                    <a:bodyPr/>
                    <a:lstStyle/>
                    <a:p>
                      <a:r>
                        <a:rPr lang="en-GB" sz="1100">
                          <a:effectLst/>
                        </a:rPr>
                        <a:t>14-17.06.2016</a:t>
                      </a:r>
                      <a:endParaRPr lang="en-GB" sz="110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In progress</a:t>
                      </a:r>
                      <a:endParaRPr lang="en-GB" sz="1100" dirty="0">
                        <a:effectLst/>
                        <a:latin typeface="Calibri"/>
                        <a:ea typeface="Calibri"/>
                        <a:cs typeface="Times New Roman"/>
                      </a:endParaRPr>
                    </a:p>
                  </a:txBody>
                  <a:tcPr marL="68580" marR="68580" marT="0" marB="0"/>
                </a:tc>
              </a:tr>
              <a:tr h="597623">
                <a:tc>
                  <a:txBody>
                    <a:bodyPr/>
                    <a:lstStyle/>
                    <a:p>
                      <a:r>
                        <a:rPr lang="en-GB" sz="1100">
                          <a:effectLst/>
                        </a:rPr>
                        <a:t>15</a:t>
                      </a:r>
                      <a:endParaRPr lang="en-GB" sz="1100">
                        <a:effectLst/>
                        <a:latin typeface="Calibri"/>
                        <a:ea typeface="Times New Roman"/>
                      </a:endParaRPr>
                    </a:p>
                  </a:txBody>
                  <a:tcPr marL="68580" marR="68580" marT="0" marB="0"/>
                </a:tc>
                <a:tc>
                  <a:txBody>
                    <a:bodyPr/>
                    <a:lstStyle/>
                    <a:p>
                      <a:r>
                        <a:rPr lang="en-GB" sz="1100">
                          <a:effectLst/>
                        </a:rPr>
                        <a:t>Dissemination at the GUIDE conference in Madrit </a:t>
                      </a:r>
                      <a:r>
                        <a:rPr lang="en-GB" sz="1100" u="sng">
                          <a:effectLst/>
                          <a:hlinkClick r:id="rId4"/>
                        </a:rPr>
                        <a:t>LINK</a:t>
                      </a:r>
                      <a:r>
                        <a:rPr lang="en-GB" sz="1100">
                          <a:effectLst/>
                        </a:rPr>
                        <a:t> </a:t>
                      </a:r>
                      <a:endParaRPr lang="en-GB" sz="1100">
                        <a:effectLst/>
                        <a:latin typeface="Calibri"/>
                        <a:ea typeface="Times New Roman"/>
                      </a:endParaRPr>
                    </a:p>
                  </a:txBody>
                  <a:tcPr marL="68580" marR="68580" marT="0" marB="0"/>
                </a:tc>
                <a:tc>
                  <a:txBody>
                    <a:bodyPr/>
                    <a:lstStyle/>
                    <a:p>
                      <a:r>
                        <a:rPr lang="en-GB" sz="1100">
                          <a:effectLst/>
                        </a:rPr>
                        <a:t>PRO-MED</a:t>
                      </a:r>
                      <a:endParaRPr lang="en-GB" sz="1100">
                        <a:effectLst/>
                        <a:latin typeface="Calibri"/>
                        <a:ea typeface="Times New Roman"/>
                      </a:endParaRPr>
                    </a:p>
                  </a:txBody>
                  <a:tcPr marL="68580" marR="68580" marT="0" marB="0"/>
                </a:tc>
                <a:tc>
                  <a:txBody>
                    <a:bodyPr/>
                    <a:lstStyle/>
                    <a:p>
                      <a:r>
                        <a:rPr lang="en-GB" sz="1100">
                          <a:effectLst/>
                        </a:rPr>
                        <a:t>22-24.06.2016</a:t>
                      </a:r>
                      <a:endParaRPr lang="en-GB" sz="110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In progress</a:t>
                      </a:r>
                      <a:endParaRPr lang="en-GB" sz="1100" dirty="0">
                        <a:effectLst/>
                        <a:latin typeface="Calibri"/>
                        <a:ea typeface="Calibri"/>
                        <a:cs typeface="Times New Roman"/>
                      </a:endParaRPr>
                    </a:p>
                  </a:txBody>
                  <a:tcPr marL="68580" marR="68580" marT="0" marB="0"/>
                </a:tc>
              </a:tr>
              <a:tr h="594175">
                <a:tc>
                  <a:txBody>
                    <a:bodyPr/>
                    <a:lstStyle/>
                    <a:p>
                      <a:r>
                        <a:rPr lang="en-GB" sz="1100">
                          <a:effectLst/>
                        </a:rPr>
                        <a:t>16</a:t>
                      </a:r>
                      <a:endParaRPr lang="en-GB" sz="1100">
                        <a:effectLst/>
                        <a:latin typeface="Calibri"/>
                        <a:ea typeface="Times New Roman"/>
                      </a:endParaRPr>
                    </a:p>
                  </a:txBody>
                  <a:tcPr marL="68580" marR="68580" marT="0" marB="0"/>
                </a:tc>
                <a:tc>
                  <a:txBody>
                    <a:bodyPr/>
                    <a:lstStyle/>
                    <a:p>
                      <a:r>
                        <a:rPr lang="en-GB" sz="1100">
                          <a:effectLst/>
                        </a:rPr>
                        <a:t>Dissemination at </a:t>
                      </a:r>
                      <a:r>
                        <a:rPr lang="en-GB" sz="1100" u="sng">
                          <a:effectLst/>
                          <a:hlinkClick r:id="rId5"/>
                        </a:rPr>
                        <a:t>http://www.druckerforum.org/</a:t>
                      </a:r>
                      <a:endParaRPr lang="en-GB" sz="110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dirty="0">
                          <a:effectLst/>
                        </a:rPr>
                        <a:t>17-18.11.2016</a:t>
                      </a:r>
                      <a:endParaRPr lang="en-GB" sz="1100" dirty="0">
                        <a:effectLst/>
                        <a:latin typeface="Calibri"/>
                        <a:ea typeface="Times New Roman"/>
                      </a:endParaRPr>
                    </a:p>
                  </a:txBody>
                  <a:tcPr marL="68580" marR="68580" marT="0" marB="0"/>
                </a:tc>
                <a:tc>
                  <a:txBody>
                    <a:bodyPr/>
                    <a:lstStyle/>
                    <a:p>
                      <a:pPr>
                        <a:lnSpc>
                          <a:spcPct val="115000"/>
                        </a:lnSpc>
                        <a:spcAft>
                          <a:spcPts val="0"/>
                        </a:spcAft>
                      </a:pPr>
                      <a:r>
                        <a:rPr lang="en-GB" sz="1100" dirty="0">
                          <a:effectLst/>
                        </a:rPr>
                        <a:t>Proposal</a:t>
                      </a:r>
                      <a:endParaRPr lang="en-GB" sz="1100" dirty="0">
                        <a:effectLst/>
                        <a:latin typeface="Calibri"/>
                        <a:ea typeface="Calibri"/>
                        <a:cs typeface="Times New Roman"/>
                      </a:endParaRPr>
                    </a:p>
                  </a:txBody>
                  <a:tcPr marL="68580" marR="68580" marT="0" marB="0"/>
                </a:tc>
              </a:tr>
            </a:tbl>
          </a:graphicData>
        </a:graphic>
      </p:graphicFrame>
      <p:sp>
        <p:nvSpPr>
          <p:cNvPr id="5" name="Symbol zastępczy numeru slajdu 4"/>
          <p:cNvSpPr>
            <a:spLocks noGrp="1"/>
          </p:cNvSpPr>
          <p:nvPr>
            <p:ph type="sldNum" sz="quarter" idx="12"/>
          </p:nvPr>
        </p:nvSpPr>
        <p:spPr/>
        <p:txBody>
          <a:bodyPr/>
          <a:lstStyle/>
          <a:p>
            <a:fld id="{3FE357F6-8458-495F-86DC-1D58A70947CD}" type="slidenum">
              <a:rPr lang="en-GB" smtClean="0"/>
              <a:t>17</a:t>
            </a:fld>
            <a:endParaRPr lang="en-GB"/>
          </a:p>
        </p:txBody>
      </p:sp>
    </p:spTree>
    <p:extLst>
      <p:ext uri="{BB962C8B-B14F-4D97-AF65-F5344CB8AC3E}">
        <p14:creationId xmlns:p14="http://schemas.microsoft.com/office/powerpoint/2010/main" val="21887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SP4CE Portal in 5 </a:t>
            </a:r>
            <a:r>
              <a:rPr lang="pl-PL" b="1" dirty="0" err="1" smtClean="0"/>
              <a:t>languages</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18</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85959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Learning </a:t>
            </a:r>
            <a:r>
              <a:rPr lang="pl-PL" b="1" dirty="0" err="1"/>
              <a:t>Rooms</a:t>
            </a:r>
            <a:r>
              <a:rPr lang="pl-PL" b="1" dirty="0"/>
              <a:t> </a:t>
            </a:r>
            <a:r>
              <a:rPr lang="pl-PL" b="1" dirty="0" smtClean="0"/>
              <a:t>in 5 </a:t>
            </a:r>
            <a:r>
              <a:rPr lang="pl-PL" b="1" dirty="0" err="1" smtClean="0"/>
              <a:t>languages</a:t>
            </a:r>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19</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62911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SP4CE </a:t>
            </a:r>
            <a:r>
              <a:rPr lang="pl-PL" b="1" dirty="0" err="1" smtClean="0"/>
              <a:t>project</a:t>
            </a:r>
            <a:r>
              <a:rPr lang="pl-PL" b="1" dirty="0" smtClean="0"/>
              <a:t> </a:t>
            </a:r>
            <a:r>
              <a:rPr lang="pl-PL" b="1" dirty="0" err="1" smtClean="0"/>
              <a:t>timetable</a:t>
            </a:r>
            <a:r>
              <a:rPr lang="pl-PL" b="1" dirty="0" smtClean="0"/>
              <a:t> </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2</a:t>
            </a:fld>
            <a:endParaRPr lang="en-GB"/>
          </a:p>
        </p:txBody>
      </p:sp>
      <p:sp>
        <p:nvSpPr>
          <p:cNvPr id="7" name="Strzałka w dół 6"/>
          <p:cNvSpPr/>
          <p:nvPr/>
        </p:nvSpPr>
        <p:spPr>
          <a:xfrm>
            <a:off x="5143828" y="3184792"/>
            <a:ext cx="242316" cy="532240"/>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Symbol zastępczy zawartośc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6541"/>
            <a:ext cx="8229600" cy="3833281"/>
          </a:xfrm>
        </p:spPr>
      </p:pic>
    </p:spTree>
    <p:extLst>
      <p:ext uri="{BB962C8B-B14F-4D97-AF65-F5344CB8AC3E}">
        <p14:creationId xmlns:p14="http://schemas.microsoft.com/office/powerpoint/2010/main" val="29963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Portal ADMs</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5700229"/>
              </p:ext>
            </p:extLst>
          </p:nvPr>
        </p:nvGraphicFramePr>
        <p:xfrm>
          <a:off x="457200" y="1600200"/>
          <a:ext cx="8229600" cy="4211320"/>
        </p:xfrm>
        <a:graphic>
          <a:graphicData uri="http://schemas.openxmlformats.org/drawingml/2006/table">
            <a:tbl>
              <a:tblPr firstRow="1" bandRow="1">
                <a:tableStyleId>{5C22544A-7EE6-4342-B048-85BDC9FD1C3A}</a:tableStyleId>
              </a:tblPr>
              <a:tblGrid>
                <a:gridCol w="1810544"/>
                <a:gridCol w="2880320"/>
                <a:gridCol w="1224136"/>
                <a:gridCol w="1008112"/>
                <a:gridCol w="1306488"/>
              </a:tblGrid>
              <a:tr h="370840">
                <a:tc>
                  <a:txBody>
                    <a:bodyPr/>
                    <a:lstStyle/>
                    <a:p>
                      <a:r>
                        <a:rPr lang="pl-PL" dirty="0" smtClean="0"/>
                        <a:t>Name</a:t>
                      </a:r>
                      <a:endParaRPr lang="en-GB" dirty="0"/>
                    </a:p>
                  </a:txBody>
                  <a:tcPr/>
                </a:tc>
                <a:tc>
                  <a:txBody>
                    <a:bodyPr/>
                    <a:lstStyle/>
                    <a:p>
                      <a:r>
                        <a:rPr lang="pl-PL" dirty="0" smtClean="0"/>
                        <a:t>E-mail</a:t>
                      </a:r>
                      <a:endParaRPr lang="en-GB" dirty="0"/>
                    </a:p>
                  </a:txBody>
                  <a:tcPr/>
                </a:tc>
                <a:tc>
                  <a:txBody>
                    <a:bodyPr/>
                    <a:lstStyle/>
                    <a:p>
                      <a:r>
                        <a:rPr lang="pl-PL" dirty="0" smtClean="0"/>
                        <a:t>Institution</a:t>
                      </a:r>
                      <a:endParaRPr lang="en-GB" dirty="0"/>
                    </a:p>
                  </a:txBody>
                  <a:tcPr/>
                </a:tc>
                <a:tc>
                  <a:txBody>
                    <a:bodyPr/>
                    <a:lstStyle/>
                    <a:p>
                      <a:r>
                        <a:rPr lang="pl-PL" dirty="0" smtClean="0"/>
                        <a:t>Country</a:t>
                      </a:r>
                      <a:endParaRPr lang="en-GB" dirty="0"/>
                    </a:p>
                  </a:txBody>
                  <a:tcPr/>
                </a:tc>
                <a:tc>
                  <a:txBody>
                    <a:bodyPr/>
                    <a:lstStyle/>
                    <a:p>
                      <a:r>
                        <a:rPr lang="pl-PL" dirty="0" smtClean="0"/>
                        <a:t>Status</a:t>
                      </a:r>
                      <a:endParaRPr lang="en-GB" dirty="0"/>
                    </a:p>
                  </a:txBody>
                  <a:tcPr/>
                </a:tc>
              </a:tr>
              <a:tr h="370840">
                <a:tc>
                  <a:txBody>
                    <a:bodyPr/>
                    <a:lstStyle/>
                    <a:p>
                      <a:r>
                        <a:rPr lang="pl-PL" dirty="0" smtClean="0"/>
                        <a:t>Anna Czaja</a:t>
                      </a:r>
                      <a:endParaRPr lang="en-GB" dirty="0"/>
                    </a:p>
                  </a:txBody>
                  <a:tcPr/>
                </a:tc>
                <a:tc>
                  <a:txBody>
                    <a:bodyPr/>
                    <a:lstStyle/>
                    <a:p>
                      <a:r>
                        <a:rPr lang="en-GB" sz="1800" kern="1200" dirty="0" err="1" smtClean="0">
                          <a:solidFill>
                            <a:schemeClr val="dk1"/>
                          </a:solidFill>
                          <a:effectLst/>
                          <a:latin typeface="+mn-lt"/>
                          <a:ea typeface="+mn-ea"/>
                          <a:cs typeface="+mn-cs"/>
                          <a:hlinkClick r:id="rId2"/>
                        </a:rPr>
                        <a:t>amh</a:t>
                      </a:r>
                      <a:r>
                        <a:rPr lang="pl-PL" sz="1800" kern="1200" smtClean="0">
                          <a:solidFill>
                            <a:schemeClr val="dk1"/>
                          </a:solidFill>
                          <a:effectLst/>
                          <a:latin typeface="+mn-lt"/>
                          <a:ea typeface="+mn-ea"/>
                          <a:cs typeface="+mn-cs"/>
                          <a:hlinkClick r:id="rId2"/>
                        </a:rPr>
                        <a:t>grabowska</a:t>
                      </a:r>
                      <a:r>
                        <a:rPr lang="en-GB" sz="1800" kern="1200" smtClean="0">
                          <a:solidFill>
                            <a:schemeClr val="dk1"/>
                          </a:solidFill>
                          <a:effectLst/>
                          <a:latin typeface="+mn-lt"/>
                          <a:ea typeface="+mn-ea"/>
                          <a:cs typeface="+mn-cs"/>
                          <a:hlinkClick r:id="rId2"/>
                        </a:rPr>
                        <a:t>@gmail.com</a:t>
                      </a:r>
                      <a:endParaRPr lang="pl-PL" sz="1800" kern="1200" dirty="0" smtClean="0">
                        <a:solidFill>
                          <a:schemeClr val="dk1"/>
                        </a:solidFill>
                        <a:effectLst/>
                        <a:latin typeface="+mn-lt"/>
                        <a:ea typeface="+mn-ea"/>
                        <a:cs typeface="+mn-cs"/>
                      </a:endParaRPr>
                    </a:p>
                    <a:p>
                      <a:endParaRPr lang="en-GB" dirty="0"/>
                    </a:p>
                  </a:txBody>
                  <a:tcPr/>
                </a:tc>
                <a:tc>
                  <a:txBody>
                    <a:bodyPr/>
                    <a:lstStyle/>
                    <a:p>
                      <a:r>
                        <a:rPr lang="pl-PL" dirty="0" smtClean="0"/>
                        <a:t>PRO-MED</a:t>
                      </a:r>
                      <a:endParaRPr lang="en-GB" dirty="0"/>
                    </a:p>
                  </a:txBody>
                  <a:tcPr/>
                </a:tc>
                <a:tc>
                  <a:txBody>
                    <a:bodyPr/>
                    <a:lstStyle/>
                    <a:p>
                      <a:r>
                        <a:rPr lang="pl-PL" dirty="0" smtClean="0"/>
                        <a:t>Poland</a:t>
                      </a:r>
                      <a:endParaRPr lang="en-GB" dirty="0"/>
                    </a:p>
                  </a:txBody>
                  <a:tcPr/>
                </a:tc>
                <a:tc>
                  <a:txBody>
                    <a:bodyPr/>
                    <a:lstStyle/>
                    <a:p>
                      <a:r>
                        <a:rPr lang="pl-PL" dirty="0" smtClean="0"/>
                        <a:t>Main ADM</a:t>
                      </a:r>
                      <a:endParaRPr lang="en-GB" dirty="0"/>
                    </a:p>
                  </a:txBody>
                  <a:tcPr/>
                </a:tc>
              </a:tr>
              <a:tr h="370840">
                <a:tc>
                  <a:txBody>
                    <a:bodyPr/>
                    <a:lstStyle/>
                    <a:p>
                      <a:r>
                        <a:rPr lang="pl-PL" dirty="0" smtClean="0"/>
                        <a:t>Dana Palova</a:t>
                      </a:r>
                      <a:endParaRPr lang="en-GB" dirty="0"/>
                    </a:p>
                  </a:txBody>
                  <a:tcPr/>
                </a:tc>
                <a:tc>
                  <a:txBody>
                    <a:bodyPr/>
                    <a:lstStyle/>
                    <a:p>
                      <a:r>
                        <a:rPr lang="en-GB" sz="1800" kern="1200" dirty="0" smtClean="0">
                          <a:solidFill>
                            <a:schemeClr val="dk1"/>
                          </a:solidFill>
                          <a:effectLst/>
                          <a:latin typeface="+mn-lt"/>
                          <a:ea typeface="+mn-ea"/>
                          <a:cs typeface="+mn-cs"/>
                          <a:hlinkClick r:id="rId3"/>
                        </a:rPr>
                        <a:t>dana.palova@tuke.sk</a:t>
                      </a:r>
                      <a:endParaRPr lang="pl-PL" sz="1800" kern="1200" dirty="0" smtClean="0">
                        <a:solidFill>
                          <a:schemeClr val="dk1"/>
                        </a:solidFill>
                        <a:effectLst/>
                        <a:latin typeface="+mn-lt"/>
                        <a:ea typeface="+mn-ea"/>
                        <a:cs typeface="+mn-cs"/>
                      </a:endParaRPr>
                    </a:p>
                    <a:p>
                      <a:endParaRPr lang="en-GB" dirty="0"/>
                    </a:p>
                  </a:txBody>
                  <a:tcPr/>
                </a:tc>
                <a:tc>
                  <a:txBody>
                    <a:bodyPr/>
                    <a:lstStyle/>
                    <a:p>
                      <a:r>
                        <a:rPr lang="pl-PL" dirty="0" smtClean="0"/>
                        <a:t>TUKE</a:t>
                      </a:r>
                      <a:endParaRPr lang="en-GB" dirty="0"/>
                    </a:p>
                  </a:txBody>
                  <a:tcPr/>
                </a:tc>
                <a:tc>
                  <a:txBody>
                    <a:bodyPr/>
                    <a:lstStyle/>
                    <a:p>
                      <a:r>
                        <a:rPr lang="pl-PL" dirty="0" smtClean="0"/>
                        <a:t>Slovakia</a:t>
                      </a:r>
                      <a:endParaRPr lang="en-GB" dirty="0"/>
                    </a:p>
                  </a:txBody>
                  <a:tcPr/>
                </a:tc>
                <a:tc>
                  <a:txBody>
                    <a:bodyPr/>
                    <a:lstStyle/>
                    <a:p>
                      <a:r>
                        <a:rPr lang="pl-PL" dirty="0" smtClean="0"/>
                        <a:t>Local</a:t>
                      </a:r>
                      <a:r>
                        <a:rPr lang="pl-PL" baseline="0" dirty="0" smtClean="0"/>
                        <a:t> ADM</a:t>
                      </a:r>
                      <a:endParaRPr lang="en-GB" dirty="0"/>
                    </a:p>
                  </a:txBody>
                  <a:tcPr/>
                </a:tc>
              </a:tr>
              <a:tr h="370840">
                <a:tc>
                  <a:txBody>
                    <a:bodyPr/>
                    <a:lstStyle/>
                    <a:p>
                      <a:r>
                        <a:rPr lang="en-GB" dirty="0" smtClean="0"/>
                        <a:t>Olga </a:t>
                      </a:r>
                      <a:r>
                        <a:rPr lang="en-GB" dirty="0" err="1" smtClean="0"/>
                        <a:t>Anagnostaki</a:t>
                      </a:r>
                      <a:endParaRPr lang="pl-PL" dirty="0" smtClean="0"/>
                    </a:p>
                    <a:p>
                      <a:r>
                        <a:rPr lang="en-GB" dirty="0" smtClean="0"/>
                        <a:t> </a:t>
                      </a:r>
                      <a:endParaRPr lang="en-GB" dirty="0"/>
                    </a:p>
                  </a:txBody>
                  <a:tcPr/>
                </a:tc>
                <a:tc>
                  <a:txBody>
                    <a:bodyPr/>
                    <a:lstStyle/>
                    <a:p>
                      <a:r>
                        <a:rPr lang="en-GB" dirty="0" smtClean="0">
                          <a:hlinkClick r:id="rId4"/>
                        </a:rPr>
                        <a:t>olga@idec.gr</a:t>
                      </a:r>
                      <a:endParaRPr lang="en-GB" dirty="0"/>
                    </a:p>
                  </a:txBody>
                  <a:tcPr/>
                </a:tc>
                <a:tc>
                  <a:txBody>
                    <a:bodyPr/>
                    <a:lstStyle/>
                    <a:p>
                      <a:r>
                        <a:rPr lang="pl-PL" dirty="0" smtClean="0"/>
                        <a:t>IDEC</a:t>
                      </a:r>
                      <a:endParaRPr lang="en-GB" dirty="0"/>
                    </a:p>
                  </a:txBody>
                  <a:tcPr/>
                </a:tc>
                <a:tc>
                  <a:txBody>
                    <a:bodyPr/>
                    <a:lstStyle/>
                    <a:p>
                      <a:r>
                        <a:rPr lang="pl-PL" dirty="0" smtClean="0"/>
                        <a:t>Greece</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en-GB" dirty="0" err="1" smtClean="0"/>
                        <a:t>Anka</a:t>
                      </a:r>
                      <a:r>
                        <a:rPr lang="en-GB" dirty="0" smtClean="0"/>
                        <a:t> </a:t>
                      </a:r>
                      <a:r>
                        <a:rPr lang="en-GB" dirty="0" err="1" smtClean="0"/>
                        <a:t>Gra</a:t>
                      </a:r>
                      <a:r>
                        <a:rPr lang="pl-PL" dirty="0" err="1" smtClean="0"/>
                        <a:t>bowska</a:t>
                      </a:r>
                      <a:endParaRPr lang="en-GB" dirty="0"/>
                    </a:p>
                  </a:txBody>
                  <a:tcPr/>
                </a:tc>
                <a:tc>
                  <a:txBody>
                    <a:bodyPr/>
                    <a:lstStyle/>
                    <a:p>
                      <a:r>
                        <a:rPr lang="en-GB" dirty="0" smtClean="0">
                          <a:hlinkClick r:id="rId5"/>
                        </a:rPr>
                        <a:t>ankagra52@gmail.com</a:t>
                      </a:r>
                      <a:endParaRPr lang="pl-PL" dirty="0" smtClean="0"/>
                    </a:p>
                    <a:p>
                      <a:endParaRPr lang="en-GB" dirty="0"/>
                    </a:p>
                  </a:txBody>
                  <a:tcPr/>
                </a:tc>
                <a:tc>
                  <a:txBody>
                    <a:bodyPr/>
                    <a:lstStyle/>
                    <a:p>
                      <a:r>
                        <a:rPr lang="pl-PL" dirty="0" smtClean="0"/>
                        <a:t>PRO-MED</a:t>
                      </a:r>
                      <a:endParaRPr lang="en-GB" dirty="0"/>
                    </a:p>
                  </a:txBody>
                  <a:tcPr/>
                </a:tc>
                <a:tc>
                  <a:txBody>
                    <a:bodyPr/>
                    <a:lstStyle/>
                    <a:p>
                      <a:r>
                        <a:rPr lang="pl-PL" dirty="0" smtClean="0"/>
                        <a:t>Poland</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en-GB" dirty="0" smtClean="0"/>
                        <a:t>Jacek </a:t>
                      </a:r>
                      <a:r>
                        <a:rPr lang="en-GB" dirty="0" err="1" smtClean="0"/>
                        <a:t>Zieliński</a:t>
                      </a:r>
                      <a:endParaRPr lang="pl-PL" dirty="0" smtClean="0"/>
                    </a:p>
                    <a:p>
                      <a:endParaRPr lang="en-GB" dirty="0"/>
                    </a:p>
                  </a:txBody>
                  <a:tcPr/>
                </a:tc>
                <a:tc>
                  <a:txBody>
                    <a:bodyPr/>
                    <a:lstStyle/>
                    <a:p>
                      <a:r>
                        <a:rPr lang="en-GB" dirty="0" smtClean="0">
                          <a:hlinkClick r:id="rId6"/>
                        </a:rPr>
                        <a:t>jzielinski@piap.pl</a:t>
                      </a:r>
                      <a:endParaRPr lang="en-GB" dirty="0"/>
                    </a:p>
                  </a:txBody>
                  <a:tcPr/>
                </a:tc>
                <a:tc>
                  <a:txBody>
                    <a:bodyPr/>
                    <a:lstStyle/>
                    <a:p>
                      <a:r>
                        <a:rPr lang="pl-PL" dirty="0" smtClean="0"/>
                        <a:t>PIAP</a:t>
                      </a:r>
                      <a:endParaRPr lang="en-GB" dirty="0"/>
                    </a:p>
                  </a:txBody>
                  <a:tcPr/>
                </a:tc>
                <a:tc>
                  <a:txBody>
                    <a:bodyPr/>
                    <a:lstStyle/>
                    <a:p>
                      <a:r>
                        <a:rPr lang="pl-PL" dirty="0" smtClean="0"/>
                        <a:t>Poland</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en-GB" sz="1800" kern="1200" dirty="0" smtClean="0">
                          <a:solidFill>
                            <a:schemeClr val="dk1"/>
                          </a:solidFill>
                          <a:effectLst/>
                          <a:latin typeface="+mn-lt"/>
                          <a:ea typeface="+mn-ea"/>
                          <a:cs typeface="+mn-cs"/>
                        </a:rPr>
                        <a:t>Gabriella </a:t>
                      </a:r>
                      <a:r>
                        <a:rPr lang="en-GB" sz="1800" kern="1200" dirty="0" err="1" smtClean="0">
                          <a:solidFill>
                            <a:schemeClr val="dk1"/>
                          </a:solidFill>
                          <a:effectLst/>
                          <a:latin typeface="+mn-lt"/>
                          <a:ea typeface="+mn-ea"/>
                          <a:cs typeface="+mn-cs"/>
                        </a:rPr>
                        <a:t>Kengyel</a:t>
                      </a:r>
                      <a:endParaRPr lang="pl-PL" sz="1800" kern="1200" dirty="0" smtClean="0">
                        <a:solidFill>
                          <a:schemeClr val="dk1"/>
                        </a:solidFill>
                        <a:effectLst/>
                        <a:latin typeface="+mn-lt"/>
                        <a:ea typeface="+mn-ea"/>
                        <a:cs typeface="+mn-cs"/>
                      </a:endParaRPr>
                    </a:p>
                    <a:p>
                      <a:endParaRPr lang="en-GB" dirty="0"/>
                    </a:p>
                  </a:txBody>
                  <a:tcPr/>
                </a:tc>
                <a:tc>
                  <a:txBody>
                    <a:bodyPr/>
                    <a:lstStyle/>
                    <a:p>
                      <a:r>
                        <a:rPr lang="en-GB" sz="1800" u="none" strike="noStrike" kern="1200" dirty="0" smtClean="0">
                          <a:solidFill>
                            <a:schemeClr val="dk1"/>
                          </a:solidFill>
                          <a:effectLst/>
                          <a:latin typeface="+mn-lt"/>
                          <a:ea typeface="+mn-ea"/>
                          <a:cs typeface="+mn-cs"/>
                          <a:hlinkClick r:id="rId7"/>
                        </a:rPr>
                        <a:t>gabriella.kengyel@trebag.hu</a:t>
                      </a:r>
                      <a:endParaRPr lang="en-GB" dirty="0"/>
                    </a:p>
                  </a:txBody>
                  <a:tcPr/>
                </a:tc>
                <a:tc>
                  <a:txBody>
                    <a:bodyPr/>
                    <a:lstStyle/>
                    <a:p>
                      <a:r>
                        <a:rPr lang="pl-PL" dirty="0" smtClean="0"/>
                        <a:t>TREBAG</a:t>
                      </a:r>
                      <a:endParaRPr lang="en-GB" dirty="0"/>
                    </a:p>
                  </a:txBody>
                  <a:tcPr/>
                </a:tc>
                <a:tc>
                  <a:txBody>
                    <a:bodyPr/>
                    <a:lstStyle/>
                    <a:p>
                      <a:r>
                        <a:rPr lang="pl-PL" dirty="0" smtClean="0"/>
                        <a:t>Hungary</a:t>
                      </a:r>
                      <a:endParaRPr lang="en-GB" dirty="0"/>
                    </a:p>
                  </a:txBody>
                  <a:tcPr/>
                </a:tc>
                <a:tc>
                  <a:txBody>
                    <a:bodyPr/>
                    <a:lstStyle/>
                    <a:p>
                      <a:r>
                        <a:rPr lang="pl-PL" dirty="0" smtClean="0"/>
                        <a:t>Local</a:t>
                      </a:r>
                      <a:r>
                        <a:rPr lang="pl-PL" baseline="0" dirty="0" smtClean="0"/>
                        <a:t> ADM</a:t>
                      </a:r>
                      <a:endParaRPr lang="en-GB" dirty="0"/>
                    </a:p>
                  </a:txBody>
                  <a:tcPr/>
                </a:tc>
              </a:tr>
            </a:tbl>
          </a:graphicData>
        </a:graphic>
      </p:graphicFrame>
      <p:sp>
        <p:nvSpPr>
          <p:cNvPr id="5" name="Slide Number Placeholder 4"/>
          <p:cNvSpPr>
            <a:spLocks noGrp="1"/>
          </p:cNvSpPr>
          <p:nvPr>
            <p:ph type="sldNum" sz="quarter" idx="12"/>
          </p:nvPr>
        </p:nvSpPr>
        <p:spPr/>
        <p:txBody>
          <a:bodyPr/>
          <a:lstStyle/>
          <a:p>
            <a:fld id="{3FE357F6-8458-495F-86DC-1D58A70947CD}" type="slidenum">
              <a:rPr lang="en-GB" smtClean="0"/>
              <a:t>20</a:t>
            </a:fld>
            <a:endParaRPr lang="en-GB"/>
          </a:p>
        </p:txBody>
      </p:sp>
    </p:spTree>
    <p:extLst>
      <p:ext uri="{BB962C8B-B14F-4D97-AF65-F5344CB8AC3E}">
        <p14:creationId xmlns:p14="http://schemas.microsoft.com/office/powerpoint/2010/main" val="1803814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Learning Rooms  ADMs</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198086"/>
              </p:ext>
            </p:extLst>
          </p:nvPr>
        </p:nvGraphicFramePr>
        <p:xfrm>
          <a:off x="457200" y="1600200"/>
          <a:ext cx="8229600" cy="4211320"/>
        </p:xfrm>
        <a:graphic>
          <a:graphicData uri="http://schemas.openxmlformats.org/drawingml/2006/table">
            <a:tbl>
              <a:tblPr firstRow="1" bandRow="1">
                <a:tableStyleId>{5C22544A-7EE6-4342-B048-85BDC9FD1C3A}</a:tableStyleId>
              </a:tblPr>
              <a:tblGrid>
                <a:gridCol w="1882552"/>
                <a:gridCol w="2880320"/>
                <a:gridCol w="1224136"/>
                <a:gridCol w="1008112"/>
                <a:gridCol w="1234480"/>
              </a:tblGrid>
              <a:tr h="370840">
                <a:tc>
                  <a:txBody>
                    <a:bodyPr/>
                    <a:lstStyle/>
                    <a:p>
                      <a:r>
                        <a:rPr lang="pl-PL" dirty="0" smtClean="0"/>
                        <a:t>Name</a:t>
                      </a:r>
                      <a:endParaRPr lang="en-GB" dirty="0"/>
                    </a:p>
                  </a:txBody>
                  <a:tcPr/>
                </a:tc>
                <a:tc>
                  <a:txBody>
                    <a:bodyPr/>
                    <a:lstStyle/>
                    <a:p>
                      <a:r>
                        <a:rPr lang="pl-PL" dirty="0" smtClean="0"/>
                        <a:t>E-mail</a:t>
                      </a:r>
                      <a:endParaRPr lang="en-GB" dirty="0"/>
                    </a:p>
                  </a:txBody>
                  <a:tcPr/>
                </a:tc>
                <a:tc>
                  <a:txBody>
                    <a:bodyPr/>
                    <a:lstStyle/>
                    <a:p>
                      <a:r>
                        <a:rPr lang="pl-PL" dirty="0" smtClean="0"/>
                        <a:t>Institution</a:t>
                      </a:r>
                      <a:endParaRPr lang="en-GB" dirty="0"/>
                    </a:p>
                  </a:txBody>
                  <a:tcPr/>
                </a:tc>
                <a:tc>
                  <a:txBody>
                    <a:bodyPr/>
                    <a:lstStyle/>
                    <a:p>
                      <a:r>
                        <a:rPr lang="pl-PL" dirty="0" smtClean="0"/>
                        <a:t>Country</a:t>
                      </a:r>
                      <a:endParaRPr lang="en-GB" dirty="0"/>
                    </a:p>
                  </a:txBody>
                  <a:tcPr/>
                </a:tc>
                <a:tc>
                  <a:txBody>
                    <a:bodyPr/>
                    <a:lstStyle/>
                    <a:p>
                      <a:r>
                        <a:rPr lang="pl-PL" dirty="0" smtClean="0"/>
                        <a:t>Status</a:t>
                      </a:r>
                      <a:endParaRPr lang="en-GB" dirty="0"/>
                    </a:p>
                  </a:txBody>
                  <a:tcPr/>
                </a:tc>
              </a:tr>
              <a:tr h="370840">
                <a:tc>
                  <a:txBody>
                    <a:bodyPr/>
                    <a:lstStyle/>
                    <a:p>
                      <a:r>
                        <a:rPr lang="pl-PL" dirty="0" smtClean="0"/>
                        <a:t>Anna Grabowska</a:t>
                      </a:r>
                      <a:endParaRPr lang="en-GB" dirty="0"/>
                    </a:p>
                  </a:txBody>
                  <a:tcPr/>
                </a:tc>
                <a:tc>
                  <a:txBody>
                    <a:bodyPr/>
                    <a:lstStyle/>
                    <a:p>
                      <a:r>
                        <a:rPr lang="pl-PL" dirty="0" smtClean="0">
                          <a:hlinkClick r:id="rId2"/>
                        </a:rPr>
                        <a:t>anka.grabowska@gmail.com</a:t>
                      </a:r>
                      <a:endParaRPr lang="pl-PL" dirty="0" smtClean="0"/>
                    </a:p>
                    <a:p>
                      <a:endParaRPr lang="en-GB" dirty="0"/>
                    </a:p>
                  </a:txBody>
                  <a:tcPr/>
                </a:tc>
                <a:tc>
                  <a:txBody>
                    <a:bodyPr/>
                    <a:lstStyle/>
                    <a:p>
                      <a:r>
                        <a:rPr lang="pl-PL" dirty="0" smtClean="0"/>
                        <a:t>PRO-MED</a:t>
                      </a:r>
                      <a:endParaRPr lang="en-GB" dirty="0"/>
                    </a:p>
                  </a:txBody>
                  <a:tcPr/>
                </a:tc>
                <a:tc>
                  <a:txBody>
                    <a:bodyPr/>
                    <a:lstStyle/>
                    <a:p>
                      <a:r>
                        <a:rPr lang="pl-PL" dirty="0" smtClean="0"/>
                        <a:t>Poland</a:t>
                      </a:r>
                      <a:endParaRPr lang="en-GB" dirty="0"/>
                    </a:p>
                  </a:txBody>
                  <a:tcPr/>
                </a:tc>
                <a:tc>
                  <a:txBody>
                    <a:bodyPr/>
                    <a:lstStyle/>
                    <a:p>
                      <a:r>
                        <a:rPr lang="pl-PL" dirty="0" smtClean="0"/>
                        <a:t>Main ADM</a:t>
                      </a:r>
                      <a:endParaRPr lang="en-GB" dirty="0"/>
                    </a:p>
                  </a:txBody>
                  <a:tcPr/>
                </a:tc>
              </a:tr>
              <a:tr h="370840">
                <a:tc>
                  <a:txBody>
                    <a:bodyPr/>
                    <a:lstStyle/>
                    <a:p>
                      <a:r>
                        <a:rPr lang="pl-PL" dirty="0" smtClean="0"/>
                        <a:t>Dana Palova</a:t>
                      </a:r>
                      <a:endParaRPr lang="en-GB" dirty="0"/>
                    </a:p>
                  </a:txBody>
                  <a:tcPr/>
                </a:tc>
                <a:tc>
                  <a:txBody>
                    <a:bodyPr/>
                    <a:lstStyle/>
                    <a:p>
                      <a:r>
                        <a:rPr lang="en-GB" sz="1800" kern="1200" dirty="0" smtClean="0">
                          <a:solidFill>
                            <a:schemeClr val="dk1"/>
                          </a:solidFill>
                          <a:effectLst/>
                          <a:latin typeface="+mn-lt"/>
                          <a:ea typeface="+mn-ea"/>
                          <a:cs typeface="+mn-cs"/>
                          <a:hlinkClick r:id="rId3"/>
                        </a:rPr>
                        <a:t>dana.palova@tuke.sk</a:t>
                      </a:r>
                      <a:endParaRPr lang="pl-PL" sz="1800" kern="1200" dirty="0" smtClean="0">
                        <a:solidFill>
                          <a:schemeClr val="dk1"/>
                        </a:solidFill>
                        <a:effectLst/>
                        <a:latin typeface="+mn-lt"/>
                        <a:ea typeface="+mn-ea"/>
                        <a:cs typeface="+mn-cs"/>
                      </a:endParaRPr>
                    </a:p>
                    <a:p>
                      <a:endParaRPr lang="en-GB" dirty="0"/>
                    </a:p>
                  </a:txBody>
                  <a:tcPr/>
                </a:tc>
                <a:tc>
                  <a:txBody>
                    <a:bodyPr/>
                    <a:lstStyle/>
                    <a:p>
                      <a:r>
                        <a:rPr lang="pl-PL" dirty="0" smtClean="0"/>
                        <a:t>TUKE</a:t>
                      </a:r>
                      <a:endParaRPr lang="en-GB" dirty="0"/>
                    </a:p>
                  </a:txBody>
                  <a:tcPr/>
                </a:tc>
                <a:tc>
                  <a:txBody>
                    <a:bodyPr/>
                    <a:lstStyle/>
                    <a:p>
                      <a:r>
                        <a:rPr lang="pl-PL" dirty="0" smtClean="0"/>
                        <a:t>Slovakia</a:t>
                      </a:r>
                      <a:endParaRPr lang="en-GB" dirty="0"/>
                    </a:p>
                  </a:txBody>
                  <a:tcPr/>
                </a:tc>
                <a:tc>
                  <a:txBody>
                    <a:bodyPr/>
                    <a:lstStyle/>
                    <a:p>
                      <a:r>
                        <a:rPr lang="pl-PL" dirty="0" smtClean="0"/>
                        <a:t>Local</a:t>
                      </a:r>
                      <a:r>
                        <a:rPr lang="pl-PL" baseline="0" dirty="0" smtClean="0"/>
                        <a:t> ADM</a:t>
                      </a:r>
                      <a:endParaRPr lang="en-GB" dirty="0"/>
                    </a:p>
                  </a:txBody>
                  <a:tcPr/>
                </a:tc>
              </a:tr>
              <a:tr h="370840">
                <a:tc>
                  <a:txBody>
                    <a:bodyPr/>
                    <a:lstStyle/>
                    <a:p>
                      <a:r>
                        <a:rPr lang="en-GB" dirty="0" smtClean="0"/>
                        <a:t>Olga </a:t>
                      </a:r>
                      <a:r>
                        <a:rPr lang="en-GB" dirty="0" err="1" smtClean="0"/>
                        <a:t>Anagnostaki</a:t>
                      </a:r>
                      <a:r>
                        <a:rPr lang="en-GB" dirty="0" smtClean="0"/>
                        <a:t> </a:t>
                      </a:r>
                      <a:endParaRPr lang="pl-PL" dirty="0" smtClean="0"/>
                    </a:p>
                    <a:p>
                      <a:endParaRPr lang="en-GB" dirty="0"/>
                    </a:p>
                  </a:txBody>
                  <a:tcPr/>
                </a:tc>
                <a:tc>
                  <a:txBody>
                    <a:bodyPr/>
                    <a:lstStyle/>
                    <a:p>
                      <a:r>
                        <a:rPr lang="en-GB" dirty="0" smtClean="0">
                          <a:hlinkClick r:id="rId4"/>
                        </a:rPr>
                        <a:t>olga@idec.gr</a:t>
                      </a:r>
                      <a:endParaRPr lang="en-GB" dirty="0"/>
                    </a:p>
                  </a:txBody>
                  <a:tcPr/>
                </a:tc>
                <a:tc>
                  <a:txBody>
                    <a:bodyPr/>
                    <a:lstStyle/>
                    <a:p>
                      <a:r>
                        <a:rPr lang="pl-PL" dirty="0" smtClean="0"/>
                        <a:t>IDEC</a:t>
                      </a:r>
                      <a:endParaRPr lang="en-GB" dirty="0"/>
                    </a:p>
                  </a:txBody>
                  <a:tcPr/>
                </a:tc>
                <a:tc>
                  <a:txBody>
                    <a:bodyPr/>
                    <a:lstStyle/>
                    <a:p>
                      <a:r>
                        <a:rPr lang="pl-PL" dirty="0" smtClean="0"/>
                        <a:t>Greece</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pl-PL" dirty="0" smtClean="0"/>
                        <a:t>Ewa</a:t>
                      </a:r>
                      <a:r>
                        <a:rPr lang="pl-PL" baseline="0" dirty="0" smtClean="0"/>
                        <a:t> Kozłowska</a:t>
                      </a:r>
                      <a:endParaRPr lang="en-GB" dirty="0"/>
                    </a:p>
                  </a:txBody>
                  <a:tcPr/>
                </a:tc>
                <a:tc>
                  <a:txBody>
                    <a:bodyPr/>
                    <a:lstStyle/>
                    <a:p>
                      <a:r>
                        <a:rPr lang="en-GB" dirty="0" smtClean="0">
                          <a:hlinkClick r:id="rId5"/>
                        </a:rPr>
                        <a:t>ewakozlo2@gumed.edu.pl</a:t>
                      </a:r>
                      <a:endParaRPr lang="pl-PL" dirty="0" smtClean="0"/>
                    </a:p>
                    <a:p>
                      <a:endParaRPr lang="en-GB" dirty="0"/>
                    </a:p>
                  </a:txBody>
                  <a:tcPr/>
                </a:tc>
                <a:tc>
                  <a:txBody>
                    <a:bodyPr/>
                    <a:lstStyle/>
                    <a:p>
                      <a:r>
                        <a:rPr lang="pl-PL" dirty="0" smtClean="0"/>
                        <a:t>GUT</a:t>
                      </a:r>
                      <a:endParaRPr lang="en-GB" dirty="0"/>
                    </a:p>
                  </a:txBody>
                  <a:tcPr/>
                </a:tc>
                <a:tc>
                  <a:txBody>
                    <a:bodyPr/>
                    <a:lstStyle/>
                    <a:p>
                      <a:r>
                        <a:rPr lang="pl-PL" dirty="0" smtClean="0"/>
                        <a:t>Poland</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en-GB" dirty="0" smtClean="0"/>
                        <a:t>Jacek </a:t>
                      </a:r>
                      <a:r>
                        <a:rPr lang="en-GB" dirty="0" err="1" smtClean="0"/>
                        <a:t>Zieliński</a:t>
                      </a:r>
                      <a:endParaRPr lang="pl-PL" dirty="0" smtClean="0"/>
                    </a:p>
                    <a:p>
                      <a:endParaRPr lang="en-GB" dirty="0"/>
                    </a:p>
                  </a:txBody>
                  <a:tcPr/>
                </a:tc>
                <a:tc>
                  <a:txBody>
                    <a:bodyPr/>
                    <a:lstStyle/>
                    <a:p>
                      <a:r>
                        <a:rPr lang="en-GB" dirty="0" smtClean="0">
                          <a:hlinkClick r:id="rId6"/>
                        </a:rPr>
                        <a:t>jzielinski@piap.pl</a:t>
                      </a:r>
                      <a:endParaRPr lang="en-GB" dirty="0"/>
                    </a:p>
                  </a:txBody>
                  <a:tcPr/>
                </a:tc>
                <a:tc>
                  <a:txBody>
                    <a:bodyPr/>
                    <a:lstStyle/>
                    <a:p>
                      <a:r>
                        <a:rPr lang="pl-PL" dirty="0" smtClean="0"/>
                        <a:t>PIAP</a:t>
                      </a:r>
                      <a:endParaRPr lang="en-GB" dirty="0"/>
                    </a:p>
                  </a:txBody>
                  <a:tcPr/>
                </a:tc>
                <a:tc>
                  <a:txBody>
                    <a:bodyPr/>
                    <a:lstStyle/>
                    <a:p>
                      <a:r>
                        <a:rPr lang="pl-PL" dirty="0" smtClean="0"/>
                        <a:t>Poland</a:t>
                      </a:r>
                      <a:endParaRPr lang="en-GB" dirty="0"/>
                    </a:p>
                  </a:txBody>
                  <a:tcPr/>
                </a:tc>
                <a:tc>
                  <a:txBody>
                    <a:bodyPr/>
                    <a:lstStyle/>
                    <a:p>
                      <a:r>
                        <a:rPr lang="pl-PL" smtClean="0"/>
                        <a:t>Local</a:t>
                      </a:r>
                      <a:r>
                        <a:rPr lang="pl-PL" baseline="0" smtClean="0"/>
                        <a:t> ADM</a:t>
                      </a:r>
                      <a:endParaRPr lang="en-GB" dirty="0"/>
                    </a:p>
                  </a:txBody>
                  <a:tcPr/>
                </a:tc>
              </a:tr>
              <a:tr h="370840">
                <a:tc>
                  <a:txBody>
                    <a:bodyPr/>
                    <a:lstStyle/>
                    <a:p>
                      <a:r>
                        <a:rPr lang="en-GB" sz="1800" kern="1200" dirty="0" smtClean="0">
                          <a:solidFill>
                            <a:schemeClr val="dk1"/>
                          </a:solidFill>
                          <a:effectLst/>
                          <a:latin typeface="+mn-lt"/>
                          <a:ea typeface="+mn-ea"/>
                          <a:cs typeface="+mn-cs"/>
                        </a:rPr>
                        <a:t>Gabriella </a:t>
                      </a:r>
                      <a:r>
                        <a:rPr lang="en-GB" sz="1800" kern="1200" dirty="0" err="1" smtClean="0">
                          <a:solidFill>
                            <a:schemeClr val="dk1"/>
                          </a:solidFill>
                          <a:effectLst/>
                          <a:latin typeface="+mn-lt"/>
                          <a:ea typeface="+mn-ea"/>
                          <a:cs typeface="+mn-cs"/>
                        </a:rPr>
                        <a:t>Kengyel</a:t>
                      </a:r>
                      <a:endParaRPr lang="pl-PL" sz="1800" kern="1200" dirty="0" smtClean="0">
                        <a:solidFill>
                          <a:schemeClr val="dk1"/>
                        </a:solidFill>
                        <a:effectLst/>
                        <a:latin typeface="+mn-lt"/>
                        <a:ea typeface="+mn-ea"/>
                        <a:cs typeface="+mn-cs"/>
                      </a:endParaRPr>
                    </a:p>
                    <a:p>
                      <a:endParaRPr lang="en-GB" dirty="0"/>
                    </a:p>
                  </a:txBody>
                  <a:tcPr/>
                </a:tc>
                <a:tc>
                  <a:txBody>
                    <a:bodyPr/>
                    <a:lstStyle/>
                    <a:p>
                      <a:r>
                        <a:rPr lang="en-GB" sz="1800" u="none" strike="noStrike" kern="1200" dirty="0" smtClean="0">
                          <a:solidFill>
                            <a:schemeClr val="dk1"/>
                          </a:solidFill>
                          <a:effectLst/>
                          <a:latin typeface="+mn-lt"/>
                          <a:ea typeface="+mn-ea"/>
                          <a:cs typeface="+mn-cs"/>
                          <a:hlinkClick r:id="rId7"/>
                        </a:rPr>
                        <a:t>gabriella.kengyel@trebag.hu</a:t>
                      </a:r>
                      <a:endParaRPr lang="en-GB" dirty="0"/>
                    </a:p>
                  </a:txBody>
                  <a:tcPr/>
                </a:tc>
                <a:tc>
                  <a:txBody>
                    <a:bodyPr/>
                    <a:lstStyle/>
                    <a:p>
                      <a:r>
                        <a:rPr lang="pl-PL" dirty="0" smtClean="0"/>
                        <a:t>TREBAG</a:t>
                      </a:r>
                      <a:endParaRPr lang="en-GB" dirty="0"/>
                    </a:p>
                  </a:txBody>
                  <a:tcPr/>
                </a:tc>
                <a:tc>
                  <a:txBody>
                    <a:bodyPr/>
                    <a:lstStyle/>
                    <a:p>
                      <a:r>
                        <a:rPr lang="pl-PL" dirty="0" smtClean="0"/>
                        <a:t>Hungary</a:t>
                      </a:r>
                      <a:endParaRPr lang="en-GB" dirty="0"/>
                    </a:p>
                  </a:txBody>
                  <a:tcPr/>
                </a:tc>
                <a:tc>
                  <a:txBody>
                    <a:bodyPr/>
                    <a:lstStyle/>
                    <a:p>
                      <a:r>
                        <a:rPr lang="pl-PL" dirty="0" smtClean="0"/>
                        <a:t>Local</a:t>
                      </a:r>
                      <a:r>
                        <a:rPr lang="pl-PL" baseline="0" dirty="0" smtClean="0"/>
                        <a:t> ADM</a:t>
                      </a:r>
                      <a:endParaRPr lang="en-GB" dirty="0"/>
                    </a:p>
                  </a:txBody>
                  <a:tcPr/>
                </a:tc>
              </a:tr>
            </a:tbl>
          </a:graphicData>
        </a:graphic>
      </p:graphicFrame>
      <p:sp>
        <p:nvSpPr>
          <p:cNvPr id="5" name="Slide Number Placeholder 4"/>
          <p:cNvSpPr>
            <a:spLocks noGrp="1"/>
          </p:cNvSpPr>
          <p:nvPr>
            <p:ph type="sldNum" sz="quarter" idx="12"/>
          </p:nvPr>
        </p:nvSpPr>
        <p:spPr/>
        <p:txBody>
          <a:bodyPr/>
          <a:lstStyle/>
          <a:p>
            <a:fld id="{3FE357F6-8458-495F-86DC-1D58A70947CD}" type="slidenum">
              <a:rPr lang="en-GB" smtClean="0"/>
              <a:t>21</a:t>
            </a:fld>
            <a:endParaRPr lang="en-GB"/>
          </a:p>
        </p:txBody>
      </p:sp>
    </p:spTree>
    <p:extLst>
      <p:ext uri="{BB962C8B-B14F-4D97-AF65-F5344CB8AC3E}">
        <p14:creationId xmlns:p14="http://schemas.microsoft.com/office/powerpoint/2010/main" val="525596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smtClean="0"/>
              <a:t>Last</a:t>
            </a:r>
            <a:r>
              <a:rPr lang="pl-PL" b="1" dirty="0" smtClean="0"/>
              <a:t> but not </a:t>
            </a:r>
            <a:r>
              <a:rPr lang="pl-PL" b="1" dirty="0" err="1" smtClean="0"/>
              <a:t>least</a:t>
            </a:r>
            <a:r>
              <a:rPr lang="pl-PL" b="1" dirty="0" smtClean="0"/>
              <a:t> (1)</a:t>
            </a:r>
            <a:endParaRPr lang="en-GB" b="1" dirty="0"/>
          </a:p>
        </p:txBody>
      </p:sp>
      <p:sp>
        <p:nvSpPr>
          <p:cNvPr id="3" name="Content Placeholder 2"/>
          <p:cNvSpPr>
            <a:spLocks noGrp="1"/>
          </p:cNvSpPr>
          <p:nvPr>
            <p:ph idx="1"/>
          </p:nvPr>
        </p:nvSpPr>
        <p:spPr/>
        <p:txBody>
          <a:bodyPr>
            <a:normAutofit/>
          </a:bodyPr>
          <a:lstStyle/>
          <a:p>
            <a:pPr marL="0" indent="0" algn="ctr">
              <a:buNone/>
            </a:pPr>
            <a:endParaRPr lang="pl-PL" sz="4800" b="1" dirty="0" smtClean="0">
              <a:hlinkClick r:id="rId2" action="ppaction://hlinkfile"/>
            </a:endParaRPr>
          </a:p>
          <a:p>
            <a:pPr marL="0" indent="0" fontAlgn="t">
              <a:buNone/>
            </a:pPr>
            <a:endParaRPr lang="pl-PL" sz="4800" b="1" dirty="0" smtClean="0"/>
          </a:p>
          <a:p>
            <a:pPr marL="0" indent="0" algn="ctr">
              <a:buNone/>
            </a:pPr>
            <a:endParaRPr lang="pl-PL" b="1" dirty="0"/>
          </a:p>
          <a:p>
            <a:pPr marL="0" indent="0" algn="ctr">
              <a:buNone/>
            </a:pP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22</a:t>
            </a:fld>
            <a:endParaRPr lang="en-GB"/>
          </a:p>
        </p:txBody>
      </p:sp>
      <p:graphicFrame>
        <p:nvGraphicFramePr>
          <p:cNvPr id="4" name="Tabela 3"/>
          <p:cNvGraphicFramePr>
            <a:graphicFrameLocks noGrp="1"/>
          </p:cNvGraphicFramePr>
          <p:nvPr>
            <p:extLst>
              <p:ext uri="{D42A27DB-BD31-4B8C-83A1-F6EECF244321}">
                <p14:modId xmlns:p14="http://schemas.microsoft.com/office/powerpoint/2010/main" val="2657317546"/>
              </p:ext>
            </p:extLst>
          </p:nvPr>
        </p:nvGraphicFramePr>
        <p:xfrm>
          <a:off x="1187624" y="2132856"/>
          <a:ext cx="6960096" cy="2736304"/>
        </p:xfrm>
        <a:graphic>
          <a:graphicData uri="http://schemas.openxmlformats.org/drawingml/2006/table">
            <a:tbl>
              <a:tblPr firstRow="1" bandRow="1">
                <a:tableStyleId>{5C22544A-7EE6-4342-B048-85BDC9FD1C3A}</a:tableStyleId>
              </a:tblPr>
              <a:tblGrid>
                <a:gridCol w="576064"/>
                <a:gridCol w="2304256"/>
                <a:gridCol w="1008112"/>
                <a:gridCol w="1852464"/>
                <a:gridCol w="1219200"/>
              </a:tblGrid>
              <a:tr h="395545">
                <a:tc>
                  <a:txBody>
                    <a:bodyPr/>
                    <a:lstStyle/>
                    <a:p>
                      <a:r>
                        <a:rPr lang="pl-PL" dirty="0" smtClean="0"/>
                        <a:t>No</a:t>
                      </a:r>
                      <a:endParaRPr lang="en-GB" dirty="0"/>
                    </a:p>
                  </a:txBody>
                  <a:tcPr/>
                </a:tc>
                <a:tc>
                  <a:txBody>
                    <a:bodyPr/>
                    <a:lstStyle/>
                    <a:p>
                      <a:r>
                        <a:rPr lang="pl-PL" dirty="0" smtClean="0"/>
                        <a:t>Activity</a:t>
                      </a:r>
                      <a:endParaRPr lang="en-GB" dirty="0"/>
                    </a:p>
                  </a:txBody>
                  <a:tcPr/>
                </a:tc>
                <a:tc>
                  <a:txBody>
                    <a:bodyPr/>
                    <a:lstStyle/>
                    <a:p>
                      <a:r>
                        <a:rPr lang="pl-PL" dirty="0" smtClean="0"/>
                        <a:t>Partners</a:t>
                      </a:r>
                      <a:endParaRPr lang="en-GB" dirty="0"/>
                    </a:p>
                  </a:txBody>
                  <a:tcPr/>
                </a:tc>
                <a:tc>
                  <a:txBody>
                    <a:bodyPr/>
                    <a:lstStyle/>
                    <a:p>
                      <a:r>
                        <a:rPr lang="pl-PL" dirty="0" err="1" smtClean="0"/>
                        <a:t>Date</a:t>
                      </a:r>
                      <a:endParaRPr lang="en-GB" dirty="0"/>
                    </a:p>
                  </a:txBody>
                  <a:tcPr/>
                </a:tc>
                <a:tc>
                  <a:txBody>
                    <a:bodyPr/>
                    <a:lstStyle/>
                    <a:p>
                      <a:r>
                        <a:rPr lang="pl-PL" dirty="0" smtClean="0"/>
                        <a:t>Status</a:t>
                      </a:r>
                      <a:endParaRPr lang="en-GB" dirty="0"/>
                    </a:p>
                  </a:txBody>
                  <a:tcPr/>
                </a:tc>
              </a:tr>
              <a:tr h="2340759">
                <a:tc>
                  <a:txBody>
                    <a:bodyPr/>
                    <a:lstStyle/>
                    <a:p>
                      <a:r>
                        <a:rPr lang="pl-PL" dirty="0" smtClean="0"/>
                        <a:t>10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Implementing Portal </a:t>
                      </a:r>
                      <a:endParaRPr lang="pl-PL"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b="1" dirty="0" smtClean="0">
                          <a:hlinkClick r:id="rId2" action="ppaction://hlinkfile"/>
                        </a:rPr>
                        <a:t>sp4ce.eu</a:t>
                      </a:r>
                      <a:endParaRPr lang="pl-PL"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and  Learning Rooms (in local languages)</a:t>
                      </a:r>
                      <a:endParaRPr lang="pl-PL"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b="1" dirty="0" smtClean="0">
                          <a:hlinkClick r:id="rId3" action="ppaction://hlinkfile"/>
                        </a:rPr>
                        <a:t>sp4ce.moodle.pl</a:t>
                      </a:r>
                      <a:endParaRPr lang="pl-PL"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p>
                    <a:p>
                      <a:endParaRPr lang="en-GB" b="0" dirty="0"/>
                    </a:p>
                  </a:txBody>
                  <a:tcPr/>
                </a:tc>
                <a:tc>
                  <a:txBody>
                    <a:bodyPr/>
                    <a:lstStyle/>
                    <a:p>
                      <a:r>
                        <a:rPr lang="pl-PL" dirty="0" err="1" smtClean="0"/>
                        <a:t>All</a:t>
                      </a:r>
                      <a:endParaRPr lang="en-GB" dirty="0"/>
                    </a:p>
                  </a:txBody>
                  <a:tcPr/>
                </a:tc>
                <a:tc>
                  <a:txBody>
                    <a:bodyPr/>
                    <a:lstStyle/>
                    <a:p>
                      <a:r>
                        <a:rPr lang="pl-PL" b="1" dirty="0" smtClean="0">
                          <a:solidFill>
                            <a:srgbClr val="FF0000"/>
                          </a:solidFill>
                        </a:rPr>
                        <a:t>17.02-31.04.2016</a:t>
                      </a:r>
                      <a:endParaRPr lang="en-GB" b="1" dirty="0">
                        <a:solidFill>
                          <a:srgbClr val="FF0000"/>
                        </a:solidFill>
                      </a:endParaRPr>
                    </a:p>
                  </a:txBody>
                  <a:tcPr/>
                </a:tc>
                <a:tc>
                  <a:txBody>
                    <a:bodyPr/>
                    <a:lstStyle/>
                    <a:p>
                      <a:r>
                        <a:rPr lang="pl-PL" dirty="0" smtClean="0"/>
                        <a:t>In </a:t>
                      </a:r>
                      <a:r>
                        <a:rPr lang="pl-PL" dirty="0" err="1" smtClean="0"/>
                        <a:t>progress</a:t>
                      </a:r>
                      <a:endParaRPr lang="en-GB" dirty="0"/>
                    </a:p>
                  </a:txBody>
                  <a:tcPr/>
                </a:tc>
              </a:tr>
            </a:tbl>
          </a:graphicData>
        </a:graphic>
      </p:graphicFrame>
    </p:spTree>
    <p:extLst>
      <p:ext uri="{BB962C8B-B14F-4D97-AF65-F5344CB8AC3E}">
        <p14:creationId xmlns:p14="http://schemas.microsoft.com/office/powerpoint/2010/main" val="322679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smtClean="0"/>
              <a:t>Last</a:t>
            </a:r>
            <a:r>
              <a:rPr lang="pl-PL" b="1" dirty="0" smtClean="0"/>
              <a:t> but not </a:t>
            </a:r>
            <a:r>
              <a:rPr lang="pl-PL" b="1" dirty="0" err="1" smtClean="0"/>
              <a:t>least</a:t>
            </a:r>
            <a:r>
              <a:rPr lang="pl-PL" b="1" dirty="0" smtClean="0"/>
              <a:t> (2)</a:t>
            </a:r>
            <a:endParaRPr lang="en-GB" b="1" dirty="0"/>
          </a:p>
        </p:txBody>
      </p:sp>
      <p:sp>
        <p:nvSpPr>
          <p:cNvPr id="3" name="Content Placeholder 2"/>
          <p:cNvSpPr>
            <a:spLocks noGrp="1"/>
          </p:cNvSpPr>
          <p:nvPr>
            <p:ph idx="1"/>
          </p:nvPr>
        </p:nvSpPr>
        <p:spPr>
          <a:xfrm>
            <a:off x="457200" y="1340768"/>
            <a:ext cx="8229600" cy="4785395"/>
          </a:xfrm>
        </p:spPr>
        <p:txBody>
          <a:bodyPr>
            <a:normAutofit fontScale="40000" lnSpcReduction="20000"/>
          </a:bodyPr>
          <a:lstStyle/>
          <a:p>
            <a:pPr marL="0" indent="0">
              <a:buNone/>
            </a:pPr>
            <a:endParaRPr lang="pl-PL" sz="4800" dirty="0" smtClean="0"/>
          </a:p>
          <a:p>
            <a:pPr marL="0" indent="0">
              <a:buNone/>
            </a:pPr>
            <a:endParaRPr lang="pl-PL" sz="4800" dirty="0" smtClean="0"/>
          </a:p>
          <a:p>
            <a:pPr marL="0" indent="0">
              <a:buNone/>
            </a:pPr>
            <a:r>
              <a:rPr lang="en-GB" sz="4800" dirty="0" smtClean="0"/>
              <a:t>Dear </a:t>
            </a:r>
            <a:r>
              <a:rPr lang="en-GB" sz="4800" dirty="0"/>
              <a:t>Partners,</a:t>
            </a:r>
            <a:br>
              <a:rPr lang="en-GB" sz="4800" dirty="0"/>
            </a:br>
            <a:endParaRPr lang="en-GB" sz="4800" dirty="0"/>
          </a:p>
          <a:p>
            <a:pPr marL="0" indent="0">
              <a:buNone/>
            </a:pPr>
            <a:r>
              <a:rPr lang="en-GB" sz="4800" dirty="0"/>
              <a:t>in a short while you will receive an email that activates your account on sp4ce page. </a:t>
            </a:r>
            <a:endParaRPr lang="pl-PL" sz="4800" dirty="0" smtClean="0"/>
          </a:p>
          <a:p>
            <a:pPr marL="0" indent="0">
              <a:buNone/>
            </a:pPr>
            <a:r>
              <a:rPr lang="en-GB" sz="4800" dirty="0" smtClean="0"/>
              <a:t>Please </a:t>
            </a:r>
            <a:r>
              <a:rPr lang="en-GB" sz="4800" dirty="0"/>
              <a:t>follow the short instructions that I recorded for you here:</a:t>
            </a:r>
            <a:br>
              <a:rPr lang="en-GB" sz="4800" dirty="0"/>
            </a:br>
            <a:r>
              <a:rPr lang="en-GB" sz="4800" dirty="0">
                <a:hlinkClick r:id="rId2"/>
              </a:rPr>
              <a:t>https://youtu.be/9S5kNfK_juE</a:t>
            </a:r>
            <a:r>
              <a:rPr lang="en-GB" sz="4800" dirty="0"/>
              <a:t/>
            </a:r>
            <a:br>
              <a:rPr lang="en-GB" sz="4800" dirty="0"/>
            </a:br>
            <a:r>
              <a:rPr lang="en-GB" sz="4800" dirty="0"/>
              <a:t/>
            </a:r>
            <a:br>
              <a:rPr lang="en-GB" sz="4800" dirty="0"/>
            </a:br>
            <a:r>
              <a:rPr lang="en-GB" sz="4800" dirty="0" smtClean="0"/>
              <a:t>In </a:t>
            </a:r>
            <a:r>
              <a:rPr lang="en-GB" sz="4800" dirty="0"/>
              <a:t>case of any questions please contact me.</a:t>
            </a:r>
            <a:br>
              <a:rPr lang="en-GB" sz="4800" dirty="0"/>
            </a:br>
            <a:endParaRPr lang="en-GB" sz="4800" dirty="0"/>
          </a:p>
          <a:p>
            <a:pPr marL="0" indent="0">
              <a:buNone/>
            </a:pPr>
            <a:r>
              <a:rPr lang="en-GB" sz="4800" dirty="0"/>
              <a:t>Best wishes,</a:t>
            </a:r>
            <a:br>
              <a:rPr lang="en-GB" sz="4800" dirty="0"/>
            </a:br>
            <a:endParaRPr lang="en-GB" sz="4800" dirty="0"/>
          </a:p>
          <a:p>
            <a:pPr marL="0" indent="0">
              <a:buNone/>
            </a:pPr>
            <a:r>
              <a:rPr lang="en-GB" sz="4800" dirty="0"/>
              <a:t>Anna </a:t>
            </a:r>
            <a:r>
              <a:rPr lang="en-GB" sz="4800" dirty="0" err="1"/>
              <a:t>Czaja</a:t>
            </a:r>
            <a:endParaRPr lang="pl-PL" sz="4800" b="1" dirty="0" smtClean="0">
              <a:hlinkClick r:id="rId3" action="ppaction://hlinkfile"/>
            </a:endParaRPr>
          </a:p>
          <a:p>
            <a:pPr marL="0" indent="0" fontAlgn="t">
              <a:buNone/>
            </a:pPr>
            <a:r>
              <a:rPr lang="en-GB" sz="4800" b="1" dirty="0"/>
              <a:t>Anna </a:t>
            </a:r>
            <a:r>
              <a:rPr lang="en-GB" sz="4800" b="1" dirty="0" err="1"/>
              <a:t>Czaja</a:t>
            </a:r>
            <a:r>
              <a:rPr lang="en-GB" sz="4800" b="1" dirty="0"/>
              <a:t> &lt;amhgrabowska@gmail.com&gt; </a:t>
            </a:r>
          </a:p>
          <a:p>
            <a:pPr marL="0" indent="0" fontAlgn="t">
              <a:buNone/>
            </a:pPr>
            <a:endParaRPr lang="pl-PL" sz="4800" b="1" dirty="0" smtClean="0"/>
          </a:p>
          <a:p>
            <a:pPr marL="0" indent="0" algn="ctr">
              <a:buNone/>
            </a:pPr>
            <a:endParaRPr lang="pl-PL" b="1" dirty="0"/>
          </a:p>
          <a:p>
            <a:pPr marL="0" indent="0" algn="ctr">
              <a:buNone/>
            </a:pP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23</a:t>
            </a:fld>
            <a:endParaRPr lang="en-GB"/>
          </a:p>
        </p:txBody>
      </p:sp>
    </p:spTree>
    <p:extLst>
      <p:ext uri="{BB962C8B-B14F-4D97-AF65-F5344CB8AC3E}">
        <p14:creationId xmlns:p14="http://schemas.microsoft.com/office/powerpoint/2010/main" val="2481218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pl-PL" sz="4800" b="1" dirty="0" smtClean="0">
              <a:hlinkClick r:id="rId2" action="ppaction://hlinkfile"/>
            </a:endParaRPr>
          </a:p>
          <a:p>
            <a:pPr marL="0" indent="0" fontAlgn="t">
              <a:buNone/>
            </a:pPr>
            <a:endParaRPr lang="pl-PL" sz="4800" b="1" dirty="0" smtClean="0"/>
          </a:p>
          <a:p>
            <a:pPr marL="0" indent="0" algn="ctr">
              <a:buNone/>
            </a:pPr>
            <a:endParaRPr lang="pl-PL" b="1" dirty="0"/>
          </a:p>
          <a:p>
            <a:pPr marL="0" indent="0" algn="ctr">
              <a:buNone/>
            </a:pP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24</a:t>
            </a:fld>
            <a:endParaRPr lang="en-GB"/>
          </a:p>
        </p:txBody>
      </p:sp>
      <p:sp>
        <p:nvSpPr>
          <p:cNvPr id="6" name="Prostokąt 5"/>
          <p:cNvSpPr/>
          <p:nvPr/>
        </p:nvSpPr>
        <p:spPr>
          <a:xfrm>
            <a:off x="1187624" y="2348880"/>
            <a:ext cx="7056784" cy="2616101"/>
          </a:xfrm>
          <a:prstGeom prst="rect">
            <a:avLst/>
          </a:prstGeom>
        </p:spPr>
        <p:txBody>
          <a:bodyPr wrap="square">
            <a:spAutoFit/>
          </a:bodyPr>
          <a:lstStyle/>
          <a:p>
            <a:pPr algn="ctr"/>
            <a:endParaRPr lang="pl-PL" sz="3600" b="1" dirty="0" smtClean="0"/>
          </a:p>
          <a:p>
            <a:pPr algn="ctr"/>
            <a:r>
              <a:rPr lang="pl-PL" sz="3600" b="1" dirty="0" err="1" smtClean="0"/>
              <a:t>Thank</a:t>
            </a:r>
            <a:r>
              <a:rPr lang="pl-PL" sz="3600" b="1" dirty="0" smtClean="0"/>
              <a:t> </a:t>
            </a:r>
            <a:r>
              <a:rPr lang="pl-PL" sz="3600" b="1" dirty="0" err="1"/>
              <a:t>you</a:t>
            </a:r>
            <a:r>
              <a:rPr lang="pl-PL" sz="3600" b="1" dirty="0"/>
              <a:t> for </a:t>
            </a:r>
            <a:r>
              <a:rPr lang="pl-PL" sz="3600" b="1" dirty="0" err="1"/>
              <a:t>you</a:t>
            </a:r>
            <a:r>
              <a:rPr lang="pl-PL" sz="3600" b="1" dirty="0"/>
              <a:t> </a:t>
            </a:r>
            <a:r>
              <a:rPr lang="pl-PL" sz="3600" b="1" dirty="0" err="1" smtClean="0"/>
              <a:t>attention</a:t>
            </a:r>
            <a:endParaRPr lang="pl-PL" sz="3600" b="1" dirty="0" smtClean="0"/>
          </a:p>
          <a:p>
            <a:pPr algn="ctr"/>
            <a:endParaRPr lang="pl-PL" sz="2800" b="1" i="1" dirty="0" smtClean="0">
              <a:hlinkClick r:id="rId3"/>
            </a:endParaRPr>
          </a:p>
          <a:p>
            <a:pPr algn="ctr"/>
            <a:r>
              <a:rPr lang="pl-PL" sz="2800" b="1" i="1" dirty="0" smtClean="0">
                <a:hlinkClick r:id="rId3"/>
              </a:rPr>
              <a:t>anka.grabowska@gmail.com</a:t>
            </a:r>
            <a:r>
              <a:rPr lang="pl-PL" sz="3600" b="1" dirty="0"/>
              <a:t/>
            </a:r>
            <a:br>
              <a:rPr lang="pl-PL" sz="3600" b="1" dirty="0"/>
            </a:br>
            <a:endParaRPr lang="en-GB" sz="3600" dirty="0"/>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3861"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P4CE project web s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636" y="-4936"/>
            <a:ext cx="4411364" cy="98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ymbol zastępczy stopki 10"/>
          <p:cNvSpPr>
            <a:spLocks noGrp="1"/>
          </p:cNvSpPr>
          <p:nvPr>
            <p:ph type="ftr" sz="quarter" idx="11"/>
          </p:nvPr>
        </p:nvSpPr>
        <p:spPr>
          <a:xfrm>
            <a:off x="0" y="6165304"/>
            <a:ext cx="9144000" cy="556171"/>
          </a:xfrm>
        </p:spPr>
        <p:txBody>
          <a:bodyPr/>
          <a:lstStyle/>
          <a:p>
            <a:r>
              <a:rPr lang="en-GB" sz="1100" b="1" i="1" dirty="0">
                <a:solidFill>
                  <a:schemeClr val="tx1"/>
                </a:solidFill>
              </a:rPr>
              <a:t>This project has </a:t>
            </a:r>
            <a:r>
              <a:rPr lang="pl-PL" sz="1100" b="1" i="1" dirty="0">
                <a:solidFill>
                  <a:schemeClr val="tx1"/>
                </a:solidFill>
              </a:rPr>
              <a:t> </a:t>
            </a:r>
            <a:r>
              <a:rPr lang="en-GB" sz="1100" b="1" i="1" dirty="0">
                <a:solidFill>
                  <a:schemeClr val="tx1"/>
                </a:solidFill>
              </a:rPr>
              <a:t>been funded with support from the European Commission.</a:t>
            </a:r>
            <a:r>
              <a:rPr lang="pl-PL" sz="1100" b="1" i="1" dirty="0">
                <a:solidFill>
                  <a:schemeClr val="tx1"/>
                </a:solidFill>
              </a:rPr>
              <a:t> </a:t>
            </a:r>
            <a:r>
              <a:rPr lang="en-GB" sz="1100" b="1" i="1" dirty="0">
                <a:solidFill>
                  <a:schemeClr val="tx1"/>
                </a:solidFill>
              </a:rPr>
              <a:t>This publication [communication] reflects the views only of the author, </a:t>
            </a:r>
            <a:endParaRPr lang="pl-PL" sz="1100" b="1" i="1" dirty="0">
              <a:solidFill>
                <a:schemeClr val="tx1"/>
              </a:solidFill>
            </a:endParaRPr>
          </a:p>
          <a:p>
            <a:r>
              <a:rPr lang="en-GB" sz="1100" b="1" i="1" dirty="0">
                <a:solidFill>
                  <a:schemeClr val="tx1"/>
                </a:solidFill>
              </a:rPr>
              <a:t>and the Commission cannot be held responsible for any use which may be made of the information contained therein.</a:t>
            </a:r>
          </a:p>
          <a:p>
            <a:endParaRPr lang="en-GB" dirty="0"/>
          </a:p>
        </p:txBody>
      </p:sp>
    </p:spTree>
    <p:extLst>
      <p:ext uri="{BB962C8B-B14F-4D97-AF65-F5344CB8AC3E}">
        <p14:creationId xmlns:p14="http://schemas.microsoft.com/office/powerpoint/2010/main" val="206357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b="1" dirty="0" smtClean="0"/>
              <a:t>A1-O1 (</a:t>
            </a:r>
            <a:r>
              <a:rPr lang="pl-PL" b="1" dirty="0" err="1" smtClean="0"/>
              <a:t>TUKE</a:t>
            </a:r>
            <a:r>
              <a:rPr lang="pl-PL" b="1" dirty="0" smtClean="0"/>
              <a:t>)</a:t>
            </a:r>
            <a:br>
              <a:rPr lang="pl-PL" b="1" dirty="0" smtClean="0"/>
            </a:br>
            <a:r>
              <a:rPr lang="en-US" b="1" dirty="0" smtClean="0"/>
              <a:t>01</a:t>
            </a:r>
            <a:r>
              <a:rPr lang="pl-PL" b="1" dirty="0" smtClean="0"/>
              <a:t>.</a:t>
            </a:r>
            <a:r>
              <a:rPr lang="en-US" b="1" dirty="0" smtClean="0"/>
              <a:t>09</a:t>
            </a:r>
            <a:r>
              <a:rPr lang="pl-PL" b="1" dirty="0" smtClean="0"/>
              <a:t>.</a:t>
            </a:r>
            <a:r>
              <a:rPr lang="en-US" b="1" dirty="0" smtClean="0"/>
              <a:t>2014</a:t>
            </a:r>
            <a:r>
              <a:rPr lang="pl-PL" b="1" dirty="0" smtClean="0"/>
              <a:t> –</a:t>
            </a:r>
            <a:r>
              <a:rPr lang="sk-SK" b="1" dirty="0" smtClean="0"/>
              <a:t> </a:t>
            </a:r>
            <a:r>
              <a:rPr lang="en-US" b="1" dirty="0" smtClean="0"/>
              <a:t>30</a:t>
            </a:r>
            <a:r>
              <a:rPr lang="pl-PL" b="1" dirty="0" smtClean="0"/>
              <a:t>.</a:t>
            </a:r>
            <a:r>
              <a:rPr lang="en-US" b="1" dirty="0" smtClean="0"/>
              <a:t>06</a:t>
            </a:r>
            <a:r>
              <a:rPr lang="pl-PL" b="1" dirty="0" smtClean="0"/>
              <a:t>.</a:t>
            </a:r>
            <a:r>
              <a:rPr lang="en-US" b="1" dirty="0" smtClean="0"/>
              <a:t>2015</a:t>
            </a:r>
            <a:r>
              <a:rPr lang="sk-SK" b="1" dirty="0"/>
              <a:t/>
            </a:r>
            <a:br>
              <a:rPr lang="sk-SK" b="1" dirty="0"/>
            </a:br>
            <a:endParaRPr lang="en-GB" b="1" dirty="0"/>
          </a:p>
        </p:txBody>
      </p:sp>
      <p:sp>
        <p:nvSpPr>
          <p:cNvPr id="3" name="Symbol zastępczy zawartości 2"/>
          <p:cNvSpPr>
            <a:spLocks noGrp="1"/>
          </p:cNvSpPr>
          <p:nvPr>
            <p:ph idx="1"/>
          </p:nvPr>
        </p:nvSpPr>
        <p:spPr/>
        <p:txBody>
          <a:bodyPr>
            <a:normAutofit fontScale="92500" lnSpcReduction="20000"/>
          </a:bodyPr>
          <a:lstStyle/>
          <a:p>
            <a:pPr>
              <a:defRPr/>
            </a:pPr>
            <a:r>
              <a:rPr lang="en-US" b="1" dirty="0" err="1"/>
              <a:t>TUKE</a:t>
            </a:r>
            <a:r>
              <a:rPr lang="en-US" dirty="0"/>
              <a:t> </a:t>
            </a:r>
            <a:r>
              <a:rPr lang="sk-SK" dirty="0"/>
              <a:t>- </a:t>
            </a:r>
            <a:r>
              <a:rPr lang="en-US" dirty="0"/>
              <a:t>initial concept, shape design, functional</a:t>
            </a:r>
            <a:r>
              <a:rPr lang="sk-SK" dirty="0"/>
              <a:t> </a:t>
            </a:r>
            <a:r>
              <a:rPr lang="en-US" dirty="0"/>
              <a:t>specification</a:t>
            </a:r>
          </a:p>
          <a:p>
            <a:pPr>
              <a:defRPr/>
            </a:pPr>
            <a:r>
              <a:rPr lang="en-US" b="1" dirty="0" smtClean="0"/>
              <a:t>P</a:t>
            </a:r>
            <a:r>
              <a:rPr lang="pl-PL" b="1" dirty="0"/>
              <a:t>RO</a:t>
            </a:r>
            <a:r>
              <a:rPr lang="en-US" b="1" dirty="0"/>
              <a:t>-</a:t>
            </a:r>
            <a:r>
              <a:rPr lang="pl-PL" b="1" dirty="0" err="1"/>
              <a:t>MED</a:t>
            </a:r>
            <a:r>
              <a:rPr lang="en-US" b="1" dirty="0"/>
              <a:t> </a:t>
            </a:r>
            <a:r>
              <a:rPr lang="sk-SK" dirty="0" smtClean="0"/>
              <a:t>- </a:t>
            </a:r>
            <a:r>
              <a:rPr lang="en-US" dirty="0" smtClean="0"/>
              <a:t>initial</a:t>
            </a:r>
            <a:r>
              <a:rPr lang="sk-SK" dirty="0" smtClean="0"/>
              <a:t> </a:t>
            </a:r>
            <a:r>
              <a:rPr lang="en-US" dirty="0"/>
              <a:t>development, portal functionality and graphic concepts</a:t>
            </a:r>
          </a:p>
          <a:p>
            <a:pPr>
              <a:defRPr/>
            </a:pPr>
            <a:r>
              <a:rPr lang="en-US" b="1" dirty="0" err="1"/>
              <a:t>PIAP</a:t>
            </a:r>
            <a:r>
              <a:rPr lang="en-US" dirty="0"/>
              <a:t> </a:t>
            </a:r>
            <a:r>
              <a:rPr lang="sk-SK" dirty="0"/>
              <a:t>- </a:t>
            </a:r>
            <a:r>
              <a:rPr lang="en-US" dirty="0"/>
              <a:t>analysis of all target users</a:t>
            </a:r>
            <a:r>
              <a:rPr lang="sk-SK" dirty="0"/>
              <a:t> </a:t>
            </a:r>
            <a:r>
              <a:rPr lang="en-US" dirty="0"/>
              <a:t>needs, portal policy and testing condition</a:t>
            </a:r>
            <a:r>
              <a:rPr lang="sk-SK" dirty="0"/>
              <a:t> </a:t>
            </a:r>
            <a:r>
              <a:rPr lang="en-US" dirty="0"/>
              <a:t>definitions</a:t>
            </a:r>
            <a:endParaRPr lang="sk-SK" dirty="0"/>
          </a:p>
          <a:p>
            <a:pPr>
              <a:defRPr/>
            </a:pPr>
            <a:r>
              <a:rPr lang="en-US" b="1" dirty="0" smtClean="0"/>
              <a:t>IDEC</a:t>
            </a:r>
            <a:r>
              <a:rPr lang="en-US" dirty="0" smtClean="0"/>
              <a:t> </a:t>
            </a:r>
            <a:r>
              <a:rPr lang="sk-SK" dirty="0"/>
              <a:t>- </a:t>
            </a:r>
            <a:r>
              <a:rPr lang="en-US" dirty="0"/>
              <a:t>concept and specification from</a:t>
            </a:r>
            <a:r>
              <a:rPr lang="sk-SK" dirty="0"/>
              <a:t> </a:t>
            </a:r>
            <a:r>
              <a:rPr lang="en-US" dirty="0"/>
              <a:t>consultants needs point of view.</a:t>
            </a:r>
          </a:p>
          <a:p>
            <a:pPr>
              <a:defRPr/>
            </a:pPr>
            <a:r>
              <a:rPr lang="en-US" b="1" dirty="0"/>
              <a:t>All partners </a:t>
            </a:r>
            <a:r>
              <a:rPr lang="pl-PL" dirty="0" smtClean="0"/>
              <a:t>- </a:t>
            </a:r>
            <a:r>
              <a:rPr lang="en-US" dirty="0" err="1" smtClean="0"/>
              <a:t>participat</a:t>
            </a:r>
            <a:r>
              <a:rPr lang="pl-PL" dirty="0" err="1" smtClean="0"/>
              <a:t>ion</a:t>
            </a:r>
            <a:r>
              <a:rPr lang="en-US" dirty="0" smtClean="0"/>
              <a:t> </a:t>
            </a:r>
            <a:r>
              <a:rPr lang="en-US" dirty="0"/>
              <a:t>in testing, feedback collection and will</a:t>
            </a:r>
            <a:r>
              <a:rPr lang="pl-PL" dirty="0"/>
              <a:t> </a:t>
            </a:r>
            <a:r>
              <a:rPr lang="en-US" dirty="0"/>
              <a:t>support system </a:t>
            </a:r>
            <a:r>
              <a:rPr lang="en-US" dirty="0" smtClean="0"/>
              <a:t>specification</a:t>
            </a:r>
            <a:endParaRPr lang="sk-SK"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3</a:t>
            </a:fld>
            <a:endParaRPr lang="en-GB"/>
          </a:p>
        </p:txBody>
      </p:sp>
    </p:spTree>
    <p:extLst>
      <p:ext uri="{BB962C8B-B14F-4D97-AF65-F5344CB8AC3E}">
        <p14:creationId xmlns:p14="http://schemas.microsoft.com/office/powerpoint/2010/main" val="406802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A1-O2 (PRO-</a:t>
            </a:r>
            <a:r>
              <a:rPr lang="pl-PL" b="1" dirty="0" err="1" smtClean="0"/>
              <a:t>MED</a:t>
            </a:r>
            <a:r>
              <a:rPr lang="pl-PL" b="1" dirty="0" smtClean="0"/>
              <a:t>)</a:t>
            </a:r>
            <a:r>
              <a:rPr lang="pl-PL" b="1" dirty="0"/>
              <a:t/>
            </a:r>
            <a:br>
              <a:rPr lang="pl-PL" b="1" dirty="0"/>
            </a:br>
            <a:r>
              <a:rPr lang="en-US" b="1" dirty="0"/>
              <a:t>01</a:t>
            </a:r>
            <a:r>
              <a:rPr lang="pl-PL" b="1" dirty="0"/>
              <a:t>.</a:t>
            </a:r>
            <a:r>
              <a:rPr lang="en-US" b="1" dirty="0" smtClean="0"/>
              <a:t>0</a:t>
            </a:r>
            <a:r>
              <a:rPr lang="pl-PL" b="1" dirty="0" smtClean="0"/>
              <a:t>5.</a:t>
            </a:r>
            <a:r>
              <a:rPr lang="en-US" b="1" dirty="0" smtClean="0"/>
              <a:t>201</a:t>
            </a:r>
            <a:r>
              <a:rPr lang="pl-PL" b="1" dirty="0" smtClean="0"/>
              <a:t>5 </a:t>
            </a:r>
            <a:r>
              <a:rPr lang="pl-PL" b="1" dirty="0"/>
              <a:t>–</a:t>
            </a:r>
            <a:r>
              <a:rPr lang="sk-SK" b="1" dirty="0"/>
              <a:t> </a:t>
            </a:r>
            <a:r>
              <a:rPr lang="en-US" b="1" dirty="0" smtClean="0"/>
              <a:t>3</a:t>
            </a:r>
            <a:r>
              <a:rPr lang="pl-PL" b="1" dirty="0" smtClean="0"/>
              <a:t>1.</a:t>
            </a:r>
            <a:r>
              <a:rPr lang="en-US" b="1" dirty="0" smtClean="0"/>
              <a:t>0</a:t>
            </a:r>
            <a:r>
              <a:rPr lang="pl-PL" b="1" dirty="0" smtClean="0"/>
              <a:t>8.</a:t>
            </a:r>
            <a:r>
              <a:rPr lang="en-US" b="1" dirty="0" smtClean="0"/>
              <a:t>201</a:t>
            </a:r>
            <a:r>
              <a:rPr lang="pl-PL" b="1" dirty="0" smtClean="0"/>
              <a:t>6</a:t>
            </a:r>
            <a:endParaRPr lang="en-GB" dirty="0"/>
          </a:p>
        </p:txBody>
      </p:sp>
      <p:sp>
        <p:nvSpPr>
          <p:cNvPr id="3" name="Symbol zastępczy zawartości 2"/>
          <p:cNvSpPr>
            <a:spLocks noGrp="1"/>
          </p:cNvSpPr>
          <p:nvPr>
            <p:ph idx="1"/>
          </p:nvPr>
        </p:nvSpPr>
        <p:spPr/>
        <p:txBody>
          <a:bodyPr>
            <a:normAutofit fontScale="85000" lnSpcReduction="20000"/>
          </a:bodyPr>
          <a:lstStyle/>
          <a:p>
            <a:pPr marL="0" indent="0">
              <a:buNone/>
            </a:pPr>
            <a:r>
              <a:rPr lang="pl-PL" b="1" dirty="0" smtClean="0"/>
              <a:t>Partners’ </a:t>
            </a:r>
            <a:r>
              <a:rPr lang="pl-PL" b="1" dirty="0" err="1" smtClean="0"/>
              <a:t>roles</a:t>
            </a:r>
            <a:r>
              <a:rPr lang="pl-PL" b="1" dirty="0" smtClean="0"/>
              <a:t>:</a:t>
            </a:r>
          </a:p>
          <a:p>
            <a:r>
              <a:rPr lang="en-US" b="1" dirty="0" smtClean="0"/>
              <a:t>P</a:t>
            </a:r>
            <a:r>
              <a:rPr lang="pl-PL" b="1" dirty="0"/>
              <a:t>RO</a:t>
            </a:r>
            <a:r>
              <a:rPr lang="en-US" b="1" dirty="0"/>
              <a:t>-</a:t>
            </a:r>
            <a:r>
              <a:rPr lang="pl-PL" b="1" dirty="0" err="1"/>
              <a:t>MED</a:t>
            </a:r>
            <a:r>
              <a:rPr lang="en-US" b="1" dirty="0"/>
              <a:t> </a:t>
            </a:r>
            <a:r>
              <a:rPr lang="pl-PL" dirty="0" smtClean="0"/>
              <a:t>–</a:t>
            </a:r>
            <a:r>
              <a:rPr lang="en-GB" dirty="0" smtClean="0"/>
              <a:t> initial</a:t>
            </a:r>
            <a:r>
              <a:rPr lang="pl-PL" dirty="0" smtClean="0"/>
              <a:t> </a:t>
            </a:r>
            <a:r>
              <a:rPr lang="en-GB" dirty="0" smtClean="0"/>
              <a:t>development </a:t>
            </a:r>
            <a:r>
              <a:rPr lang="en-GB" dirty="0"/>
              <a:t>of portal </a:t>
            </a:r>
            <a:r>
              <a:rPr lang="en-GB" dirty="0" smtClean="0"/>
              <a:t>functionality</a:t>
            </a:r>
            <a:r>
              <a:rPr lang="pl-PL" dirty="0" smtClean="0"/>
              <a:t>, </a:t>
            </a:r>
            <a:r>
              <a:rPr lang="en-GB" dirty="0" smtClean="0"/>
              <a:t>software solutions</a:t>
            </a:r>
            <a:endParaRPr lang="en-GB" dirty="0"/>
          </a:p>
          <a:p>
            <a:r>
              <a:rPr lang="en-GB" b="1" dirty="0" err="1" smtClean="0"/>
              <a:t>PIAP</a:t>
            </a:r>
            <a:r>
              <a:rPr lang="en-GB" dirty="0" smtClean="0"/>
              <a:t> </a:t>
            </a:r>
            <a:r>
              <a:rPr lang="pl-PL" dirty="0" smtClean="0"/>
              <a:t>- </a:t>
            </a:r>
            <a:r>
              <a:rPr lang="en-GB" dirty="0" smtClean="0"/>
              <a:t>analysis </a:t>
            </a:r>
            <a:r>
              <a:rPr lang="en-GB" dirty="0"/>
              <a:t>of target </a:t>
            </a:r>
            <a:r>
              <a:rPr lang="en-GB" dirty="0" smtClean="0"/>
              <a:t>users</a:t>
            </a:r>
            <a:r>
              <a:rPr lang="pl-PL" dirty="0" smtClean="0"/>
              <a:t> </a:t>
            </a:r>
            <a:r>
              <a:rPr lang="en-GB" dirty="0" smtClean="0"/>
              <a:t>needs</a:t>
            </a:r>
            <a:endParaRPr lang="en-GB" dirty="0"/>
          </a:p>
          <a:p>
            <a:r>
              <a:rPr lang="en-GB" b="1" dirty="0" err="1" smtClean="0"/>
              <a:t>TUKE</a:t>
            </a:r>
            <a:r>
              <a:rPr lang="en-GB" dirty="0" smtClean="0"/>
              <a:t> </a:t>
            </a:r>
            <a:r>
              <a:rPr lang="pl-PL" dirty="0" smtClean="0"/>
              <a:t>- </a:t>
            </a:r>
            <a:r>
              <a:rPr lang="en-GB" dirty="0" smtClean="0"/>
              <a:t>pedagogical content</a:t>
            </a:r>
            <a:r>
              <a:rPr lang="pl-PL" dirty="0" smtClean="0"/>
              <a:t> </a:t>
            </a:r>
            <a:endParaRPr lang="en-GB" dirty="0"/>
          </a:p>
          <a:p>
            <a:r>
              <a:rPr lang="en-GB" b="1" dirty="0"/>
              <a:t>IDEC</a:t>
            </a:r>
            <a:r>
              <a:rPr lang="en-GB" dirty="0"/>
              <a:t> </a:t>
            </a:r>
            <a:r>
              <a:rPr lang="pl-PL" dirty="0" smtClean="0"/>
              <a:t>- </a:t>
            </a:r>
            <a:r>
              <a:rPr lang="en-GB" dirty="0" smtClean="0"/>
              <a:t>consultants approach</a:t>
            </a:r>
            <a:endParaRPr lang="en-GB" dirty="0"/>
          </a:p>
          <a:p>
            <a:r>
              <a:rPr lang="en-GB" b="1" dirty="0" err="1"/>
              <a:t>PIAP</a:t>
            </a:r>
            <a:r>
              <a:rPr lang="en-GB" dirty="0"/>
              <a:t> </a:t>
            </a:r>
            <a:r>
              <a:rPr lang="pl-PL" dirty="0" smtClean="0"/>
              <a:t>- </a:t>
            </a:r>
            <a:r>
              <a:rPr lang="en-GB" dirty="0" smtClean="0"/>
              <a:t>materials </a:t>
            </a:r>
            <a:r>
              <a:rPr lang="pl-PL" dirty="0" err="1" smtClean="0"/>
              <a:t>selection</a:t>
            </a:r>
            <a:r>
              <a:rPr lang="pl-PL" dirty="0" smtClean="0"/>
              <a:t> and </a:t>
            </a:r>
            <a:r>
              <a:rPr lang="en-GB" dirty="0" smtClean="0"/>
              <a:t>integration</a:t>
            </a:r>
            <a:r>
              <a:rPr lang="pl-PL" dirty="0" smtClean="0"/>
              <a:t> </a:t>
            </a:r>
            <a:endParaRPr lang="en-GB" dirty="0"/>
          </a:p>
          <a:p>
            <a:r>
              <a:rPr lang="en-GB" b="1" dirty="0" err="1" smtClean="0"/>
              <a:t>PIAP</a:t>
            </a:r>
            <a:r>
              <a:rPr lang="pl-PL" dirty="0" smtClean="0"/>
              <a:t>, </a:t>
            </a:r>
            <a:r>
              <a:rPr lang="pl-PL" b="1" dirty="0" err="1" smtClean="0"/>
              <a:t>TREBAG</a:t>
            </a:r>
            <a:r>
              <a:rPr lang="en-GB" dirty="0" smtClean="0"/>
              <a:t> </a:t>
            </a:r>
            <a:r>
              <a:rPr lang="pl-PL" dirty="0" smtClean="0"/>
              <a:t>- </a:t>
            </a:r>
            <a:r>
              <a:rPr lang="en-GB" dirty="0" smtClean="0"/>
              <a:t>collaboration with</a:t>
            </a:r>
            <a:r>
              <a:rPr lang="pl-PL" dirty="0" smtClean="0"/>
              <a:t> </a:t>
            </a:r>
            <a:r>
              <a:rPr lang="en-GB" dirty="0" smtClean="0"/>
              <a:t>enterprises</a:t>
            </a:r>
            <a:endParaRPr lang="pl-PL" dirty="0" smtClean="0"/>
          </a:p>
          <a:p>
            <a:r>
              <a:rPr lang="en-GB" b="1" dirty="0"/>
              <a:t>All partner </a:t>
            </a:r>
            <a:r>
              <a:rPr lang="pl-PL" dirty="0" smtClean="0"/>
              <a:t>- </a:t>
            </a:r>
            <a:r>
              <a:rPr lang="en-GB" dirty="0" err="1" smtClean="0"/>
              <a:t>participat</a:t>
            </a:r>
            <a:r>
              <a:rPr lang="pl-PL" dirty="0" err="1" smtClean="0"/>
              <a:t>ion</a:t>
            </a:r>
            <a:r>
              <a:rPr lang="en-GB" dirty="0" smtClean="0"/>
              <a:t> </a:t>
            </a:r>
            <a:r>
              <a:rPr lang="en-GB" dirty="0"/>
              <a:t>in portal development including </a:t>
            </a:r>
            <a:r>
              <a:rPr lang="en-GB" dirty="0" smtClean="0"/>
              <a:t>content</a:t>
            </a:r>
            <a:r>
              <a:rPr lang="pl-PL" dirty="0" smtClean="0"/>
              <a:t> </a:t>
            </a:r>
            <a:r>
              <a:rPr lang="en-GB" dirty="0" smtClean="0"/>
              <a:t>creation</a:t>
            </a:r>
            <a:r>
              <a:rPr lang="en-GB" dirty="0"/>
              <a:t>, elaboration of cases, internal and external </a:t>
            </a:r>
            <a:r>
              <a:rPr lang="en-GB" dirty="0" smtClean="0"/>
              <a:t>testing</a:t>
            </a:r>
            <a:endParaRPr lang="en-GB" dirty="0"/>
          </a:p>
          <a:p>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4</a:t>
            </a:fld>
            <a:endParaRPr lang="en-GB"/>
          </a:p>
        </p:txBody>
      </p:sp>
    </p:spTree>
    <p:extLst>
      <p:ext uri="{BB962C8B-B14F-4D97-AF65-F5344CB8AC3E}">
        <p14:creationId xmlns:p14="http://schemas.microsoft.com/office/powerpoint/2010/main" val="43892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O1-A2  </a:t>
            </a:r>
            <a:endParaRPr lang="en-GB"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275903686"/>
              </p:ext>
            </p:extLst>
          </p:nvPr>
        </p:nvGraphicFramePr>
        <p:xfrm>
          <a:off x="899591" y="1556785"/>
          <a:ext cx="7416826" cy="4536510"/>
        </p:xfrm>
        <a:graphic>
          <a:graphicData uri="http://schemas.openxmlformats.org/drawingml/2006/table">
            <a:tbl>
              <a:tblPr firstRow="1" firstCol="1" bandRow="1">
                <a:tableStyleId>{5C22544A-7EE6-4342-B048-85BDC9FD1C3A}</a:tableStyleId>
              </a:tblPr>
              <a:tblGrid>
                <a:gridCol w="382282"/>
                <a:gridCol w="3575869"/>
                <a:gridCol w="1263344"/>
                <a:gridCol w="1457973"/>
                <a:gridCol w="737358"/>
              </a:tblGrid>
              <a:tr h="453651">
                <a:tc>
                  <a:txBody>
                    <a:bodyPr/>
                    <a:lstStyle/>
                    <a:p>
                      <a:r>
                        <a:rPr lang="en-GB" sz="1100" dirty="0">
                          <a:effectLst/>
                        </a:rPr>
                        <a:t>No</a:t>
                      </a:r>
                      <a:endParaRPr lang="en-GB" sz="1100" dirty="0">
                        <a:effectLst/>
                        <a:latin typeface="Calibri"/>
                        <a:ea typeface="Times New Roman"/>
                      </a:endParaRPr>
                    </a:p>
                  </a:txBody>
                  <a:tcPr marL="68580" marR="68580" marT="0" marB="0"/>
                </a:tc>
                <a:tc>
                  <a:txBody>
                    <a:bodyPr/>
                    <a:lstStyle/>
                    <a:p>
                      <a:r>
                        <a:rPr lang="en-GB" sz="1100" dirty="0">
                          <a:effectLst/>
                        </a:rPr>
                        <a:t>Activity</a:t>
                      </a:r>
                      <a:endParaRPr lang="en-GB" sz="1100" dirty="0">
                        <a:effectLst/>
                        <a:latin typeface="Calibri"/>
                        <a:ea typeface="Times New Roman"/>
                      </a:endParaRPr>
                    </a:p>
                  </a:txBody>
                  <a:tcPr marL="68580" marR="68580" marT="0" marB="0"/>
                </a:tc>
                <a:tc>
                  <a:txBody>
                    <a:bodyPr/>
                    <a:lstStyle/>
                    <a:p>
                      <a:r>
                        <a:rPr lang="en-GB" sz="1100" dirty="0">
                          <a:effectLst/>
                        </a:rPr>
                        <a:t>Partner(s)</a:t>
                      </a:r>
                      <a:endParaRPr lang="en-GB" sz="1100" dirty="0">
                        <a:effectLst/>
                        <a:latin typeface="Calibri"/>
                        <a:ea typeface="Times New Roman"/>
                      </a:endParaRPr>
                    </a:p>
                  </a:txBody>
                  <a:tcPr marL="68580" marR="68580" marT="0" marB="0"/>
                </a:tc>
                <a:tc>
                  <a:txBody>
                    <a:bodyPr/>
                    <a:lstStyle/>
                    <a:p>
                      <a:r>
                        <a:rPr lang="en-GB" sz="1100" dirty="0">
                          <a:effectLst/>
                        </a:rPr>
                        <a:t>Date</a:t>
                      </a:r>
                      <a:endParaRPr lang="en-GB" sz="1100" dirty="0">
                        <a:effectLst/>
                        <a:latin typeface="Calibri"/>
                        <a:ea typeface="Times New Roman"/>
                      </a:endParaRPr>
                    </a:p>
                  </a:txBody>
                  <a:tcPr marL="68580" marR="68580" marT="0" marB="0"/>
                </a:tc>
                <a:tc>
                  <a:txBody>
                    <a:bodyPr/>
                    <a:lstStyle/>
                    <a:p>
                      <a:r>
                        <a:rPr lang="en-GB" sz="1100" dirty="0">
                          <a:effectLst/>
                        </a:rPr>
                        <a:t>Status</a:t>
                      </a:r>
                      <a:endParaRPr lang="en-GB" sz="1100" dirty="0">
                        <a:effectLst/>
                        <a:latin typeface="Calibri"/>
                        <a:ea typeface="Times New Roman"/>
                      </a:endParaRPr>
                    </a:p>
                  </a:txBody>
                  <a:tcPr marL="68580" marR="68580" marT="0" marB="0"/>
                </a:tc>
              </a:tr>
              <a:tr h="453651">
                <a:tc>
                  <a:txBody>
                    <a:bodyPr/>
                    <a:lstStyle/>
                    <a:p>
                      <a:r>
                        <a:rPr lang="en-GB" sz="1100">
                          <a:effectLst/>
                        </a:rPr>
                        <a:t>1</a:t>
                      </a:r>
                      <a:endParaRPr lang="en-GB" sz="1100">
                        <a:effectLst/>
                        <a:latin typeface="Calibri"/>
                        <a:ea typeface="Times New Roman"/>
                      </a:endParaRPr>
                    </a:p>
                  </a:txBody>
                  <a:tcPr marL="68580" marR="68580" marT="0" marB="0"/>
                </a:tc>
                <a:tc>
                  <a:txBody>
                    <a:bodyPr/>
                    <a:lstStyle/>
                    <a:p>
                      <a:r>
                        <a:rPr lang="en-GB" sz="1100">
                          <a:effectLst/>
                        </a:rPr>
                        <a:t>Developing SP4CE portal and Learning Rooms</a:t>
                      </a:r>
                      <a:endParaRPr lang="en-GB" sz="1100">
                        <a:effectLst/>
                        <a:latin typeface="Calibri"/>
                        <a:ea typeface="Times New Roman"/>
                      </a:endParaRPr>
                    </a:p>
                  </a:txBody>
                  <a:tcPr marL="68580" marR="68580" marT="0" marB="0"/>
                </a:tc>
                <a:tc>
                  <a:txBody>
                    <a:bodyPr/>
                    <a:lstStyle/>
                    <a:p>
                      <a:r>
                        <a:rPr lang="en-GB" sz="1100">
                          <a:effectLst/>
                        </a:rPr>
                        <a:t>PRO-MED</a:t>
                      </a:r>
                      <a:endParaRPr lang="en-GB" sz="1100">
                        <a:effectLst/>
                        <a:latin typeface="Calibri"/>
                        <a:ea typeface="Times New Roman"/>
                      </a:endParaRPr>
                    </a:p>
                  </a:txBody>
                  <a:tcPr marL="68580" marR="68580" marT="0" marB="0"/>
                </a:tc>
                <a:tc>
                  <a:txBody>
                    <a:bodyPr/>
                    <a:lstStyle/>
                    <a:p>
                      <a:r>
                        <a:rPr lang="en-GB" sz="1100" dirty="0">
                          <a:effectLst/>
                        </a:rPr>
                        <a:t>16.10-30.11.2015</a:t>
                      </a:r>
                      <a:endParaRPr lang="en-GB" sz="1100" dirty="0">
                        <a:effectLst/>
                        <a:latin typeface="Calibri"/>
                        <a:ea typeface="Times New Roman"/>
                      </a:endParaRPr>
                    </a:p>
                  </a:txBody>
                  <a:tcPr marL="68580" marR="68580" marT="0" marB="0"/>
                </a:tc>
                <a:tc>
                  <a:txBody>
                    <a:bodyPr/>
                    <a:lstStyle/>
                    <a:p>
                      <a:r>
                        <a:rPr lang="en-GB" sz="1100" dirty="0">
                          <a:effectLst/>
                          <a:highlight>
                            <a:srgbClr val="00FF00"/>
                          </a:highlight>
                        </a:rPr>
                        <a:t>Done</a:t>
                      </a:r>
                      <a:endParaRPr lang="en-GB" sz="1100" dirty="0">
                        <a:effectLst/>
                        <a:latin typeface="Calibri"/>
                        <a:ea typeface="Times New Roman"/>
                      </a:endParaRPr>
                    </a:p>
                  </a:txBody>
                  <a:tcPr marL="68580" marR="68580" marT="0" marB="0"/>
                </a:tc>
              </a:tr>
              <a:tr h="453651">
                <a:tc>
                  <a:txBody>
                    <a:bodyPr/>
                    <a:lstStyle/>
                    <a:p>
                      <a:r>
                        <a:rPr lang="en-GB" sz="1100">
                          <a:effectLst/>
                        </a:rPr>
                        <a:t>2</a:t>
                      </a:r>
                      <a:endParaRPr lang="en-GB" sz="1100">
                        <a:effectLst/>
                        <a:latin typeface="Calibri"/>
                        <a:ea typeface="Times New Roman"/>
                      </a:endParaRPr>
                    </a:p>
                  </a:txBody>
                  <a:tcPr marL="68580" marR="68580" marT="0" marB="0"/>
                </a:tc>
                <a:tc>
                  <a:txBody>
                    <a:bodyPr/>
                    <a:lstStyle/>
                    <a:p>
                      <a:r>
                        <a:rPr lang="en-GB" sz="1100">
                          <a:effectLst/>
                        </a:rPr>
                        <a:t>Taking part in</a:t>
                      </a:r>
                      <a:r>
                        <a:rPr lang="en-GB" sz="1100" u="sng">
                          <a:effectLst/>
                          <a:hlinkClick r:id="rId2"/>
                        </a:rPr>
                        <a:t> Moodle MOOC 7</a:t>
                      </a:r>
                      <a:endParaRPr lang="en-GB" sz="110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a:effectLst/>
                        </a:rPr>
                        <a:t>1-28.11.2015</a:t>
                      </a:r>
                      <a:endParaRPr lang="en-GB" sz="1100">
                        <a:effectLst/>
                        <a:latin typeface="Calibri"/>
                        <a:ea typeface="Times New Roman"/>
                      </a:endParaRPr>
                    </a:p>
                  </a:txBody>
                  <a:tcPr marL="68580" marR="68580" marT="0" marB="0"/>
                </a:tc>
                <a:tc>
                  <a:txBody>
                    <a:bodyPr/>
                    <a:lstStyle/>
                    <a:p>
                      <a:r>
                        <a:rPr lang="en-GB" sz="1100" dirty="0">
                          <a:effectLst/>
                          <a:highlight>
                            <a:srgbClr val="00FF00"/>
                          </a:highlight>
                        </a:rPr>
                        <a:t>Done</a:t>
                      </a:r>
                      <a:endParaRPr lang="en-GB" sz="1100" dirty="0">
                        <a:effectLst/>
                        <a:latin typeface="Calibri"/>
                        <a:ea typeface="Times New Roman"/>
                      </a:endParaRPr>
                    </a:p>
                  </a:txBody>
                  <a:tcPr marL="68580" marR="68580" marT="0" marB="0"/>
                </a:tc>
              </a:tr>
              <a:tr h="453651">
                <a:tc>
                  <a:txBody>
                    <a:bodyPr/>
                    <a:lstStyle/>
                    <a:p>
                      <a:r>
                        <a:rPr lang="en-GB" sz="1100">
                          <a:effectLst/>
                        </a:rPr>
                        <a:t>3</a:t>
                      </a:r>
                      <a:endParaRPr lang="en-GB" sz="1100">
                        <a:effectLst/>
                        <a:latin typeface="Calibri"/>
                        <a:ea typeface="Times New Roman"/>
                      </a:endParaRPr>
                    </a:p>
                  </a:txBody>
                  <a:tcPr marL="68580" marR="68580" marT="0" marB="0"/>
                </a:tc>
                <a:tc>
                  <a:txBody>
                    <a:bodyPr/>
                    <a:lstStyle/>
                    <a:p>
                      <a:r>
                        <a:rPr lang="en-GB" sz="1100">
                          <a:effectLst/>
                        </a:rPr>
                        <a:t>Introducing SP4CE portal at </a:t>
                      </a:r>
                      <a:r>
                        <a:rPr lang="en-GB" sz="1100" u="sng">
                          <a:effectLst/>
                          <a:hlinkClick r:id="rId3"/>
                        </a:rPr>
                        <a:t>http://www.kre.edu.pl/</a:t>
                      </a:r>
                      <a:endParaRPr lang="en-GB" sz="1100">
                        <a:effectLst/>
                        <a:latin typeface="Calibri"/>
                        <a:ea typeface="Times New Roman"/>
                      </a:endParaRPr>
                    </a:p>
                  </a:txBody>
                  <a:tcPr marL="68580" marR="68580" marT="0" marB="0"/>
                </a:tc>
                <a:tc>
                  <a:txBody>
                    <a:bodyPr/>
                    <a:lstStyle/>
                    <a:p>
                      <a:r>
                        <a:rPr lang="en-GB" sz="1100">
                          <a:effectLst/>
                        </a:rPr>
                        <a:t>PRO-MED, PIAP </a:t>
                      </a:r>
                      <a:endParaRPr lang="en-GB" sz="1100">
                        <a:effectLst/>
                        <a:latin typeface="Calibri"/>
                        <a:ea typeface="Times New Roman"/>
                      </a:endParaRPr>
                    </a:p>
                  </a:txBody>
                  <a:tcPr marL="68580" marR="68580" marT="0" marB="0"/>
                </a:tc>
                <a:tc>
                  <a:txBody>
                    <a:bodyPr/>
                    <a:lstStyle/>
                    <a:p>
                      <a:r>
                        <a:rPr lang="en-GB" sz="1100">
                          <a:effectLst/>
                        </a:rPr>
                        <a:t>18 - 19.11.2015</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4</a:t>
                      </a:r>
                      <a:endParaRPr lang="en-GB" sz="1100">
                        <a:effectLst/>
                        <a:latin typeface="Calibri"/>
                        <a:ea typeface="Times New Roman"/>
                      </a:endParaRPr>
                    </a:p>
                  </a:txBody>
                  <a:tcPr marL="68580" marR="68580" marT="0" marB="0"/>
                </a:tc>
                <a:tc>
                  <a:txBody>
                    <a:bodyPr/>
                    <a:lstStyle/>
                    <a:p>
                      <a:r>
                        <a:rPr lang="en-GB" sz="1100">
                          <a:effectLst/>
                        </a:rPr>
                        <a:t>Evaluation and recommendations by PIAP, improvements  by PRO-MED</a:t>
                      </a:r>
                      <a:endParaRPr lang="en-GB" sz="1100">
                        <a:effectLst/>
                        <a:latin typeface="Calibri"/>
                        <a:ea typeface="Times New Roman"/>
                      </a:endParaRPr>
                    </a:p>
                  </a:txBody>
                  <a:tcPr marL="68580" marR="68580" marT="0" marB="0"/>
                </a:tc>
                <a:tc>
                  <a:txBody>
                    <a:bodyPr/>
                    <a:lstStyle/>
                    <a:p>
                      <a:r>
                        <a:rPr lang="en-GB" sz="1100">
                          <a:effectLst/>
                        </a:rPr>
                        <a:t>PRO-MED, PIAP</a:t>
                      </a:r>
                      <a:endParaRPr lang="en-GB" sz="1100">
                        <a:effectLst/>
                        <a:latin typeface="Calibri"/>
                        <a:ea typeface="Times New Roman"/>
                      </a:endParaRPr>
                    </a:p>
                  </a:txBody>
                  <a:tcPr marL="68580" marR="68580" marT="0" marB="0"/>
                </a:tc>
                <a:tc>
                  <a:txBody>
                    <a:bodyPr/>
                    <a:lstStyle/>
                    <a:p>
                      <a:pPr algn="just"/>
                      <a:r>
                        <a:rPr lang="en-GB" sz="1100">
                          <a:effectLst/>
                        </a:rPr>
                        <a:t>24-29.11.2015</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5</a:t>
                      </a:r>
                      <a:endParaRPr lang="en-GB" sz="1100">
                        <a:effectLst/>
                        <a:latin typeface="Calibri"/>
                        <a:ea typeface="Times New Roman"/>
                      </a:endParaRPr>
                    </a:p>
                  </a:txBody>
                  <a:tcPr marL="68580" marR="68580" marT="0" marB="0"/>
                </a:tc>
                <a:tc>
                  <a:txBody>
                    <a:bodyPr/>
                    <a:lstStyle/>
                    <a:p>
                      <a:r>
                        <a:rPr lang="en-GB" sz="1100">
                          <a:effectLst/>
                        </a:rPr>
                        <a:t>Introducing SP4CE portal including the common Learning Room (</a:t>
                      </a:r>
                      <a:r>
                        <a:rPr lang="en-GB" sz="1100" u="sng">
                          <a:effectLst/>
                          <a:hlinkClick r:id="rId4"/>
                        </a:rPr>
                        <a:t>ENG - Welcome SP4CE Testers</a:t>
                      </a:r>
                      <a:r>
                        <a:rPr lang="en-GB" sz="1100">
                          <a:effectLst/>
                        </a:rPr>
                        <a:t>)</a:t>
                      </a:r>
                      <a:endParaRPr lang="en-GB" sz="1100">
                        <a:effectLst/>
                        <a:latin typeface="Calibri"/>
                        <a:ea typeface="Times New Roman"/>
                      </a:endParaRPr>
                    </a:p>
                  </a:txBody>
                  <a:tcPr marL="68580" marR="68580" marT="0" marB="0"/>
                </a:tc>
                <a:tc>
                  <a:txBody>
                    <a:bodyPr/>
                    <a:lstStyle/>
                    <a:p>
                      <a:r>
                        <a:rPr lang="en-GB" sz="1100">
                          <a:effectLst/>
                        </a:rPr>
                        <a:t>PRO-MED</a:t>
                      </a:r>
                      <a:endParaRPr lang="en-GB" sz="1100">
                        <a:effectLst/>
                        <a:latin typeface="Calibri"/>
                        <a:ea typeface="Times New Roman"/>
                      </a:endParaRPr>
                    </a:p>
                  </a:txBody>
                  <a:tcPr marL="68580" marR="68580" marT="0" marB="0"/>
                </a:tc>
                <a:tc>
                  <a:txBody>
                    <a:bodyPr/>
                    <a:lstStyle/>
                    <a:p>
                      <a:r>
                        <a:rPr lang="en-GB" sz="1100">
                          <a:effectLst/>
                        </a:rPr>
                        <a:t>24-29.11.2015</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6</a:t>
                      </a:r>
                      <a:endParaRPr lang="en-GB" sz="1100">
                        <a:effectLst/>
                        <a:latin typeface="Calibri"/>
                        <a:ea typeface="Times New Roman"/>
                      </a:endParaRPr>
                    </a:p>
                  </a:txBody>
                  <a:tcPr marL="68580" marR="68580" marT="0" marB="0"/>
                </a:tc>
                <a:tc>
                  <a:txBody>
                    <a:bodyPr/>
                    <a:lstStyle/>
                    <a:p>
                      <a:r>
                        <a:rPr lang="en-GB" sz="1100">
                          <a:effectLst/>
                        </a:rPr>
                        <a:t>Testing Partners' Learning Rooms</a:t>
                      </a:r>
                      <a:endParaRPr lang="en-GB" sz="110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a:effectLst/>
                        </a:rPr>
                        <a:t>30.11.2015 - 31.12.2016</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7</a:t>
                      </a:r>
                      <a:endParaRPr lang="en-GB" sz="1100">
                        <a:effectLst/>
                        <a:latin typeface="Calibri"/>
                        <a:ea typeface="Times New Roman"/>
                      </a:endParaRPr>
                    </a:p>
                  </a:txBody>
                  <a:tcPr marL="68580" marR="68580" marT="0" marB="0"/>
                </a:tc>
                <a:tc>
                  <a:txBody>
                    <a:bodyPr/>
                    <a:lstStyle/>
                    <a:p>
                      <a:r>
                        <a:rPr lang="en-GB" sz="1100" dirty="0">
                          <a:effectLst/>
                        </a:rPr>
                        <a:t>SP4CE portal evaluation, recommendations</a:t>
                      </a:r>
                      <a:endParaRPr lang="en-GB" sz="1100" dirty="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a:effectLst/>
                        </a:rPr>
                        <a:t>1.01.2016 - 17.01.2016</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8</a:t>
                      </a:r>
                      <a:endParaRPr lang="en-GB" sz="1100">
                        <a:effectLst/>
                        <a:latin typeface="Calibri"/>
                        <a:ea typeface="Times New Roman"/>
                      </a:endParaRPr>
                    </a:p>
                  </a:txBody>
                  <a:tcPr marL="68580" marR="68580" marT="0" marB="0"/>
                </a:tc>
                <a:tc>
                  <a:txBody>
                    <a:bodyPr/>
                    <a:lstStyle/>
                    <a:p>
                      <a:r>
                        <a:rPr lang="en-GB" sz="1100">
                          <a:effectLst/>
                        </a:rPr>
                        <a:t>SP4CE portal improvements</a:t>
                      </a:r>
                      <a:endParaRPr lang="en-GB" sz="110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a:effectLst/>
                        </a:rPr>
                        <a:t>18.01.2016 - 16.02.2016</a:t>
                      </a:r>
                      <a:endParaRPr lang="en-GB" sz="1100">
                        <a:effectLst/>
                        <a:latin typeface="Calibri"/>
                        <a:ea typeface="Times New Roman"/>
                      </a:endParaRPr>
                    </a:p>
                  </a:txBody>
                  <a:tcPr marL="68580" marR="68580" marT="0" marB="0"/>
                </a:tc>
                <a:tc>
                  <a:txBody>
                    <a:bodyPr/>
                    <a:lstStyle/>
                    <a:p>
                      <a:r>
                        <a:rPr lang="en-GB" sz="1100">
                          <a:effectLst/>
                          <a:highlight>
                            <a:srgbClr val="00FF00"/>
                          </a:highlight>
                        </a:rPr>
                        <a:t>Done</a:t>
                      </a:r>
                      <a:endParaRPr lang="en-GB" sz="1100">
                        <a:effectLst/>
                        <a:latin typeface="Calibri"/>
                        <a:ea typeface="Times New Roman"/>
                      </a:endParaRPr>
                    </a:p>
                  </a:txBody>
                  <a:tcPr marL="68580" marR="68580" marT="0" marB="0"/>
                </a:tc>
              </a:tr>
              <a:tr h="453651">
                <a:tc>
                  <a:txBody>
                    <a:bodyPr/>
                    <a:lstStyle/>
                    <a:p>
                      <a:r>
                        <a:rPr lang="en-GB" sz="1100">
                          <a:effectLst/>
                        </a:rPr>
                        <a:t>9</a:t>
                      </a:r>
                      <a:endParaRPr lang="en-GB" sz="1100">
                        <a:effectLst/>
                        <a:latin typeface="Calibri"/>
                        <a:ea typeface="Times New Roman"/>
                      </a:endParaRPr>
                    </a:p>
                  </a:txBody>
                  <a:tcPr marL="68580" marR="68580" marT="0" marB="0"/>
                </a:tc>
                <a:tc>
                  <a:txBody>
                    <a:bodyPr/>
                    <a:lstStyle/>
                    <a:p>
                      <a:r>
                        <a:rPr lang="en-GB" sz="1100" dirty="0">
                          <a:effectLst/>
                        </a:rPr>
                        <a:t>Taking part in </a:t>
                      </a:r>
                      <a:r>
                        <a:rPr lang="en-GB" sz="1100" u="sng" dirty="0">
                          <a:effectLst/>
                          <a:hlinkClick r:id="rId5"/>
                        </a:rPr>
                        <a:t>Learn Moodle MOOC</a:t>
                      </a:r>
                      <a:endParaRPr lang="en-GB" sz="1100" dirty="0">
                        <a:effectLst/>
                        <a:latin typeface="Calibri"/>
                        <a:ea typeface="Times New Roman"/>
                      </a:endParaRPr>
                    </a:p>
                  </a:txBody>
                  <a:tcPr marL="68580" marR="68580" marT="0" marB="0"/>
                </a:tc>
                <a:tc>
                  <a:txBody>
                    <a:bodyPr/>
                    <a:lstStyle/>
                    <a:p>
                      <a:r>
                        <a:rPr lang="en-GB" sz="1100">
                          <a:effectLst/>
                        </a:rPr>
                        <a:t>All</a:t>
                      </a:r>
                      <a:endParaRPr lang="en-GB" sz="1100">
                        <a:effectLst/>
                        <a:latin typeface="Calibri"/>
                        <a:ea typeface="Times New Roman"/>
                      </a:endParaRPr>
                    </a:p>
                  </a:txBody>
                  <a:tcPr marL="68580" marR="68580" marT="0" marB="0"/>
                </a:tc>
                <a:tc>
                  <a:txBody>
                    <a:bodyPr/>
                    <a:lstStyle/>
                    <a:p>
                      <a:r>
                        <a:rPr lang="en-GB" sz="1100" dirty="0" smtClean="0">
                          <a:effectLst/>
                        </a:rPr>
                        <a:t>17.01-17.02.2016</a:t>
                      </a:r>
                      <a:endParaRPr lang="en-GB" sz="1100" dirty="0">
                        <a:effectLst/>
                        <a:latin typeface="Calibri"/>
                        <a:ea typeface="Times New Roman"/>
                      </a:endParaRPr>
                    </a:p>
                  </a:txBody>
                  <a:tcPr marL="68580" marR="68580" marT="0" marB="0"/>
                </a:tc>
                <a:tc>
                  <a:txBody>
                    <a:bodyPr/>
                    <a:lstStyle/>
                    <a:p>
                      <a:r>
                        <a:rPr lang="en-GB" sz="1100" dirty="0">
                          <a:effectLst/>
                          <a:highlight>
                            <a:srgbClr val="00FF00"/>
                          </a:highlight>
                        </a:rPr>
                        <a:t>Done</a:t>
                      </a:r>
                      <a:endParaRPr lang="en-GB" sz="1100" dirty="0">
                        <a:effectLst/>
                        <a:latin typeface="Calibri"/>
                        <a:ea typeface="Times New Roman"/>
                      </a:endParaRPr>
                    </a:p>
                  </a:txBody>
                  <a:tcPr marL="68580" marR="68580" marT="0" marB="0"/>
                </a:tc>
              </a:tr>
            </a:tbl>
          </a:graphicData>
        </a:graphic>
      </p:graphicFrame>
      <p:sp>
        <p:nvSpPr>
          <p:cNvPr id="5" name="Symbol zastępczy numeru slajdu 4"/>
          <p:cNvSpPr>
            <a:spLocks noGrp="1"/>
          </p:cNvSpPr>
          <p:nvPr>
            <p:ph type="sldNum" sz="quarter" idx="12"/>
          </p:nvPr>
        </p:nvSpPr>
        <p:spPr/>
        <p:txBody>
          <a:bodyPr/>
          <a:lstStyle/>
          <a:p>
            <a:fld id="{3FE357F6-8458-495F-86DC-1D58A70947CD}" type="slidenum">
              <a:rPr lang="en-GB" smtClean="0"/>
              <a:t>5</a:t>
            </a:fld>
            <a:endParaRPr lang="en-GB"/>
          </a:p>
        </p:txBody>
      </p:sp>
    </p:spTree>
    <p:extLst>
      <p:ext uri="{BB962C8B-B14F-4D97-AF65-F5344CB8AC3E}">
        <p14:creationId xmlns:p14="http://schemas.microsoft.com/office/powerpoint/2010/main" val="357234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LR for </a:t>
            </a:r>
            <a:r>
              <a:rPr lang="en-GB" b="1" dirty="0" smtClean="0"/>
              <a:t>SP4CE </a:t>
            </a:r>
            <a:r>
              <a:rPr lang="en-GB" b="1" dirty="0"/>
              <a:t>portal </a:t>
            </a:r>
            <a:r>
              <a:rPr lang="en-GB" b="1" dirty="0" smtClean="0"/>
              <a:t>evaluation</a:t>
            </a:r>
            <a:r>
              <a:rPr lang="pl-PL" b="1" dirty="0"/>
              <a:t/>
            </a:r>
            <a:br>
              <a:rPr lang="pl-PL" b="1" dirty="0"/>
            </a:br>
            <a:r>
              <a:rPr lang="pl-PL" sz="2700" b="1" dirty="0">
                <a:hlinkClick r:id="rId2"/>
              </a:rPr>
              <a:t>http://</a:t>
            </a:r>
            <a:r>
              <a:rPr lang="pl-PL" sz="2700" b="1" dirty="0" smtClean="0">
                <a:hlinkClick r:id="rId2"/>
              </a:rPr>
              <a:t>jatobym.moodle.pl/course/view.php?id=24</a:t>
            </a:r>
            <a:endParaRPr lang="en-GB" sz="2700"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6</a:t>
            </a:fld>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66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Results</a:t>
            </a:r>
            <a:r>
              <a:rPr lang="pl-PL" b="1" dirty="0" smtClean="0"/>
              <a:t> of SP4CE portal </a:t>
            </a:r>
            <a:r>
              <a:rPr lang="pl-PL" b="1" dirty="0" err="1" smtClean="0"/>
              <a:t>evaluation</a:t>
            </a:r>
            <a:r>
              <a:rPr lang="pl-PL" b="1" dirty="0" smtClean="0"/>
              <a:t> (1)</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7</a:t>
            </a:fld>
            <a:endParaRPr lang="en-GB"/>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participants_by_cou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4136547"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descr="participants_by_r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88840"/>
            <a:ext cx="418230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1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640960" cy="1143000"/>
          </a:xfrm>
        </p:spPr>
        <p:txBody>
          <a:bodyPr>
            <a:normAutofit fontScale="90000"/>
          </a:bodyPr>
          <a:lstStyle/>
          <a:p>
            <a:r>
              <a:rPr lang="pl-PL" b="1" dirty="0" err="1"/>
              <a:t>Results</a:t>
            </a:r>
            <a:r>
              <a:rPr lang="pl-PL" b="1" dirty="0"/>
              <a:t> of SP4CE portal </a:t>
            </a:r>
            <a:r>
              <a:rPr lang="pl-PL" b="1" dirty="0" err="1"/>
              <a:t>evaluation</a:t>
            </a:r>
            <a:r>
              <a:rPr lang="pl-PL" b="1" dirty="0"/>
              <a:t> </a:t>
            </a:r>
            <a:r>
              <a:rPr lang="pl-PL" b="1" dirty="0" smtClean="0"/>
              <a:t>(</a:t>
            </a:r>
            <a:r>
              <a:rPr lang="pl-PL" b="1" dirty="0"/>
              <a:t>2</a:t>
            </a:r>
            <a:r>
              <a:rPr lang="pl-PL" b="1" dirty="0" smtClean="0"/>
              <a:t>)</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8</a:t>
            </a:fld>
            <a:endParaRPr lang="en-GB"/>
          </a:p>
        </p:txBody>
      </p:sp>
      <p:sp>
        <p:nvSpPr>
          <p:cNvPr id="3" name="Symbol zastępczy zawartości 2"/>
          <p:cNvSpPr>
            <a:spLocks noGrp="1"/>
          </p:cNvSpPr>
          <p:nvPr>
            <p:ph idx="4294967295"/>
          </p:nvPr>
        </p:nvSpPr>
        <p:spPr>
          <a:xfrm>
            <a:off x="0" y="1600200"/>
            <a:ext cx="8229600" cy="4525963"/>
          </a:xfrm>
        </p:spPr>
        <p:txBody>
          <a:bodyPr/>
          <a:lstStyle/>
          <a:p>
            <a:endParaRPr lang="pl-PL" dirty="0"/>
          </a:p>
          <a:p>
            <a:pPr marL="0" indent="0">
              <a:buNone/>
            </a:pPr>
            <a:endParaRPr lang="pl-PL" dirty="0"/>
          </a:p>
          <a:p>
            <a:pPr marL="0" indent="0">
              <a:buNone/>
            </a:pPr>
            <a:endParaRPr lang="pl-PL" dirty="0"/>
          </a:p>
          <a:p>
            <a:pPr marL="0" indent="0">
              <a:buNone/>
            </a:pP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descr="clear_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52" y="1691281"/>
            <a:ext cx="4392488" cy="26616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1" name="Picture 3" descr="easy_to_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338" y="1681757"/>
            <a:ext cx="4434061" cy="268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2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Results</a:t>
            </a:r>
            <a:r>
              <a:rPr lang="pl-PL" b="1" dirty="0"/>
              <a:t> of SP4CE </a:t>
            </a:r>
            <a:r>
              <a:rPr lang="pl-PL" b="1" dirty="0" smtClean="0"/>
              <a:t>LR </a:t>
            </a:r>
            <a:r>
              <a:rPr lang="pl-PL" b="1" dirty="0" err="1" smtClean="0"/>
              <a:t>evaluation</a:t>
            </a:r>
            <a:r>
              <a:rPr lang="pl-PL" b="1" dirty="0" smtClean="0"/>
              <a:t> </a:t>
            </a:r>
            <a:r>
              <a:rPr lang="pl-PL" b="1" dirty="0" smtClean="0"/>
              <a:t>(3)</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9</a:t>
            </a:fld>
            <a:endParaRPr lang="en-GB"/>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descr="example_lr_use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16824"/>
            <a:ext cx="2828925" cy="1762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descr="assig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16824"/>
            <a:ext cx="2847975" cy="1819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7" name="Picture 5" descr="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430" y="3914006"/>
            <a:ext cx="28860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9" name="Picture 7" descr="fo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939" y="3914006"/>
            <a:ext cx="29241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27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1311</Words>
  <Application>Microsoft Office PowerPoint</Application>
  <PresentationFormat>Pokaz na ekranie (4:3)</PresentationFormat>
  <Paragraphs>292</Paragraphs>
  <Slides>24</Slides>
  <Notes>1</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Office Theme</vt:lpstr>
      <vt:lpstr>Intellectual Output 1:  SP4CE Learning portal A1 – SP4CE portal preparation A2 – Implementation of SP4CE portal</vt:lpstr>
      <vt:lpstr>SP4CE project timetable </vt:lpstr>
      <vt:lpstr> A1-O1 (TUKE) 01.09.2014 – 30.06.2015 </vt:lpstr>
      <vt:lpstr>A1-O2 (PRO-MED) 01.05.2015 – 31.08.2016</vt:lpstr>
      <vt:lpstr>O1-A2  </vt:lpstr>
      <vt:lpstr>LR for SP4CE portal evaluation http://jatobym.moodle.pl/course/view.php?id=24</vt:lpstr>
      <vt:lpstr>Results of SP4CE portal evaluation (1)</vt:lpstr>
      <vt:lpstr>Results of SP4CE portal evaluation (2)</vt:lpstr>
      <vt:lpstr>Results of SP4CE LR evaluation (3)</vt:lpstr>
      <vt:lpstr>Results of SP4CE LR evaluation (4)</vt:lpstr>
      <vt:lpstr>Results of SP4CE LR evaluation (5)</vt:lpstr>
      <vt:lpstr>What did you particular like concerning structure and functionality of the portal? </vt:lpstr>
      <vt:lpstr>What did you find as missing? What should be improved? </vt:lpstr>
      <vt:lpstr>What do you consider as weakness of the Learning Room(s)?</vt:lpstr>
      <vt:lpstr>What kind of tools would you like  to implement in the Learning Room(s)  in the national version?</vt:lpstr>
      <vt:lpstr>Taking part in Learn Moodle MOOC 17.01-17.02.2016</vt:lpstr>
      <vt:lpstr>WP1 STATE OF ART (2)</vt:lpstr>
      <vt:lpstr>SP4CE Portal in 5 languages</vt:lpstr>
      <vt:lpstr>Learning Rooms in 5 languages</vt:lpstr>
      <vt:lpstr>Portal ADMs</vt:lpstr>
      <vt:lpstr>Learning Rooms  ADMs</vt:lpstr>
      <vt:lpstr>Last but not least (1)</vt:lpstr>
      <vt:lpstr>Last but not least (2)</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anka</dc:creator>
  <cp:lastModifiedBy>ASG</cp:lastModifiedBy>
  <cp:revision>60</cp:revision>
  <dcterms:created xsi:type="dcterms:W3CDTF">2015-04-30T05:30:27Z</dcterms:created>
  <dcterms:modified xsi:type="dcterms:W3CDTF">2016-04-05T06:29:24Z</dcterms:modified>
</cp:coreProperties>
</file>