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2" r:id="rId3"/>
    <p:sldId id="257" r:id="rId4"/>
    <p:sldId id="294" r:id="rId5"/>
    <p:sldId id="295" r:id="rId6"/>
    <p:sldId id="296" r:id="rId7"/>
    <p:sldId id="279" r:id="rId8"/>
    <p:sldId id="300" r:id="rId9"/>
    <p:sldId id="280" r:id="rId10"/>
    <p:sldId id="258" r:id="rId11"/>
    <p:sldId id="297" r:id="rId12"/>
    <p:sldId id="288" r:id="rId13"/>
    <p:sldId id="289" r:id="rId14"/>
    <p:sldId id="290" r:id="rId15"/>
    <p:sldId id="293" r:id="rId16"/>
    <p:sldId id="259" r:id="rId17"/>
    <p:sldId id="281" r:id="rId18"/>
    <p:sldId id="282" r:id="rId19"/>
    <p:sldId id="260" r:id="rId20"/>
    <p:sldId id="283" r:id="rId21"/>
    <p:sldId id="261" r:id="rId22"/>
    <p:sldId id="285" r:id="rId23"/>
    <p:sldId id="262" r:id="rId24"/>
    <p:sldId id="263" r:id="rId25"/>
    <p:sldId id="286" r:id="rId26"/>
    <p:sldId id="264" r:id="rId27"/>
    <p:sldId id="287" r:id="rId28"/>
    <p:sldId id="284" r:id="rId29"/>
    <p:sldId id="265" r:id="rId30"/>
    <p:sldId id="266" r:id="rId31"/>
    <p:sldId id="267" r:id="rId32"/>
    <p:sldId id="298" r:id="rId33"/>
    <p:sldId id="299" r:id="rId34"/>
    <p:sldId id="268" r:id="rId35"/>
    <p:sldId id="269" r:id="rId36"/>
    <p:sldId id="270" r:id="rId37"/>
    <p:sldId id="271" r:id="rId38"/>
    <p:sldId id="272" r:id="rId39"/>
    <p:sldId id="273" r:id="rId40"/>
    <p:sldId id="27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D189D-1CE9-4A8F-8C07-489243706086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59B5F-E262-417D-80D8-4AC4A85ED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55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59B5F-E262-417D-80D8-4AC4A85EDAC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64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59B5F-E262-417D-80D8-4AC4A85EDAC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64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65EF-5897-4E1F-9380-7E8A20EE8BC8}" type="datetime1">
              <a:rPr lang="en-GB" smtClean="0"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 been funded with support from the European Commission. This publication [communication] reflects the views only of the author, and the Commission cannot be held responsible for any use which may be made of the information contained therein.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10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D508-F146-4876-81AA-9D1F8170F2C4}" type="datetime1">
              <a:rPr lang="en-GB" smtClean="0"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 been funded with support from the European Commission. This publication [communication] reflects the views only of the author, and the Commission cannot be held responsible for any use which may be made of the information contained therein.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99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9050-146A-46FF-AF11-146770AD85E2}" type="datetime1">
              <a:rPr lang="en-GB" smtClean="0"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 been funded with support from the European Commission. This publication [communication] reflects the views only of the author, and the Commission cannot be held responsible for any use which may be made of the information contained therein.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44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426F-16D4-43D4-830D-09A63662BC9C}" type="datetime1">
              <a:rPr lang="en-GB" smtClean="0"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 been funded with support from the European Commission. This publication [communication] reflects the views only of the author, and the Commission cannot be held responsible for any use which may be made of the information contained therein.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2C1A-B146-4347-A104-01583275AD2D}" type="datetime1">
              <a:rPr lang="en-GB" smtClean="0"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 been funded with support from the European Commission. This publication [communication] reflects the views only of the author, and the Commission cannot be held responsible for any use which may be made of the information contained therein.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4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0C5B9-9521-4234-B701-54BE3192659F}" type="datetime1">
              <a:rPr lang="en-GB" smtClean="0"/>
              <a:t>05/04/2016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 been funded with support from the European Commission. This publication [communication] reflects the views only of the author, and the Commission cannot be held responsible for any use which may be made of the information contained therein.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498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45B1-1B9C-4730-B71C-EEF9A0B80C51}" type="datetime1">
              <a:rPr lang="en-GB" smtClean="0"/>
              <a:t>05/04/2016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 been funded with support from the European Commission. This publication [communication] reflects the views only of the author, and the Commission cannot be held responsible for any use which may be made of the information contained therein.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19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53EA-00D8-410D-AB74-9E74F5367A4E}" type="datetime1">
              <a:rPr lang="en-GB" smtClean="0"/>
              <a:t>05/04/2016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 been funded with support from the European Commission. This publication [communication] reflects the views only of the author, and the Commission cannot be held responsible for any use which may be made of the information contained therein.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41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459A-DF7C-4AC9-94D6-8B3E7ABCB768}" type="datetime1">
              <a:rPr lang="en-GB" smtClean="0"/>
              <a:t>05/04/2016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 been funded with support from the European Commission. This publication [communication] reflects the views only of the author, and the Commission cannot be held responsible for any use which may be made of the information contained therein.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96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B20D-CDE0-4B6E-AD79-0BA7E756D5A8}" type="datetime1">
              <a:rPr lang="en-GB" smtClean="0"/>
              <a:t>05/04/2016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 been funded with support from the European Commission. This publication [communication] reflects the views only of the author, and the Commission cannot be held responsible for any use which may be made of the information contained therein.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26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D1F1-D8A7-4C25-96CB-8C135F405E89}" type="datetime1">
              <a:rPr lang="en-GB" smtClean="0"/>
              <a:t>05/04/2016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 been funded with support from the European Commission. This publication [communication] reflects the views only of the author, and the Commission cannot be held responsible for any use which may be made of the information contained therein.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98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184D7-C83A-4899-8B73-075C3E23B056}" type="datetime1">
              <a:rPr lang="en-GB" smtClean="0"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This project has  been funded with support from the European Commission. This publication [communication] reflects the views only of the author, and the Commission cannot be held responsible for any use which may be made of the information contained therein.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357F6-8458-495F-86DC-1D58A7094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73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nka.grabowska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4ce.piap.pl/index.php/contact-with-us" TargetMode="External"/><Relationship Id="rId2" Type="http://schemas.openxmlformats.org/officeDocument/2006/relationships/hyperlink" Target="http://sp4ce.eu/2015/10/19/hello-world.html#respon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dana.palova@tuke.sk" TargetMode="External"/><Relationship Id="rId7" Type="http://schemas.openxmlformats.org/officeDocument/2006/relationships/hyperlink" Target="mailto:gabriella.kengyel@trebag.hu" TargetMode="External"/><Relationship Id="rId2" Type="http://schemas.openxmlformats.org/officeDocument/2006/relationships/hyperlink" Target="mailto:amhgrabowska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zielinski@piap.pl/" TargetMode="External"/><Relationship Id="rId5" Type="http://schemas.openxmlformats.org/officeDocument/2006/relationships/hyperlink" Target="mailto:ewakozlo2@gumed.edu.p" TargetMode="External"/><Relationship Id="rId4" Type="http://schemas.openxmlformats.org/officeDocument/2006/relationships/hyperlink" Target="mailto:olga@idec.gr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sp4ce.moodle.pl" TargetMode="External"/><Relationship Id="rId2" Type="http://schemas.openxmlformats.org/officeDocument/2006/relationships/hyperlink" Target="sp4ce.e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ka.grabowska@gmail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jzielinski@piap.pl/" TargetMode="External"/><Relationship Id="rId3" Type="http://schemas.openxmlformats.org/officeDocument/2006/relationships/hyperlink" Target="http://sp4ce.eu/" TargetMode="External"/><Relationship Id="rId7" Type="http://schemas.openxmlformats.org/officeDocument/2006/relationships/hyperlink" Target="mailto:ankagra52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lga@idec.gr" TargetMode="External"/><Relationship Id="rId5" Type="http://schemas.openxmlformats.org/officeDocument/2006/relationships/hyperlink" Target="mailto:dana.palova@tuke.sk" TargetMode="External"/><Relationship Id="rId4" Type="http://schemas.openxmlformats.org/officeDocument/2006/relationships/hyperlink" Target="mailto:amhgrabowska@gmail.com" TargetMode="External"/><Relationship Id="rId9" Type="http://schemas.openxmlformats.org/officeDocument/2006/relationships/hyperlink" Target="mailto:gabriella.kengyel@trebag.hu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717" y="1628800"/>
            <a:ext cx="9144000" cy="2403698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O3 - </a:t>
            </a:r>
            <a:r>
              <a:rPr lang="pl-PL" sz="3600" b="1" dirty="0" err="1" smtClean="0"/>
              <a:t>Guidelines</a:t>
            </a:r>
            <a:r>
              <a:rPr lang="pl-PL" sz="3600" b="1" dirty="0" smtClean="0"/>
              <a:t> for </a:t>
            </a:r>
            <a:r>
              <a:rPr lang="pl-PL" sz="3600" b="1" dirty="0" err="1" smtClean="0"/>
              <a:t>consultants</a:t>
            </a:r>
            <a:r>
              <a:rPr lang="pl-PL" sz="3600" b="1" dirty="0" smtClean="0"/>
              <a:t>/enterprises</a:t>
            </a:r>
            <a:br>
              <a:rPr lang="pl-PL" sz="3600" b="1" dirty="0" smtClean="0"/>
            </a:br>
            <a:r>
              <a:rPr lang="en-US" sz="3600" b="1" dirty="0"/>
              <a:t>A1 – preparation </a:t>
            </a:r>
            <a:r>
              <a:rPr lang="en-US" sz="3600" b="1" dirty="0" smtClean="0"/>
              <a:t>phase</a:t>
            </a: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PRO-MED sp. z o.o.</a:t>
            </a:r>
          </a:p>
          <a:p>
            <a:r>
              <a:rPr lang="pl-PL" dirty="0">
                <a:hlinkClick r:id="rId2"/>
              </a:rPr>
              <a:t>a</a:t>
            </a:r>
            <a:r>
              <a:rPr lang="pl-PL" dirty="0" smtClean="0">
                <a:hlinkClick r:id="rId2"/>
              </a:rPr>
              <a:t>nka.grabowska@gmail.com</a:t>
            </a:r>
            <a:endParaRPr lang="pl-PL" dirty="0" smtClean="0"/>
          </a:p>
          <a:p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3861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P4CE project web s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636" y="-4936"/>
            <a:ext cx="4411364" cy="98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560840" cy="365125"/>
          </a:xfrm>
        </p:spPr>
        <p:txBody>
          <a:bodyPr/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This project has </a:t>
            </a:r>
            <a:r>
              <a:rPr lang="pl-PL" sz="900" i="1" dirty="0" smtClean="0">
                <a:solidFill>
                  <a:schemeClr val="tx1"/>
                </a:solidFill>
              </a:rPr>
              <a:t> </a:t>
            </a:r>
            <a:r>
              <a:rPr lang="en-GB" sz="900" i="1" dirty="0" smtClean="0">
                <a:solidFill>
                  <a:schemeClr val="tx1"/>
                </a:solidFill>
              </a:rPr>
              <a:t>been funded with support from the European Commission.</a:t>
            </a:r>
            <a:r>
              <a:rPr lang="pl-PL" sz="900" i="1" dirty="0" smtClean="0">
                <a:solidFill>
                  <a:schemeClr val="tx1"/>
                </a:solidFill>
              </a:rPr>
              <a:t> </a:t>
            </a:r>
            <a:r>
              <a:rPr lang="en-GB" sz="900" i="1" dirty="0">
                <a:solidFill>
                  <a:schemeClr val="tx1"/>
                </a:solidFill>
              </a:rPr>
              <a:t>This publication [communication] reflects the views only of the author, </a:t>
            </a:r>
            <a:endParaRPr lang="pl-PL" sz="900" i="1" dirty="0" smtClean="0">
              <a:solidFill>
                <a:schemeClr val="tx1"/>
              </a:solidFill>
            </a:endParaRPr>
          </a:p>
          <a:p>
            <a:r>
              <a:rPr lang="en-GB" sz="900" i="1" dirty="0" smtClean="0">
                <a:solidFill>
                  <a:schemeClr val="tx1"/>
                </a:solidFill>
              </a:rPr>
              <a:t>and </a:t>
            </a:r>
            <a:r>
              <a:rPr lang="en-GB" sz="900" i="1" dirty="0">
                <a:solidFill>
                  <a:schemeClr val="tx1"/>
                </a:solidFill>
              </a:rPr>
              <a:t>the Commission cannot be held responsible for any use which may be made of the information contained therein.</a:t>
            </a:r>
          </a:p>
        </p:txBody>
      </p:sp>
    </p:spTree>
    <p:extLst>
      <p:ext uri="{BB962C8B-B14F-4D97-AF65-F5344CB8AC3E}">
        <p14:creationId xmlns:p14="http://schemas.microsoft.com/office/powerpoint/2010/main" val="81155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Wyślij propozycję </a:t>
            </a:r>
            <a:r>
              <a:rPr lang="pl-PL" b="1" dirty="0" smtClean="0"/>
              <a:t>projektu (1)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10</a:t>
            </a:fld>
            <a:endParaRPr lang="en-GB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29257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Wyślij propozycję </a:t>
            </a:r>
            <a:r>
              <a:rPr lang="pl-PL" b="1" dirty="0" smtClean="0"/>
              <a:t>projektu (2)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11</a:t>
            </a:fld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43" y="1600200"/>
            <a:ext cx="4396313" cy="4525963"/>
          </a:xfrm>
        </p:spPr>
      </p:pic>
    </p:spTree>
    <p:extLst>
      <p:ext uri="{BB962C8B-B14F-4D97-AF65-F5344CB8AC3E}">
        <p14:creationId xmlns:p14="http://schemas.microsoft.com/office/powerpoint/2010/main" val="198885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Στείλτε μας την πρόταση έργου σας</a:t>
            </a:r>
            <a:endParaRPr lang="en-GB" b="1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8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Küldje</a:t>
            </a:r>
            <a:r>
              <a:rPr lang="en-GB" b="1" dirty="0"/>
              <a:t> el </a:t>
            </a:r>
            <a:r>
              <a:rPr lang="en-GB" b="1" dirty="0" err="1"/>
              <a:t>projektötletét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09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Pošlite</a:t>
            </a:r>
            <a:r>
              <a:rPr lang="en-GB" b="1" dirty="0"/>
              <a:t> </a:t>
            </a:r>
            <a:r>
              <a:rPr lang="en-GB" b="1" dirty="0" err="1"/>
              <a:t>nám</a:t>
            </a:r>
            <a:r>
              <a:rPr lang="en-GB" b="1" dirty="0"/>
              <a:t> </a:t>
            </a:r>
            <a:r>
              <a:rPr lang="en-GB" b="1" dirty="0" err="1"/>
              <a:t>svoj</a:t>
            </a:r>
            <a:r>
              <a:rPr lang="en-GB" b="1" dirty="0"/>
              <a:t> </a:t>
            </a:r>
            <a:r>
              <a:rPr lang="en-GB" b="1" dirty="0" err="1"/>
              <a:t>návrh</a:t>
            </a:r>
            <a:r>
              <a:rPr lang="en-GB" b="1" dirty="0"/>
              <a:t> </a:t>
            </a:r>
            <a:r>
              <a:rPr lang="en-GB" b="1" dirty="0" err="1"/>
              <a:t>projektu</a:t>
            </a:r>
            <a:endParaRPr lang="en-GB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14</a:t>
            </a:fld>
            <a:endParaRPr lang="en-GB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53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err="1" smtClean="0"/>
              <a:t>Other</a:t>
            </a:r>
            <a:r>
              <a:rPr lang="pl-PL" b="1" dirty="0" smtClean="0"/>
              <a:t> </a:t>
            </a:r>
            <a:r>
              <a:rPr lang="pl-PL" b="1" dirty="0" err="1" smtClean="0"/>
              <a:t>functionalities</a:t>
            </a:r>
            <a:r>
              <a:rPr lang="pl-PL" b="1" dirty="0" smtClean="0"/>
              <a:t> (</a:t>
            </a:r>
            <a:r>
              <a:rPr lang="pl-PL" b="1" dirty="0" err="1" smtClean="0"/>
              <a:t>ENG</a:t>
            </a:r>
            <a:r>
              <a:rPr lang="pl-PL" b="1" dirty="0" smtClean="0"/>
              <a:t>, PL)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err="1"/>
              <a:t>Welcome</a:t>
            </a:r>
            <a:r>
              <a:rPr lang="pl-PL" b="1" dirty="0"/>
              <a:t> to </a:t>
            </a:r>
            <a:r>
              <a:rPr lang="pl-PL" b="1" dirty="0" smtClean="0"/>
              <a:t>SP4CE </a:t>
            </a:r>
            <a:endParaRPr lang="pl-PL" b="1" dirty="0"/>
          </a:p>
          <a:p>
            <a:pPr marL="0" indent="0">
              <a:buNone/>
            </a:pPr>
            <a:r>
              <a:rPr lang="pl-PL" b="1" dirty="0" err="1"/>
              <a:t>Guides</a:t>
            </a:r>
            <a:endParaRPr lang="pl-PL" b="1" dirty="0"/>
          </a:p>
          <a:p>
            <a:pPr marL="0" indent="0">
              <a:buNone/>
            </a:pPr>
            <a:r>
              <a:rPr lang="pl-PL" b="1" dirty="0"/>
              <a:t>Learning </a:t>
            </a:r>
            <a:r>
              <a:rPr lang="pl-PL" b="1" dirty="0" err="1"/>
              <a:t>Rooms</a:t>
            </a:r>
            <a:endParaRPr lang="pl-PL" b="1" dirty="0"/>
          </a:p>
          <a:p>
            <a:pPr marL="0" indent="0">
              <a:buNone/>
            </a:pPr>
            <a:r>
              <a:rPr lang="pl-PL" b="1" dirty="0"/>
              <a:t>Learning Materials</a:t>
            </a:r>
          </a:p>
          <a:p>
            <a:pPr marL="0" indent="0">
              <a:buNone/>
            </a:pPr>
            <a:r>
              <a:rPr lang="pl-PL" b="1" dirty="0" err="1"/>
              <a:t>Conferences</a:t>
            </a:r>
            <a:endParaRPr lang="pl-PL" b="1" dirty="0"/>
          </a:p>
          <a:p>
            <a:pPr marL="0" indent="0">
              <a:buNone/>
            </a:pPr>
            <a:r>
              <a:rPr lang="pl-PL" b="1" dirty="0" err="1"/>
              <a:t>Contact</a:t>
            </a:r>
            <a:r>
              <a:rPr lang="pl-PL" b="1" dirty="0"/>
              <a:t> </a:t>
            </a:r>
            <a:r>
              <a:rPr lang="pl-PL" b="1" dirty="0" err="1"/>
              <a:t>us</a:t>
            </a:r>
            <a:endParaRPr lang="en-GB" b="1" dirty="0"/>
          </a:p>
          <a:p>
            <a:endParaRPr lang="en-GB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843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err="1" smtClean="0"/>
              <a:t>Welcome</a:t>
            </a:r>
            <a:r>
              <a:rPr lang="pl-PL" b="1" dirty="0" smtClean="0"/>
              <a:t> to SP4CE (</a:t>
            </a:r>
            <a:r>
              <a:rPr lang="pl-PL" b="1" dirty="0" err="1" smtClean="0"/>
              <a:t>ENG</a:t>
            </a:r>
            <a:r>
              <a:rPr lang="pl-PL" b="1" dirty="0" smtClean="0"/>
              <a:t>) </a:t>
            </a:r>
            <a:endParaRPr lang="en-GB" b="1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Witaj </a:t>
            </a:r>
            <a:r>
              <a:rPr lang="pl-PL" b="1" dirty="0"/>
              <a:t>w </a:t>
            </a:r>
            <a:r>
              <a:rPr lang="pl-PL" b="1" dirty="0" smtClean="0"/>
              <a:t>SP4CE (PL)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7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Guides</a:t>
            </a:r>
            <a:r>
              <a:rPr lang="pl-PL" b="1" dirty="0" smtClean="0"/>
              <a:t> (</a:t>
            </a:r>
            <a:r>
              <a:rPr lang="pl-PL" b="1" dirty="0" err="1" smtClean="0"/>
              <a:t>ENG</a:t>
            </a:r>
            <a:r>
              <a:rPr lang="pl-PL" b="1" dirty="0" smtClean="0"/>
              <a:t>)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Poradniki (PL)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19</a:t>
            </a:fld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7565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SP4CE </a:t>
            </a:r>
            <a:r>
              <a:rPr lang="pl-PL" b="1" dirty="0" err="1"/>
              <a:t>project</a:t>
            </a:r>
            <a:r>
              <a:rPr lang="pl-PL" b="1" dirty="0"/>
              <a:t> </a:t>
            </a:r>
            <a:r>
              <a:rPr lang="pl-PL" b="1" dirty="0" err="1"/>
              <a:t>timetable</a:t>
            </a:r>
            <a:r>
              <a:rPr lang="pl-PL" b="1" dirty="0"/>
              <a:t> </a:t>
            </a:r>
            <a:endParaRPr lang="en-GB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0087"/>
            <a:ext cx="8229600" cy="3926188"/>
          </a:xfr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03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Learning </a:t>
            </a:r>
            <a:r>
              <a:rPr lang="pl-PL" b="1" dirty="0" err="1" smtClean="0"/>
              <a:t>Rooms</a:t>
            </a:r>
            <a:r>
              <a:rPr lang="pl-PL" b="1" dirty="0" smtClean="0"/>
              <a:t> (</a:t>
            </a:r>
            <a:r>
              <a:rPr lang="pl-PL" b="1" dirty="0" err="1" smtClean="0"/>
              <a:t>ENG</a:t>
            </a:r>
            <a:r>
              <a:rPr lang="pl-PL" b="1" dirty="0" smtClean="0"/>
              <a:t>)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76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Pokoje nauki (PL)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21</a:t>
            </a:fld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6083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Learning Materials (</a:t>
            </a:r>
            <a:r>
              <a:rPr lang="pl-PL" b="1" dirty="0" err="1" smtClean="0"/>
              <a:t>ENG</a:t>
            </a:r>
            <a:r>
              <a:rPr lang="pl-PL" b="1" dirty="0" smtClean="0"/>
              <a:t>)</a:t>
            </a:r>
            <a:endParaRPr lang="en-GB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2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Materiały szkoleniowe (PL)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23</a:t>
            </a:fld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1348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err="1" smtClean="0"/>
              <a:t>Conferences</a:t>
            </a:r>
            <a:r>
              <a:rPr lang="pl-PL" b="1" dirty="0" smtClean="0"/>
              <a:t> (</a:t>
            </a:r>
            <a:r>
              <a:rPr lang="pl-PL" b="1" dirty="0" err="1" smtClean="0"/>
              <a:t>ENG</a:t>
            </a:r>
            <a:r>
              <a:rPr lang="pl-PL" b="1" dirty="0" smtClean="0"/>
              <a:t>)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24</a:t>
            </a:fld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41262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Konferencje (PL)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25</a:t>
            </a:fld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5543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err="1" smtClean="0"/>
              <a:t>Contact</a:t>
            </a:r>
            <a:r>
              <a:rPr lang="pl-PL" b="1" dirty="0" smtClean="0"/>
              <a:t> (</a:t>
            </a:r>
            <a:r>
              <a:rPr lang="pl-PL" b="1" dirty="0" err="1" smtClean="0"/>
              <a:t>ENG</a:t>
            </a:r>
            <a:r>
              <a:rPr lang="pl-PL" b="1" dirty="0" smtClean="0"/>
              <a:t>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26</a:t>
            </a:fld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4567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Kontakt (PL)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27</a:t>
            </a:fld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6983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Pedagogical concept –</a:t>
            </a:r>
            <a:br>
              <a:rPr lang="pl-PL" b="1" dirty="0" smtClean="0"/>
            </a:br>
            <a:r>
              <a:rPr lang="pl-PL" b="1" dirty="0" smtClean="0"/>
              <a:t>example usage scenarios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If you are a coach put the project proposal in  </a:t>
            </a:r>
            <a:r>
              <a:rPr lang="en-GB" b="1" dirty="0">
                <a:hlinkClick r:id="rId2"/>
              </a:rPr>
              <a:t>Leave a </a:t>
            </a:r>
            <a:r>
              <a:rPr lang="en-GB" b="1" dirty="0" smtClean="0">
                <a:hlinkClick r:id="rId2"/>
              </a:rPr>
              <a:t>Reply</a:t>
            </a:r>
            <a:r>
              <a:rPr lang="pl-PL" dirty="0" smtClean="0"/>
              <a:t> </a:t>
            </a:r>
            <a:r>
              <a:rPr lang="en-GB" dirty="0" smtClean="0"/>
              <a:t>or </a:t>
            </a:r>
            <a:r>
              <a:rPr lang="en-GB" b="1" dirty="0">
                <a:hlinkClick r:id="rId3"/>
              </a:rPr>
              <a:t>Contact us</a:t>
            </a:r>
            <a:r>
              <a:rPr lang="en-GB" b="1" dirty="0" smtClean="0">
                <a:hlinkClick r:id="rId3"/>
              </a:rPr>
              <a:t>.</a:t>
            </a:r>
            <a:endParaRPr lang="pl-PL" b="1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28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8" y="3429000"/>
            <a:ext cx="4110286" cy="2312036"/>
          </a:xfrm>
          <a:prstGeom prst="rect">
            <a:avLst/>
          </a:prstGeom>
        </p:spPr>
      </p:pic>
      <p:cxnSp>
        <p:nvCxnSpPr>
          <p:cNvPr id="8" name="Łącznik prosty ze strzałką 7"/>
          <p:cNvCxnSpPr/>
          <p:nvPr/>
        </p:nvCxnSpPr>
        <p:spPr>
          <a:xfrm flipH="1">
            <a:off x="2339752" y="2636912"/>
            <a:ext cx="1224136" cy="7670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6012160" y="2636912"/>
            <a:ext cx="801764" cy="7670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03948"/>
            <a:ext cx="4061925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Learning Rooms  (1)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6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Proposal send 24th February 2016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General part – about portal idea (common for O3, O4, O5)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Technical part - portal interface and functionalities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Pedagogical concept - example usage scenario 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Learning Rooms  (2)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30</a:t>
            </a:fld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06188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LR usage scenario (1)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31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If you are a coach and you would like to start your Learning Room please contact a local ADM.  </a:t>
            </a:r>
            <a:r>
              <a:rPr lang="pl-PL" sz="2000" dirty="0" err="1" smtClean="0"/>
              <a:t>Your</a:t>
            </a:r>
            <a:r>
              <a:rPr lang="pl-PL" sz="2000" dirty="0" smtClean="0"/>
              <a:t> </a:t>
            </a:r>
            <a:r>
              <a:rPr lang="pl-PL" sz="2000" dirty="0" smtClean="0"/>
              <a:t>local ADM will order LR for you.</a:t>
            </a:r>
            <a:endParaRPr lang="en-GB" sz="2000" dirty="0"/>
          </a:p>
        </p:txBody>
      </p:sp>
      <p:graphicFrame>
        <p:nvGraphicFramePr>
          <p:cNvPr id="6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944456"/>
              </p:ext>
            </p:extLst>
          </p:nvPr>
        </p:nvGraphicFramePr>
        <p:xfrm>
          <a:off x="1043608" y="2276872"/>
          <a:ext cx="7128792" cy="3960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152128"/>
                <a:gridCol w="2448272"/>
                <a:gridCol w="864096"/>
                <a:gridCol w="1080120"/>
              </a:tblGrid>
              <a:tr h="56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err="1">
                          <a:effectLst/>
                          <a:latin typeface="+mn-lt"/>
                        </a:rPr>
                        <a:t>Name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err="1">
                          <a:effectLst/>
                          <a:latin typeface="+mn-lt"/>
                        </a:rPr>
                        <a:t>Institution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E-mail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Country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Status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</a:tr>
              <a:tr h="56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Anna </a:t>
                      </a:r>
                      <a:r>
                        <a:rPr lang="pl-PL" sz="1400" dirty="0" smtClean="0">
                          <a:effectLst/>
                          <a:latin typeface="+mn-lt"/>
                        </a:rPr>
                        <a:t>Grabowska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PRO-MED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err="1" smtClean="0">
                          <a:effectLst/>
                          <a:latin typeface="+mn-lt"/>
                          <a:ea typeface="Calibri"/>
                          <a:cs typeface="Times New Roman"/>
                          <a:hlinkClick r:id="rId2"/>
                        </a:rPr>
                        <a:t>anka.grabowska</a:t>
                      </a:r>
                      <a:r>
                        <a:rPr lang="en-GB" sz="1400" dirty="0" smtClean="0">
                          <a:effectLst/>
                          <a:latin typeface="+mn-lt"/>
                          <a:ea typeface="Calibri"/>
                          <a:cs typeface="Times New Roman"/>
                          <a:hlinkClick r:id="rId2"/>
                        </a:rPr>
                        <a:t>@gmail.com</a:t>
                      </a:r>
                      <a:endParaRPr lang="pl-P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Poland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Main ADM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</a:tr>
              <a:tr h="56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Dana </a:t>
                      </a:r>
                      <a:r>
                        <a:rPr lang="pl-PL" sz="1400" dirty="0" err="1">
                          <a:effectLst/>
                          <a:latin typeface="+mn-lt"/>
                        </a:rPr>
                        <a:t>Palova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TUKE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dana.palova@tuke.sk</a:t>
                      </a: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Slovakia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Local ADM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</a:tr>
              <a:tr h="56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Olga </a:t>
                      </a:r>
                      <a:r>
                        <a:rPr lang="en-GB" sz="1400" dirty="0" err="1">
                          <a:effectLst/>
                          <a:latin typeface="+mn-lt"/>
                        </a:rPr>
                        <a:t>Anagnostaki</a:t>
                      </a:r>
                      <a:r>
                        <a:rPr lang="en-GB" sz="1400" dirty="0">
                          <a:effectLst/>
                          <a:latin typeface="+mn-lt"/>
                        </a:rPr>
                        <a:t> 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IDEC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latin typeface="+mn-lt"/>
                          <a:hlinkClick r:id="rId4"/>
                        </a:rPr>
                        <a:t>olga@idec.gr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Greece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Local ADM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</a:tr>
              <a:tr h="56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Ewa</a:t>
                      </a:r>
                      <a:r>
                        <a:rPr lang="pl-PL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Kozłowska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GUT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hlinkClick r:id="rId5"/>
                        </a:rPr>
                        <a:t>ewakozlo2@gumed.edu.p</a:t>
                      </a:r>
                      <a:r>
                        <a:rPr lang="pl-PL" sz="1400" dirty="0" smtClean="0">
                          <a:effectLst/>
                          <a:latin typeface="+mn-lt"/>
                          <a:cs typeface="Times New Roman"/>
                          <a:hlinkClick r:id="rId5"/>
                        </a:rPr>
                        <a:t>l</a:t>
                      </a:r>
                      <a:endParaRPr lang="pl-PL" sz="1400" dirty="0" smtClean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Poland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Local ADM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</a:tr>
              <a:tr h="56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Jacek </a:t>
                      </a:r>
                      <a:r>
                        <a:rPr lang="en-GB" sz="1400" dirty="0" err="1">
                          <a:effectLst/>
                          <a:latin typeface="+mn-lt"/>
                        </a:rPr>
                        <a:t>Zieliński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PIAP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latin typeface="+mn-lt"/>
                          <a:hlinkClick r:id="rId6"/>
                        </a:rPr>
                        <a:t>jzielinski@piap.pl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Poland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Local ADM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</a:tr>
              <a:tr h="56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Gabriella </a:t>
                      </a:r>
                      <a:r>
                        <a:rPr lang="en-GB" sz="1400" dirty="0" err="1">
                          <a:effectLst/>
                          <a:latin typeface="+mn-lt"/>
                        </a:rPr>
                        <a:t>Kengyel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err="1">
                          <a:effectLst/>
                          <a:latin typeface="+mn-lt"/>
                        </a:rPr>
                        <a:t>TREBAG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gabriella.kengyel@trebag.hu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err="1">
                          <a:effectLst/>
                          <a:latin typeface="+mn-lt"/>
                        </a:rPr>
                        <a:t>Hungary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err="1">
                          <a:effectLst/>
                          <a:latin typeface="+mn-lt"/>
                        </a:rPr>
                        <a:t>Local</a:t>
                      </a:r>
                      <a:r>
                        <a:rPr lang="pl-PL" sz="1400" dirty="0">
                          <a:effectLst/>
                          <a:latin typeface="+mn-lt"/>
                        </a:rPr>
                        <a:t> ADM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3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LR usage scenario (2)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86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LR usage scenario (3)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5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LR usage scenario (4)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" y="2339181"/>
            <a:ext cx="6004560" cy="304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LR usage scenario (5)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4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LR </a:t>
            </a:r>
            <a:r>
              <a:rPr lang="pl-PL" b="1" dirty="0" err="1" smtClean="0"/>
              <a:t>usage</a:t>
            </a:r>
            <a:r>
              <a:rPr lang="pl-PL" b="1" dirty="0" smtClean="0"/>
              <a:t> scenario (6)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0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LR </a:t>
            </a:r>
            <a:r>
              <a:rPr lang="pl-PL" b="1" dirty="0" err="1" smtClean="0"/>
              <a:t>usage</a:t>
            </a:r>
            <a:r>
              <a:rPr lang="pl-PL" b="1" dirty="0" smtClean="0"/>
              <a:t> </a:t>
            </a:r>
            <a:r>
              <a:rPr lang="pl-PL" b="1" dirty="0" err="1" smtClean="0"/>
              <a:t>scenario</a:t>
            </a:r>
            <a:r>
              <a:rPr lang="pl-PL" b="1" dirty="0" smtClean="0"/>
              <a:t> (7)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LR </a:t>
            </a:r>
            <a:r>
              <a:rPr lang="pl-PL" b="1" dirty="0" err="1"/>
              <a:t>usage</a:t>
            </a:r>
            <a:r>
              <a:rPr lang="pl-PL" b="1" dirty="0"/>
              <a:t> </a:t>
            </a:r>
            <a:r>
              <a:rPr lang="pl-PL" b="1" dirty="0" err="1"/>
              <a:t>scenario</a:t>
            </a:r>
            <a:r>
              <a:rPr lang="pl-PL" b="1" dirty="0"/>
              <a:t> </a:t>
            </a:r>
            <a:r>
              <a:rPr lang="pl-PL" b="1" dirty="0" smtClean="0"/>
              <a:t>(8)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0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LR </a:t>
            </a:r>
            <a:r>
              <a:rPr lang="pl-PL" b="1" dirty="0" err="1"/>
              <a:t>usage</a:t>
            </a:r>
            <a:r>
              <a:rPr lang="pl-PL" b="1" dirty="0"/>
              <a:t> </a:t>
            </a:r>
            <a:r>
              <a:rPr lang="pl-PL" b="1" dirty="0" err="1"/>
              <a:t>scenario</a:t>
            </a:r>
            <a:r>
              <a:rPr lang="pl-PL" b="1" dirty="0"/>
              <a:t> </a:t>
            </a:r>
            <a:r>
              <a:rPr lang="pl-PL" b="1" dirty="0" smtClean="0"/>
              <a:t>(9)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" y="2339181"/>
            <a:ext cx="6004560" cy="304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0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en-GB" b="1" dirty="0" smtClean="0"/>
              <a:t>Output O3</a:t>
            </a:r>
            <a:r>
              <a:rPr lang="pl-PL" b="1" dirty="0" smtClean="0"/>
              <a:t> – </a:t>
            </a:r>
            <a:br>
              <a:rPr lang="pl-PL" b="1" dirty="0" smtClean="0"/>
            </a:br>
            <a:r>
              <a:rPr lang="en-GB" b="1" dirty="0" smtClean="0"/>
              <a:t>Guidelines </a:t>
            </a:r>
            <a:r>
              <a:rPr lang="en-GB" b="1" dirty="0"/>
              <a:t>for consultants/enterprises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r>
              <a:rPr lang="en-GB" b="1" dirty="0" smtClean="0"/>
              <a:t>Content</a:t>
            </a:r>
            <a:endParaRPr lang="en-GB" dirty="0"/>
          </a:p>
          <a:p>
            <a:pPr lvl="0"/>
            <a:r>
              <a:rPr lang="en-GB" b="1" dirty="0"/>
              <a:t>About portal SP4CE </a:t>
            </a:r>
            <a:endParaRPr lang="en-GB" dirty="0"/>
          </a:p>
          <a:p>
            <a:pPr lvl="0"/>
            <a:r>
              <a:rPr lang="en-GB" b="1" dirty="0"/>
              <a:t>How to use SP4CE portal </a:t>
            </a:r>
            <a:endParaRPr lang="en-GB" dirty="0"/>
          </a:p>
          <a:p>
            <a:pPr lvl="0"/>
            <a:r>
              <a:rPr lang="en-GB" b="1" dirty="0"/>
              <a:t>Portal  usage scenarios </a:t>
            </a:r>
            <a:endParaRPr lang="en-GB" dirty="0"/>
          </a:p>
          <a:p>
            <a:pPr lvl="0"/>
            <a:r>
              <a:rPr lang="en-GB" b="1" dirty="0"/>
              <a:t>Learning Rooms usage scenarios </a:t>
            </a:r>
            <a:br>
              <a:rPr lang="en-GB" b="1" dirty="0"/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0454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Thank you for you attention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4800" b="1" dirty="0" smtClean="0"/>
              <a:t>Welcome to</a:t>
            </a:r>
          </a:p>
          <a:p>
            <a:pPr marL="0" indent="0" algn="ctr">
              <a:buNone/>
            </a:pPr>
            <a:r>
              <a:rPr lang="pl-PL" sz="4800" b="1" dirty="0">
                <a:hlinkClick r:id="rId2" action="ppaction://hlinkfile"/>
              </a:rPr>
              <a:t>s</a:t>
            </a:r>
            <a:r>
              <a:rPr lang="pl-PL" sz="4800" b="1" dirty="0" smtClean="0">
                <a:hlinkClick r:id="rId2" action="ppaction://hlinkfile"/>
              </a:rPr>
              <a:t>p4ce.eu</a:t>
            </a:r>
            <a:endParaRPr lang="pl-PL" sz="4800" b="1" dirty="0" smtClean="0"/>
          </a:p>
          <a:p>
            <a:pPr marL="0" indent="0" algn="ctr">
              <a:buNone/>
            </a:pPr>
            <a:r>
              <a:rPr lang="pl-PL" sz="4800" b="1" dirty="0" smtClean="0">
                <a:hlinkClick r:id="rId3" action="ppaction://hlinkfile"/>
              </a:rPr>
              <a:t>sp4ce.moodle.pl</a:t>
            </a:r>
            <a:endParaRPr lang="pl-PL" sz="4800" b="1" dirty="0" smtClean="0"/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b="1" dirty="0" smtClean="0"/>
              <a:t>Send your comments to </a:t>
            </a:r>
            <a:r>
              <a:rPr lang="pl-PL" b="1" dirty="0" smtClean="0">
                <a:hlinkClick r:id="rId4"/>
              </a:rPr>
              <a:t>anka.grabowska@gmail.com</a:t>
            </a:r>
            <a:endParaRPr lang="pl-PL" b="1" dirty="0" smtClean="0"/>
          </a:p>
          <a:p>
            <a:pPr marL="0" indent="0" algn="ctr">
              <a:buNone/>
            </a:pP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7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en-GB" b="1" dirty="0" smtClean="0"/>
              <a:t>Output O3</a:t>
            </a:r>
            <a:r>
              <a:rPr lang="pl-PL" b="1" dirty="0" smtClean="0"/>
              <a:t> – doc template (1)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5</a:t>
            </a:fld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434" y="1600200"/>
            <a:ext cx="324113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181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en-GB" b="1" dirty="0" smtClean="0"/>
              <a:t>Output O3</a:t>
            </a:r>
            <a:r>
              <a:rPr lang="pl-PL" b="1" dirty="0" smtClean="0"/>
              <a:t> – doc template (2)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6</a:t>
            </a:fld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" y="2152491"/>
            <a:ext cx="7574280" cy="3421380"/>
          </a:xfrm>
        </p:spPr>
      </p:pic>
    </p:spTree>
    <p:extLst>
      <p:ext uri="{BB962C8B-B14F-4D97-AF65-F5344CB8AC3E}">
        <p14:creationId xmlns:p14="http://schemas.microsoft.com/office/powerpoint/2010/main" val="1482011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Technical part – </a:t>
            </a:r>
            <a:r>
              <a:rPr lang="pl-PL" b="1" dirty="0" smtClean="0">
                <a:solidFill>
                  <a:srgbClr val="FF0000"/>
                </a:solidFill>
              </a:rPr>
              <a:t>How to use SP4CE portal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100" b="1" dirty="0" smtClean="0"/>
              <a:t>Portal interface and functionalities &amp; example screen shots</a:t>
            </a: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/>
              <a:t/>
            </a:r>
            <a:br>
              <a:rPr lang="pl-PL" sz="3100" dirty="0"/>
            </a:br>
            <a:endParaRPr lang="en-GB" sz="3100" b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The portal </a:t>
            </a:r>
            <a:r>
              <a:rPr lang="pl-PL" dirty="0"/>
              <a:t>menu consists of the following options:</a:t>
            </a:r>
            <a:endParaRPr lang="pl-PL" b="1" dirty="0" smtClean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Send us your project proposal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 smtClean="0"/>
              <a:t>Welcome</a:t>
            </a:r>
            <a:r>
              <a:rPr lang="pl-PL" dirty="0" smtClean="0"/>
              <a:t> </a:t>
            </a:r>
            <a:r>
              <a:rPr lang="pl-PL" dirty="0"/>
              <a:t>to SP4CE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Guides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Learning </a:t>
            </a:r>
            <a:r>
              <a:rPr lang="pl-PL" dirty="0" err="1" smtClean="0"/>
              <a:t>Rooms</a:t>
            </a: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Learning Materials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Conferences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Contact</a:t>
            </a:r>
            <a:r>
              <a:rPr lang="pl-PL" dirty="0"/>
              <a:t> </a:t>
            </a:r>
            <a:r>
              <a:rPr lang="pl-PL" dirty="0" err="1" smtClean="0"/>
              <a:t>us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3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Technical part </a:t>
            </a:r>
            <a:r>
              <a:rPr lang="pl-PL" b="1" dirty="0" smtClean="0"/>
              <a:t>– </a:t>
            </a:r>
            <a:r>
              <a:rPr lang="pl-PL" b="1" dirty="0" err="1" smtClean="0"/>
              <a:t>local</a:t>
            </a:r>
            <a:r>
              <a:rPr lang="pl-PL" b="1" dirty="0" smtClean="0"/>
              <a:t> </a:t>
            </a:r>
            <a:r>
              <a:rPr lang="pl-PL" b="1" dirty="0" err="1" smtClean="0"/>
              <a:t>ADMs</a:t>
            </a:r>
            <a:r>
              <a:rPr lang="pl-PL" b="1" dirty="0" smtClean="0"/>
              <a:t> of </a:t>
            </a:r>
            <a:r>
              <a:rPr lang="pl-PL" b="1" dirty="0" smtClean="0">
                <a:hlinkClick r:id="rId3"/>
              </a:rPr>
              <a:t>sp4ce.eu</a:t>
            </a:r>
            <a:r>
              <a:rPr lang="pl-PL" sz="3100" dirty="0" smtClean="0">
                <a:hlinkClick r:id="rId3"/>
              </a:rPr>
              <a:t/>
            </a:r>
            <a:br>
              <a:rPr lang="pl-PL" sz="3100" dirty="0" smtClean="0">
                <a:hlinkClick r:id="rId3"/>
              </a:rPr>
            </a:br>
            <a:r>
              <a:rPr lang="pl-PL" sz="3100" dirty="0"/>
              <a:t/>
            </a:r>
            <a:br>
              <a:rPr lang="pl-PL" sz="3100" dirty="0"/>
            </a:br>
            <a:endParaRPr lang="en-GB" sz="31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013210"/>
              </p:ext>
            </p:extLst>
          </p:nvPr>
        </p:nvGraphicFramePr>
        <p:xfrm>
          <a:off x="1043608" y="1484784"/>
          <a:ext cx="7128792" cy="4081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152128"/>
                <a:gridCol w="2448272"/>
                <a:gridCol w="864096"/>
                <a:gridCol w="1080120"/>
              </a:tblGrid>
              <a:tr h="56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err="1">
                          <a:effectLst/>
                          <a:latin typeface="+mn-lt"/>
                        </a:rPr>
                        <a:t>Name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err="1">
                          <a:effectLst/>
                          <a:latin typeface="+mn-lt"/>
                        </a:rPr>
                        <a:t>Institution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E-mail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Country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Status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</a:tr>
              <a:tr h="56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Anna Czaja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PRO-MED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/>
                          <a:cs typeface="Times New Roman"/>
                          <a:hlinkClick r:id="rId4"/>
                        </a:rPr>
                        <a:t>amhgrabowska@gmail.com</a:t>
                      </a:r>
                      <a:endParaRPr lang="pl-P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Poland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Main ADM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</a:tr>
              <a:tr h="56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Dana </a:t>
                      </a:r>
                      <a:r>
                        <a:rPr lang="pl-PL" sz="1400" dirty="0" err="1">
                          <a:effectLst/>
                          <a:latin typeface="+mn-lt"/>
                        </a:rPr>
                        <a:t>Palova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TUKE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dana.palova@tuke.sk</a:t>
                      </a: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Slovakia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Local ADM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</a:tr>
              <a:tr h="56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Olga </a:t>
                      </a:r>
                      <a:r>
                        <a:rPr lang="en-GB" sz="1400" dirty="0" err="1">
                          <a:effectLst/>
                          <a:latin typeface="+mn-lt"/>
                        </a:rPr>
                        <a:t>Anagnostaki</a:t>
                      </a:r>
                      <a:r>
                        <a:rPr lang="en-GB" sz="1400" dirty="0">
                          <a:effectLst/>
                          <a:latin typeface="+mn-lt"/>
                        </a:rPr>
                        <a:t> 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IDEC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latin typeface="+mn-lt"/>
                          <a:hlinkClick r:id="rId6"/>
                        </a:rPr>
                        <a:t>olga@idec.gr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Greece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Local ADM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</a:tr>
              <a:tr h="56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Anna Grabowska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PRO-MED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Times New Roman"/>
                          <a:hlinkClick r:id="rId7"/>
                        </a:rPr>
                        <a:t>ankagra52@gmail.com</a:t>
                      </a:r>
                      <a:endParaRPr lang="pl-P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Poland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Local ADM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</a:tr>
              <a:tr h="56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Jacek </a:t>
                      </a:r>
                      <a:r>
                        <a:rPr lang="en-GB" sz="1400" dirty="0" err="1">
                          <a:effectLst/>
                          <a:latin typeface="+mn-lt"/>
                        </a:rPr>
                        <a:t>Zieliński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PIAP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latin typeface="+mn-lt"/>
                          <a:hlinkClick r:id="rId8"/>
                        </a:rPr>
                        <a:t>jzielinski@piap.pl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Poland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+mn-lt"/>
                        </a:rPr>
                        <a:t>Local ADM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</a:tr>
              <a:tr h="56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Gabriella </a:t>
                      </a:r>
                      <a:r>
                        <a:rPr lang="en-GB" sz="1400" dirty="0" err="1">
                          <a:effectLst/>
                          <a:latin typeface="+mn-lt"/>
                        </a:rPr>
                        <a:t>Kengyel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err="1">
                          <a:effectLst/>
                          <a:latin typeface="+mn-lt"/>
                        </a:rPr>
                        <a:t>TREBAG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gabriella.kengyel@trebag.hu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err="1">
                          <a:effectLst/>
                          <a:latin typeface="+mn-lt"/>
                        </a:rPr>
                        <a:t>Hungary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err="1">
                          <a:effectLst/>
                          <a:latin typeface="+mn-lt"/>
                        </a:rPr>
                        <a:t>Local</a:t>
                      </a:r>
                      <a:r>
                        <a:rPr lang="pl-PL" sz="1400" dirty="0">
                          <a:effectLst/>
                          <a:latin typeface="+mn-lt"/>
                        </a:rPr>
                        <a:t> ADM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15" marR="69215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0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err="1"/>
              <a:t>Send</a:t>
            </a:r>
            <a:r>
              <a:rPr lang="pl-PL" b="1" dirty="0"/>
              <a:t> </a:t>
            </a:r>
            <a:r>
              <a:rPr lang="pl-PL" b="1" dirty="0" err="1"/>
              <a:t>us</a:t>
            </a:r>
            <a:r>
              <a:rPr lang="pl-PL" b="1" dirty="0"/>
              <a:t> </a:t>
            </a:r>
            <a:r>
              <a:rPr lang="pl-PL" b="1" dirty="0" err="1"/>
              <a:t>your</a:t>
            </a:r>
            <a:r>
              <a:rPr lang="pl-PL" b="1" dirty="0"/>
              <a:t> </a:t>
            </a:r>
            <a:r>
              <a:rPr lang="pl-PL" b="1" dirty="0" err="1"/>
              <a:t>project</a:t>
            </a:r>
            <a:r>
              <a:rPr lang="pl-PL" b="1" dirty="0"/>
              <a:t> </a:t>
            </a:r>
            <a:r>
              <a:rPr lang="pl-PL" b="1" dirty="0" err="1" smtClean="0"/>
              <a:t>proposal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14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497</Words>
  <Application>Microsoft Office PowerPoint</Application>
  <PresentationFormat>Pokaz na ekranie (4:3)</PresentationFormat>
  <Paragraphs>188</Paragraphs>
  <Slides>40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1" baseType="lpstr">
      <vt:lpstr>Office Theme</vt:lpstr>
      <vt:lpstr>O3 - Guidelines for consultants/enterprises A1 – preparation phase</vt:lpstr>
      <vt:lpstr>SP4CE project timetable </vt:lpstr>
      <vt:lpstr>Proposal send 24th February 2016</vt:lpstr>
      <vt:lpstr> Output O3 –  Guidelines for consultants/enterprises </vt:lpstr>
      <vt:lpstr> Output O3 – doc template (1) </vt:lpstr>
      <vt:lpstr> Output O3 – doc template (2) </vt:lpstr>
      <vt:lpstr> Technical part – How to use SP4CE portal Portal interface and functionalities &amp; example screen shots  </vt:lpstr>
      <vt:lpstr> Technical part – local ADMs of sp4ce.eu  </vt:lpstr>
      <vt:lpstr>Send us your project proposal</vt:lpstr>
      <vt:lpstr>Wyślij propozycję projektu (1)</vt:lpstr>
      <vt:lpstr>Wyślij propozycję projektu (2)</vt:lpstr>
      <vt:lpstr>Στείλτε μας την πρόταση έργου σας</vt:lpstr>
      <vt:lpstr>Küldje el projektötletét</vt:lpstr>
      <vt:lpstr>Pošlite nám svoj návrh projektu</vt:lpstr>
      <vt:lpstr>Other functionalities (ENG, PL)</vt:lpstr>
      <vt:lpstr>Welcome to SP4CE (ENG) </vt:lpstr>
      <vt:lpstr>Witaj w SP4CE (PL)</vt:lpstr>
      <vt:lpstr>Guides (ENG)</vt:lpstr>
      <vt:lpstr>Poradniki (PL)</vt:lpstr>
      <vt:lpstr>Learning Rooms (ENG)</vt:lpstr>
      <vt:lpstr>Pokoje nauki (PL)</vt:lpstr>
      <vt:lpstr>Learning Materials (ENG)</vt:lpstr>
      <vt:lpstr>Materiały szkoleniowe (PL)</vt:lpstr>
      <vt:lpstr>Conferences (ENG)</vt:lpstr>
      <vt:lpstr>Konferencje (PL)</vt:lpstr>
      <vt:lpstr>Contact (ENG)</vt:lpstr>
      <vt:lpstr>Kontakt (PL)</vt:lpstr>
      <vt:lpstr>Pedagogical concept – example usage scenarios</vt:lpstr>
      <vt:lpstr>Learning Rooms  (1)</vt:lpstr>
      <vt:lpstr>Learning Rooms  (2)</vt:lpstr>
      <vt:lpstr>LR usage scenario (1)</vt:lpstr>
      <vt:lpstr>LR usage scenario (2)</vt:lpstr>
      <vt:lpstr>LR usage scenario (3)</vt:lpstr>
      <vt:lpstr>LR usage scenario (4)</vt:lpstr>
      <vt:lpstr>LR usage scenario (5)</vt:lpstr>
      <vt:lpstr>LR usage scenario (6)</vt:lpstr>
      <vt:lpstr>LR usage scenario (7)</vt:lpstr>
      <vt:lpstr>LR usage scenario (8)</vt:lpstr>
      <vt:lpstr>LR usage scenario (9)</vt:lpstr>
      <vt:lpstr>Thank you for you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anka</dc:creator>
  <cp:lastModifiedBy>ASG</cp:lastModifiedBy>
  <cp:revision>56</cp:revision>
  <dcterms:created xsi:type="dcterms:W3CDTF">2015-04-30T05:30:27Z</dcterms:created>
  <dcterms:modified xsi:type="dcterms:W3CDTF">2016-04-05T07:01:16Z</dcterms:modified>
</cp:coreProperties>
</file>