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2" r:id="rId3"/>
    <p:sldId id="257" r:id="rId4"/>
    <p:sldId id="302" r:id="rId5"/>
    <p:sldId id="304" r:id="rId6"/>
    <p:sldId id="305" r:id="rId7"/>
    <p:sldId id="306" r:id="rId8"/>
    <p:sldId id="303" r:id="rId9"/>
    <p:sldId id="279" r:id="rId10"/>
    <p:sldId id="300" r:id="rId11"/>
    <p:sldId id="280" r:id="rId12"/>
    <p:sldId id="258" r:id="rId13"/>
    <p:sldId id="297" r:id="rId14"/>
    <p:sldId id="288" r:id="rId15"/>
    <p:sldId id="289" r:id="rId16"/>
    <p:sldId id="290" r:id="rId17"/>
    <p:sldId id="259" r:id="rId18"/>
    <p:sldId id="281" r:id="rId19"/>
    <p:sldId id="282" r:id="rId20"/>
    <p:sldId id="260" r:id="rId21"/>
    <p:sldId id="283" r:id="rId22"/>
    <p:sldId id="261" r:id="rId23"/>
    <p:sldId id="285" r:id="rId24"/>
    <p:sldId id="262" r:id="rId25"/>
    <p:sldId id="263" r:id="rId26"/>
    <p:sldId id="286" r:id="rId27"/>
    <p:sldId id="264" r:id="rId28"/>
    <p:sldId id="287" r:id="rId29"/>
    <p:sldId id="284" r:id="rId30"/>
    <p:sldId id="265" r:id="rId31"/>
    <p:sldId id="266" r:id="rId32"/>
    <p:sldId id="267" r:id="rId33"/>
    <p:sldId id="298" r:id="rId34"/>
    <p:sldId id="299" r:id="rId35"/>
    <p:sldId id="268" r:id="rId36"/>
    <p:sldId id="269" r:id="rId37"/>
    <p:sldId id="270" r:id="rId38"/>
    <p:sldId id="271" r:id="rId39"/>
    <p:sldId id="272" r:id="rId40"/>
    <p:sldId id="273" r:id="rId41"/>
    <p:sldId id="27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565" y="-17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D189D-1CE9-4A8F-8C07-489243706086}" type="datetimeFigureOut">
              <a:rPr lang="en-GB" smtClean="0"/>
              <a:t>06/04/2016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59B5F-E262-417D-80D8-4AC4A85EDAC7}" type="slidenum">
              <a:rPr lang="en-GB" smtClean="0"/>
              <a:t>‹#›</a:t>
            </a:fld>
            <a:endParaRPr lang="en-GB"/>
          </a:p>
        </p:txBody>
      </p:sp>
    </p:spTree>
    <p:extLst>
      <p:ext uri="{BB962C8B-B14F-4D97-AF65-F5344CB8AC3E}">
        <p14:creationId xmlns:p14="http://schemas.microsoft.com/office/powerpoint/2010/main" val="304155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3E59B5F-E262-417D-80D8-4AC4A85EDAC7}" type="slidenum">
              <a:rPr lang="en-GB" smtClean="0"/>
              <a:t>5</a:t>
            </a:fld>
            <a:endParaRPr lang="en-GB"/>
          </a:p>
        </p:txBody>
      </p:sp>
    </p:spTree>
    <p:extLst>
      <p:ext uri="{BB962C8B-B14F-4D97-AF65-F5344CB8AC3E}">
        <p14:creationId xmlns:p14="http://schemas.microsoft.com/office/powerpoint/2010/main" val="56576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3E59B5F-E262-417D-80D8-4AC4A85EDAC7}" type="slidenum">
              <a:rPr lang="en-GB" smtClean="0"/>
              <a:t>8</a:t>
            </a:fld>
            <a:endParaRPr lang="en-GB"/>
          </a:p>
        </p:txBody>
      </p:sp>
    </p:spTree>
    <p:extLst>
      <p:ext uri="{BB962C8B-B14F-4D97-AF65-F5344CB8AC3E}">
        <p14:creationId xmlns:p14="http://schemas.microsoft.com/office/powerpoint/2010/main" val="58889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3E59B5F-E262-417D-80D8-4AC4A85EDAC7}" type="slidenum">
              <a:rPr lang="en-GB" smtClean="0"/>
              <a:t>9</a:t>
            </a:fld>
            <a:endParaRPr lang="en-GB"/>
          </a:p>
        </p:txBody>
      </p:sp>
    </p:spTree>
    <p:extLst>
      <p:ext uri="{BB962C8B-B14F-4D97-AF65-F5344CB8AC3E}">
        <p14:creationId xmlns:p14="http://schemas.microsoft.com/office/powerpoint/2010/main" val="142564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93E59B5F-E262-417D-80D8-4AC4A85EDAC7}" type="slidenum">
              <a:rPr lang="en-GB" smtClean="0"/>
              <a:t>10</a:t>
            </a:fld>
            <a:endParaRPr lang="en-GB"/>
          </a:p>
        </p:txBody>
      </p:sp>
    </p:spTree>
    <p:extLst>
      <p:ext uri="{BB962C8B-B14F-4D97-AF65-F5344CB8AC3E}">
        <p14:creationId xmlns:p14="http://schemas.microsoft.com/office/powerpoint/2010/main" val="142564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0B65EF-5897-4E1F-9380-7E8A20EE8BC8}" type="datetime1">
              <a:rPr lang="en-GB" smtClean="0"/>
              <a:t>06/04/2016</a:t>
            </a:fld>
            <a:endParaRPr lang="en-GB"/>
          </a:p>
        </p:txBody>
      </p:sp>
      <p:sp>
        <p:nvSpPr>
          <p:cNvPr id="5" name="Footer Placeholder 4"/>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401810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9ED508-F146-4876-81AA-9D1F8170F2C4}" type="datetime1">
              <a:rPr lang="en-GB" smtClean="0"/>
              <a:t>06/04/2016</a:t>
            </a:fld>
            <a:endParaRPr lang="en-GB"/>
          </a:p>
        </p:txBody>
      </p:sp>
      <p:sp>
        <p:nvSpPr>
          <p:cNvPr id="5" name="Footer Placeholder 4"/>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237099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F09050-146A-46FF-AF11-146770AD85E2}" type="datetime1">
              <a:rPr lang="en-GB" smtClean="0"/>
              <a:t>06/04/2016</a:t>
            </a:fld>
            <a:endParaRPr lang="en-GB"/>
          </a:p>
        </p:txBody>
      </p:sp>
      <p:sp>
        <p:nvSpPr>
          <p:cNvPr id="5" name="Footer Placeholder 4"/>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224044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54426F-16D4-43D4-830D-09A63662BC9C}" type="datetime1">
              <a:rPr lang="en-GB" smtClean="0"/>
              <a:t>06/04/2016</a:t>
            </a:fld>
            <a:endParaRPr lang="en-GB"/>
          </a:p>
        </p:txBody>
      </p:sp>
      <p:sp>
        <p:nvSpPr>
          <p:cNvPr id="5" name="Footer Placeholder 4"/>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2552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D2C1A-B146-4347-A104-01583275AD2D}" type="datetime1">
              <a:rPr lang="en-GB" smtClean="0"/>
              <a:t>06/04/2016</a:t>
            </a:fld>
            <a:endParaRPr lang="en-GB"/>
          </a:p>
        </p:txBody>
      </p:sp>
      <p:sp>
        <p:nvSpPr>
          <p:cNvPr id="5" name="Footer Placeholder 4"/>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155324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30C5B9-9521-4234-B701-54BE3192659F}" type="datetime1">
              <a:rPr lang="en-GB" smtClean="0"/>
              <a:t>06/04/2016</a:t>
            </a:fld>
            <a:endParaRPr lang="en-GB"/>
          </a:p>
        </p:txBody>
      </p:sp>
      <p:sp>
        <p:nvSpPr>
          <p:cNvPr id="6" name="Footer Placeholder 5"/>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7" name="Slide Number Placeholder 6"/>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162349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5145B1-1B9C-4730-B71C-EEF9A0B80C51}" type="datetime1">
              <a:rPr lang="en-GB" smtClean="0"/>
              <a:t>06/04/2016</a:t>
            </a:fld>
            <a:endParaRPr lang="en-GB"/>
          </a:p>
        </p:txBody>
      </p:sp>
      <p:sp>
        <p:nvSpPr>
          <p:cNvPr id="8" name="Footer Placeholder 7"/>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9" name="Slide Number Placeholder 8"/>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329419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F153EA-00D8-410D-AB74-9E74F5367A4E}" type="datetime1">
              <a:rPr lang="en-GB" smtClean="0"/>
              <a:t>06/04/2016</a:t>
            </a:fld>
            <a:endParaRPr lang="en-GB"/>
          </a:p>
        </p:txBody>
      </p:sp>
      <p:sp>
        <p:nvSpPr>
          <p:cNvPr id="4" name="Footer Placeholder 3"/>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5" name="Slide Number Placeholder 4"/>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194341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4459A-DF7C-4AC9-94D6-8B3E7ABCB768}" type="datetime1">
              <a:rPr lang="en-GB" smtClean="0"/>
              <a:t>06/04/2016</a:t>
            </a:fld>
            <a:endParaRPr lang="en-GB"/>
          </a:p>
        </p:txBody>
      </p:sp>
      <p:sp>
        <p:nvSpPr>
          <p:cNvPr id="3" name="Footer Placeholder 2"/>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4" name="Slide Number Placeholder 3"/>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297996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CB20D-CDE0-4B6E-AD79-0BA7E756D5A8}" type="datetime1">
              <a:rPr lang="en-GB" smtClean="0"/>
              <a:t>06/04/2016</a:t>
            </a:fld>
            <a:endParaRPr lang="en-GB"/>
          </a:p>
        </p:txBody>
      </p:sp>
      <p:sp>
        <p:nvSpPr>
          <p:cNvPr id="6" name="Footer Placeholder 5"/>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7" name="Slide Number Placeholder 6"/>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191026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0D1F1-D8A7-4C25-96CB-8C135F405E89}" type="datetime1">
              <a:rPr lang="en-GB" smtClean="0"/>
              <a:t>06/04/2016</a:t>
            </a:fld>
            <a:endParaRPr lang="en-GB"/>
          </a:p>
        </p:txBody>
      </p:sp>
      <p:sp>
        <p:nvSpPr>
          <p:cNvPr id="6" name="Footer Placeholder 5"/>
          <p:cNvSpPr>
            <a:spLocks noGrp="1"/>
          </p:cNvSpPr>
          <p:nvPr>
            <p:ph type="ftr" sz="quarter" idx="11"/>
          </p:nvPr>
        </p:nvSpPr>
        <p:spPr/>
        <p:txBody>
          <a:body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7" name="Slide Number Placeholder 6"/>
          <p:cNvSpPr>
            <a:spLocks noGrp="1"/>
          </p:cNvSpPr>
          <p:nvPr>
            <p:ph type="sldNum" sz="quarter" idx="12"/>
          </p:nvPr>
        </p:nvSpPr>
        <p:spPr/>
        <p:txBody>
          <a:bodyPr/>
          <a:lstStyle/>
          <a:p>
            <a:fld id="{3FE357F6-8458-495F-86DC-1D58A70947CD}" type="slidenum">
              <a:rPr lang="en-GB" smtClean="0"/>
              <a:t>‹#›</a:t>
            </a:fld>
            <a:endParaRPr lang="en-GB"/>
          </a:p>
        </p:txBody>
      </p:sp>
    </p:spTree>
    <p:extLst>
      <p:ext uri="{BB962C8B-B14F-4D97-AF65-F5344CB8AC3E}">
        <p14:creationId xmlns:p14="http://schemas.microsoft.com/office/powerpoint/2010/main" val="413798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184D7-C83A-4899-8B73-075C3E23B056}" type="datetime1">
              <a:rPr lang="en-GB" smtClean="0"/>
              <a:t>06/04/2016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357F6-8458-495F-86DC-1D58A70947CD}" type="slidenum">
              <a:rPr lang="en-GB" smtClean="0"/>
              <a:t>‹#›</a:t>
            </a:fld>
            <a:endParaRPr lang="en-GB"/>
          </a:p>
        </p:txBody>
      </p:sp>
    </p:spTree>
    <p:extLst>
      <p:ext uri="{BB962C8B-B14F-4D97-AF65-F5344CB8AC3E}">
        <p14:creationId xmlns:p14="http://schemas.microsoft.com/office/powerpoint/2010/main" val="2746736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nka.grabowska@gmail.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jzielinski@piap.pl/" TargetMode="External"/><Relationship Id="rId3" Type="http://schemas.openxmlformats.org/officeDocument/2006/relationships/hyperlink" Target="http://sp4ce.eu/" TargetMode="External"/><Relationship Id="rId7" Type="http://schemas.openxmlformats.org/officeDocument/2006/relationships/hyperlink" Target="mailto:ankagra52@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olga@idec.gr" TargetMode="External"/><Relationship Id="rId5" Type="http://schemas.openxmlformats.org/officeDocument/2006/relationships/hyperlink" Target="mailto:dana.palova@tuke.sk" TargetMode="External"/><Relationship Id="rId4" Type="http://schemas.openxmlformats.org/officeDocument/2006/relationships/hyperlink" Target="mailto:amhgrabowska@gmail.com" TargetMode="External"/><Relationship Id="rId9" Type="http://schemas.openxmlformats.org/officeDocument/2006/relationships/hyperlink" Target="mailto:gabriella.kengyel@trebag.h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p4ce.piap.pl/index.php/contact-with-us" TargetMode="External"/><Relationship Id="rId2" Type="http://schemas.openxmlformats.org/officeDocument/2006/relationships/hyperlink" Target="http://sp4ce.eu/2015/10/19/hello-world.html#respond"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ana.palova@tuke.sk" TargetMode="External"/><Relationship Id="rId7" Type="http://schemas.openxmlformats.org/officeDocument/2006/relationships/hyperlink" Target="mailto:gabriella.kengyel@trebag.hu" TargetMode="External"/><Relationship Id="rId2" Type="http://schemas.openxmlformats.org/officeDocument/2006/relationships/hyperlink" Target="mailto:amhgrabowska@gmail.com" TargetMode="External"/><Relationship Id="rId1" Type="http://schemas.openxmlformats.org/officeDocument/2006/relationships/slideLayout" Target="../slideLayouts/slideLayout2.xml"/><Relationship Id="rId6" Type="http://schemas.openxmlformats.org/officeDocument/2006/relationships/hyperlink" Target="http://jzielinski@piap.pl/" TargetMode="External"/><Relationship Id="rId5" Type="http://schemas.openxmlformats.org/officeDocument/2006/relationships/hyperlink" Target="mailto:ewakozlo2@gumed.edu.p" TargetMode="External"/><Relationship Id="rId4" Type="http://schemas.openxmlformats.org/officeDocument/2006/relationships/hyperlink" Target="mailto:olga@idec.gr"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sp4ce.moodle.pl" TargetMode="External"/><Relationship Id="rId2" Type="http://schemas.openxmlformats.org/officeDocument/2006/relationships/hyperlink" Target="sp4ce.eu" TargetMode="External"/><Relationship Id="rId1" Type="http://schemas.openxmlformats.org/officeDocument/2006/relationships/slideLayout" Target="../slideLayouts/slideLayout2.xml"/><Relationship Id="rId4" Type="http://schemas.openxmlformats.org/officeDocument/2006/relationships/hyperlink" Target="mailto:anka.grabowska@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1" y="1628800"/>
            <a:ext cx="8590731" cy="2403698"/>
          </a:xfrm>
        </p:spPr>
        <p:txBody>
          <a:bodyPr>
            <a:normAutofit/>
          </a:bodyPr>
          <a:lstStyle/>
          <a:p>
            <a:pPr algn="l"/>
            <a:r>
              <a:rPr lang="pl-PL" sz="3600" b="1" dirty="0" smtClean="0"/>
              <a:t>O3 - </a:t>
            </a:r>
            <a:r>
              <a:rPr lang="pl-PL" sz="3600" b="1" dirty="0" err="1" smtClean="0"/>
              <a:t>Guidelines</a:t>
            </a:r>
            <a:r>
              <a:rPr lang="pl-PL" sz="3600" b="1" dirty="0" smtClean="0"/>
              <a:t> for </a:t>
            </a:r>
            <a:r>
              <a:rPr lang="pl-PL" sz="3600" b="1" dirty="0" err="1" smtClean="0"/>
              <a:t>consultants</a:t>
            </a:r>
            <a:r>
              <a:rPr lang="pl-PL" sz="3600" b="1" dirty="0" smtClean="0"/>
              <a:t>/enterprises</a:t>
            </a:r>
            <a:br>
              <a:rPr lang="pl-PL" sz="3600" b="1" dirty="0" smtClean="0"/>
            </a:br>
            <a:r>
              <a:rPr lang="pl-PL" sz="3600" b="1" dirty="0" smtClean="0"/>
              <a:t>O4 - </a:t>
            </a:r>
            <a:r>
              <a:rPr lang="en-GB" sz="3600" b="1" dirty="0"/>
              <a:t>Guidelines for mentors/school teachers</a:t>
            </a:r>
            <a:r>
              <a:rPr lang="en-GB" sz="3600" dirty="0"/>
              <a:t/>
            </a:r>
            <a:br>
              <a:rPr lang="en-GB" sz="3600" dirty="0"/>
            </a:br>
            <a:r>
              <a:rPr lang="pl-PL" sz="3600" b="1" dirty="0" smtClean="0"/>
              <a:t>O5 - </a:t>
            </a:r>
            <a:r>
              <a:rPr lang="en-GB" sz="3600" b="1" dirty="0"/>
              <a:t>Guidelines for general </a:t>
            </a:r>
            <a:r>
              <a:rPr lang="en-GB" sz="3600" b="1" dirty="0" smtClean="0"/>
              <a:t>public</a:t>
            </a:r>
            <a:endParaRPr lang="en-GB" sz="3600" b="1" dirty="0"/>
          </a:p>
        </p:txBody>
      </p:sp>
      <p:sp>
        <p:nvSpPr>
          <p:cNvPr id="3" name="Subtitle 2"/>
          <p:cNvSpPr>
            <a:spLocks noGrp="1"/>
          </p:cNvSpPr>
          <p:nvPr>
            <p:ph type="subTitle" idx="1"/>
          </p:nvPr>
        </p:nvSpPr>
        <p:spPr/>
        <p:txBody>
          <a:bodyPr/>
          <a:lstStyle/>
          <a:p>
            <a:endParaRPr lang="pl-PL" dirty="0" smtClean="0"/>
          </a:p>
          <a:p>
            <a:r>
              <a:rPr lang="pl-PL" dirty="0" smtClean="0"/>
              <a:t>PRO-MED sp. z o.o.</a:t>
            </a:r>
          </a:p>
          <a:p>
            <a:r>
              <a:rPr lang="pl-PL" dirty="0">
                <a:hlinkClick r:id="rId2"/>
              </a:rPr>
              <a:t>a</a:t>
            </a:r>
            <a:r>
              <a:rPr lang="pl-PL" dirty="0" smtClean="0">
                <a:hlinkClick r:id="rId2"/>
              </a:rPr>
              <a:t>nka.grabowska@gmail.com</a:t>
            </a:r>
            <a:endParaRPr lang="pl-PL" dirty="0" smtClean="0"/>
          </a:p>
          <a:p>
            <a:endParaRPr lang="en-GB"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3861"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P4CE project web s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2636" y="-4936"/>
            <a:ext cx="4411364" cy="98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3FE357F6-8458-495F-86DC-1D58A70947CD}" type="slidenum">
              <a:rPr lang="en-GB" smtClean="0"/>
              <a:t>1</a:t>
            </a:fld>
            <a:endParaRPr lang="en-GB"/>
          </a:p>
        </p:txBody>
      </p:sp>
      <p:sp>
        <p:nvSpPr>
          <p:cNvPr id="8" name="Footer Placeholder 4"/>
          <p:cNvSpPr>
            <a:spLocks noGrp="1"/>
          </p:cNvSpPr>
          <p:nvPr>
            <p:ph type="ftr" sz="quarter" idx="11"/>
          </p:nvPr>
        </p:nvSpPr>
        <p:spPr>
          <a:xfrm>
            <a:off x="755576" y="6356350"/>
            <a:ext cx="7560840" cy="365125"/>
          </a:xfrm>
        </p:spPr>
        <p:txBody>
          <a:bodyPr/>
          <a:lstStyle/>
          <a:p>
            <a:r>
              <a:rPr lang="en-GB" sz="900" i="1" dirty="0" smtClean="0">
                <a:solidFill>
                  <a:schemeClr val="tx1"/>
                </a:solidFill>
              </a:rPr>
              <a:t>This project has </a:t>
            </a:r>
            <a:r>
              <a:rPr lang="pl-PL" sz="900" i="1" dirty="0" smtClean="0">
                <a:solidFill>
                  <a:schemeClr val="tx1"/>
                </a:solidFill>
              </a:rPr>
              <a:t> </a:t>
            </a:r>
            <a:r>
              <a:rPr lang="en-GB" sz="900" i="1" dirty="0" smtClean="0">
                <a:solidFill>
                  <a:schemeClr val="tx1"/>
                </a:solidFill>
              </a:rPr>
              <a:t>been funded with support from the European Commission.</a:t>
            </a:r>
            <a:r>
              <a:rPr lang="pl-PL" sz="900" i="1" dirty="0" smtClean="0">
                <a:solidFill>
                  <a:schemeClr val="tx1"/>
                </a:solidFill>
              </a:rPr>
              <a:t> </a:t>
            </a:r>
            <a:r>
              <a:rPr lang="en-GB" sz="900" i="1" dirty="0">
                <a:solidFill>
                  <a:schemeClr val="tx1"/>
                </a:solidFill>
              </a:rPr>
              <a:t>This publication [communication] reflects the views only of the author, </a:t>
            </a:r>
            <a:endParaRPr lang="pl-PL" sz="900" i="1" dirty="0" smtClean="0">
              <a:solidFill>
                <a:schemeClr val="tx1"/>
              </a:solidFill>
            </a:endParaRPr>
          </a:p>
          <a:p>
            <a:r>
              <a:rPr lang="en-GB" sz="900" i="1" dirty="0" smtClean="0">
                <a:solidFill>
                  <a:schemeClr val="tx1"/>
                </a:solidFill>
              </a:rPr>
              <a:t>and </a:t>
            </a:r>
            <a:r>
              <a:rPr lang="en-GB" sz="900" i="1" dirty="0">
                <a:solidFill>
                  <a:schemeClr val="tx1"/>
                </a:solidFill>
              </a:rPr>
              <a:t>the Commission cannot be held responsible for any use which may be made of the information contained therein.</a:t>
            </a:r>
          </a:p>
        </p:txBody>
      </p:sp>
    </p:spTree>
    <p:extLst>
      <p:ext uri="{BB962C8B-B14F-4D97-AF65-F5344CB8AC3E}">
        <p14:creationId xmlns:p14="http://schemas.microsoft.com/office/powerpoint/2010/main" val="811555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spcBef>
                <a:spcPts val="1200"/>
              </a:spcBef>
            </a:pPr>
            <a:r>
              <a:rPr lang="pl-PL" b="1" dirty="0" smtClean="0"/>
              <a:t/>
            </a:r>
            <a:br>
              <a:rPr lang="pl-PL" b="1" dirty="0" smtClean="0"/>
            </a:br>
            <a:r>
              <a:rPr lang="pl-PL" b="1" dirty="0" err="1"/>
              <a:t>L</a:t>
            </a:r>
            <a:r>
              <a:rPr lang="pl-PL" b="1" dirty="0" err="1" smtClean="0"/>
              <a:t>ocal</a:t>
            </a:r>
            <a:r>
              <a:rPr lang="pl-PL" b="1" dirty="0" smtClean="0"/>
              <a:t> </a:t>
            </a:r>
            <a:r>
              <a:rPr lang="pl-PL" b="1" dirty="0" err="1" smtClean="0"/>
              <a:t>ADMs</a:t>
            </a:r>
            <a:r>
              <a:rPr lang="pl-PL" b="1" dirty="0" smtClean="0"/>
              <a:t> of </a:t>
            </a:r>
            <a:r>
              <a:rPr lang="pl-PL" b="1" dirty="0" smtClean="0">
                <a:hlinkClick r:id="rId3"/>
              </a:rPr>
              <a:t>sp4ce.eu</a:t>
            </a:r>
            <a:r>
              <a:rPr lang="pl-PL" sz="3100" dirty="0" smtClean="0">
                <a:hlinkClick r:id="rId3"/>
              </a:rPr>
              <a:t/>
            </a:r>
            <a:br>
              <a:rPr lang="pl-PL" sz="3100" dirty="0" smtClean="0">
                <a:hlinkClick r:id="rId3"/>
              </a:rPr>
            </a:br>
            <a:r>
              <a:rPr lang="pl-PL" sz="3100" dirty="0"/>
              <a:t/>
            </a:r>
            <a:br>
              <a:rPr lang="pl-PL" sz="3100" dirty="0"/>
            </a:br>
            <a:endParaRPr lang="en-GB" sz="3100" b="1" dirty="0"/>
          </a:p>
        </p:txBody>
      </p:sp>
      <p:sp>
        <p:nvSpPr>
          <p:cNvPr id="5" name="Slide Number Placeholder 4"/>
          <p:cNvSpPr>
            <a:spLocks noGrp="1"/>
          </p:cNvSpPr>
          <p:nvPr>
            <p:ph type="sldNum" sz="quarter" idx="12"/>
          </p:nvPr>
        </p:nvSpPr>
        <p:spPr/>
        <p:txBody>
          <a:bodyPr/>
          <a:lstStyle/>
          <a:p>
            <a:fld id="{3FE357F6-8458-495F-86DC-1D58A70947CD}" type="slidenum">
              <a:rPr lang="en-GB" smtClean="0"/>
              <a:t>10</a:t>
            </a:fld>
            <a:endParaRPr lang="en-GB"/>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785013210"/>
              </p:ext>
            </p:extLst>
          </p:nvPr>
        </p:nvGraphicFramePr>
        <p:xfrm>
          <a:off x="1043608" y="1484784"/>
          <a:ext cx="7128792" cy="4081018"/>
        </p:xfrm>
        <a:graphic>
          <a:graphicData uri="http://schemas.openxmlformats.org/drawingml/2006/table">
            <a:tbl>
              <a:tblPr firstRow="1" bandRow="1">
                <a:tableStyleId>{5C22544A-7EE6-4342-B048-85BDC9FD1C3A}</a:tableStyleId>
              </a:tblPr>
              <a:tblGrid>
                <a:gridCol w="1584176"/>
                <a:gridCol w="1152128"/>
                <a:gridCol w="2448272"/>
                <a:gridCol w="864096"/>
                <a:gridCol w="1080120"/>
              </a:tblGrid>
              <a:tr h="565785">
                <a:tc>
                  <a:txBody>
                    <a:bodyPr/>
                    <a:lstStyle/>
                    <a:p>
                      <a:pPr>
                        <a:lnSpc>
                          <a:spcPct val="115000"/>
                        </a:lnSpc>
                        <a:spcAft>
                          <a:spcPts val="1000"/>
                        </a:spcAft>
                      </a:pPr>
                      <a:r>
                        <a:rPr lang="pl-PL" sz="1400" dirty="0" err="1">
                          <a:effectLst/>
                          <a:latin typeface="+mn-lt"/>
                        </a:rPr>
                        <a:t>Name</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err="1">
                          <a:effectLst/>
                          <a:latin typeface="+mn-lt"/>
                        </a:rPr>
                        <a:t>Institution</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smtClean="0">
                          <a:effectLst/>
                          <a:latin typeface="+mn-lt"/>
                          <a:ea typeface="Calibri"/>
                          <a:cs typeface="Times New Roman"/>
                        </a:rPr>
                        <a:t>E-mail</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Country</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Status</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pl-PL" sz="1400" dirty="0">
                          <a:effectLst/>
                          <a:latin typeface="+mn-lt"/>
                        </a:rPr>
                        <a:t>Anna Czaja</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PRO-MED</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en-GB" sz="1400" dirty="0" smtClean="0">
                          <a:effectLst/>
                          <a:latin typeface="+mn-lt"/>
                          <a:ea typeface="Calibri"/>
                          <a:cs typeface="Times New Roman"/>
                          <a:hlinkClick r:id="rId4"/>
                        </a:rPr>
                        <a:t>amhgrabowska@gmail.com</a:t>
                      </a:r>
                      <a:endParaRPr lang="pl-PL" sz="1400" dirty="0" smtClean="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Poland</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Main ADM</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pl-PL" sz="1400" dirty="0">
                          <a:effectLst/>
                          <a:latin typeface="+mn-lt"/>
                        </a:rPr>
                        <a:t>Dana </a:t>
                      </a:r>
                      <a:r>
                        <a:rPr lang="pl-PL" sz="1400" dirty="0" err="1">
                          <a:effectLst/>
                          <a:latin typeface="+mn-lt"/>
                        </a:rPr>
                        <a:t>Palova</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TUKE</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en-GB" sz="1400" kern="1200" dirty="0" smtClean="0">
                          <a:solidFill>
                            <a:schemeClr val="dk1"/>
                          </a:solidFill>
                          <a:effectLst/>
                          <a:latin typeface="+mn-lt"/>
                          <a:ea typeface="+mn-ea"/>
                          <a:cs typeface="+mn-cs"/>
                          <a:hlinkClick r:id="rId5"/>
                        </a:rPr>
                        <a:t>dana.palova@tuke.sk</a:t>
                      </a:r>
                      <a:endParaRPr lang="pl-PL" sz="1400" kern="1200" dirty="0" smtClean="0">
                        <a:solidFill>
                          <a:schemeClr val="dk1"/>
                        </a:solidFill>
                        <a:effectLst/>
                        <a:latin typeface="+mn-lt"/>
                        <a:ea typeface="+mn-ea"/>
                        <a:cs typeface="+mn-cs"/>
                      </a:endParaRPr>
                    </a:p>
                  </a:txBody>
                  <a:tcPr marL="69215" marR="69215" marT="34290" marB="34290"/>
                </a:tc>
                <a:tc>
                  <a:txBody>
                    <a:bodyPr/>
                    <a:lstStyle/>
                    <a:p>
                      <a:pPr>
                        <a:lnSpc>
                          <a:spcPct val="115000"/>
                        </a:lnSpc>
                        <a:spcAft>
                          <a:spcPts val="1000"/>
                        </a:spcAft>
                      </a:pPr>
                      <a:r>
                        <a:rPr lang="pl-PL" sz="1400">
                          <a:effectLst/>
                          <a:latin typeface="+mn-lt"/>
                        </a:rPr>
                        <a:t>Slovakia</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Local ADM</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en-GB" sz="1400" dirty="0">
                          <a:effectLst/>
                          <a:latin typeface="+mn-lt"/>
                        </a:rPr>
                        <a:t>Olga </a:t>
                      </a:r>
                      <a:r>
                        <a:rPr lang="en-GB" sz="1400" dirty="0" err="1">
                          <a:effectLst/>
                          <a:latin typeface="+mn-lt"/>
                        </a:rPr>
                        <a:t>Anagnostaki</a:t>
                      </a:r>
                      <a:r>
                        <a:rPr lang="en-GB" sz="1400" dirty="0">
                          <a:effectLst/>
                          <a:latin typeface="+mn-lt"/>
                        </a:rPr>
                        <a:t> </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IDEC</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en-GB" sz="1400" dirty="0" smtClean="0">
                          <a:latin typeface="+mn-lt"/>
                          <a:hlinkClick r:id="rId6"/>
                        </a:rPr>
                        <a:t>olga@idec.gr</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Greece</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Local ADM</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en-GB" sz="1400" dirty="0">
                          <a:effectLst/>
                          <a:latin typeface="+mn-lt"/>
                        </a:rPr>
                        <a:t>Anna Grabowska</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PRO-MED</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smtClean="0">
                          <a:effectLst/>
                          <a:latin typeface="+mn-lt"/>
                          <a:ea typeface="Calibri"/>
                          <a:cs typeface="Times New Roman"/>
                          <a:hlinkClick r:id="rId7"/>
                        </a:rPr>
                        <a:t>ankagra52@gmail.com</a:t>
                      </a:r>
                      <a:endParaRPr lang="pl-PL" sz="1400" dirty="0" smtClean="0">
                        <a:effectLst/>
                        <a:latin typeface="+mn-lt"/>
                        <a:ea typeface="Calibri"/>
                        <a:cs typeface="Times New Roman"/>
                      </a:endParaRPr>
                    </a:p>
                    <a:p>
                      <a:pPr>
                        <a:lnSpc>
                          <a:spcPct val="115000"/>
                        </a:lnSpc>
                        <a:spcAft>
                          <a:spcPts val="1000"/>
                        </a:spcAft>
                      </a:pP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Poland</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Local ADM</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en-GB" sz="1400" dirty="0">
                          <a:effectLst/>
                          <a:latin typeface="+mn-lt"/>
                        </a:rPr>
                        <a:t>Jacek </a:t>
                      </a:r>
                      <a:r>
                        <a:rPr lang="en-GB" sz="1400" dirty="0" err="1">
                          <a:effectLst/>
                          <a:latin typeface="+mn-lt"/>
                        </a:rPr>
                        <a:t>Zieliński</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PIAP</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en-GB" sz="1400" dirty="0" smtClean="0">
                          <a:latin typeface="+mn-lt"/>
                          <a:hlinkClick r:id="rId8"/>
                        </a:rPr>
                        <a:t>jzielinski@piap.pl</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Poland</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Local ADM</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en-GB" sz="1400" dirty="0">
                          <a:effectLst/>
                          <a:latin typeface="+mn-lt"/>
                        </a:rPr>
                        <a:t>Gabriella </a:t>
                      </a:r>
                      <a:r>
                        <a:rPr lang="en-GB" sz="1400" dirty="0" err="1">
                          <a:effectLst/>
                          <a:latin typeface="+mn-lt"/>
                        </a:rPr>
                        <a:t>Kengyel</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err="1">
                          <a:effectLst/>
                          <a:latin typeface="+mn-lt"/>
                        </a:rPr>
                        <a:t>TREBAG</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en-GB" sz="1400" u="none" strike="noStrike" kern="1200" dirty="0" smtClean="0">
                          <a:solidFill>
                            <a:schemeClr val="dk1"/>
                          </a:solidFill>
                          <a:effectLst/>
                          <a:latin typeface="+mn-lt"/>
                          <a:ea typeface="+mn-ea"/>
                          <a:cs typeface="+mn-cs"/>
                          <a:hlinkClick r:id="rId9"/>
                        </a:rPr>
                        <a:t>gabriella.kengyel@trebag.hu</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err="1">
                          <a:effectLst/>
                          <a:latin typeface="+mn-lt"/>
                        </a:rPr>
                        <a:t>Hungary</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err="1">
                          <a:effectLst/>
                          <a:latin typeface="+mn-lt"/>
                        </a:rPr>
                        <a:t>Local</a:t>
                      </a:r>
                      <a:r>
                        <a:rPr lang="pl-PL" sz="1400" dirty="0">
                          <a:effectLst/>
                          <a:latin typeface="+mn-lt"/>
                        </a:rPr>
                        <a:t> ADM</a:t>
                      </a:r>
                      <a:endParaRPr lang="en-GB" sz="1400" dirty="0">
                        <a:effectLst/>
                        <a:latin typeface="+mn-lt"/>
                        <a:ea typeface="Calibri"/>
                        <a:cs typeface="Times New Roman"/>
                      </a:endParaRPr>
                    </a:p>
                  </a:txBody>
                  <a:tcPr marL="69215" marR="69215" marT="34290" marB="34290"/>
                </a:tc>
              </a:tr>
            </a:tbl>
          </a:graphicData>
        </a:graphic>
      </p:graphicFrame>
    </p:spTree>
    <p:extLst>
      <p:ext uri="{BB962C8B-B14F-4D97-AF65-F5344CB8AC3E}">
        <p14:creationId xmlns:p14="http://schemas.microsoft.com/office/powerpoint/2010/main" val="3101091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err="1"/>
              <a:t>Send</a:t>
            </a:r>
            <a:r>
              <a:rPr lang="pl-PL" b="1" dirty="0"/>
              <a:t> </a:t>
            </a:r>
            <a:r>
              <a:rPr lang="pl-PL" b="1" dirty="0" err="1"/>
              <a:t>us</a:t>
            </a:r>
            <a:r>
              <a:rPr lang="pl-PL" b="1" dirty="0"/>
              <a:t> </a:t>
            </a:r>
            <a:r>
              <a:rPr lang="pl-PL" b="1" dirty="0" err="1"/>
              <a:t>your</a:t>
            </a:r>
            <a:r>
              <a:rPr lang="pl-PL" b="1" dirty="0"/>
              <a:t> </a:t>
            </a:r>
            <a:r>
              <a:rPr lang="pl-PL" b="1" dirty="0" err="1"/>
              <a:t>project</a:t>
            </a:r>
            <a:r>
              <a:rPr lang="pl-PL" b="1" dirty="0"/>
              <a:t> </a:t>
            </a:r>
            <a:r>
              <a:rPr lang="pl-PL" b="1" dirty="0" err="1" smtClean="0"/>
              <a:t>proposal</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11</a:t>
            </a:fld>
            <a:endParaRPr lang="en-GB"/>
          </a:p>
        </p:txBody>
      </p:sp>
    </p:spTree>
    <p:extLst>
      <p:ext uri="{BB962C8B-B14F-4D97-AF65-F5344CB8AC3E}">
        <p14:creationId xmlns:p14="http://schemas.microsoft.com/office/powerpoint/2010/main" val="882149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a:t>Wyślij propozycję </a:t>
            </a:r>
            <a:r>
              <a:rPr lang="pl-PL" b="1" dirty="0" smtClean="0"/>
              <a:t>projektu (1)</a:t>
            </a: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12</a:t>
            </a:fld>
            <a:endParaRPr lang="en-GB"/>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2925746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a:t>Wyślij propozycję </a:t>
            </a:r>
            <a:r>
              <a:rPr lang="pl-PL" b="1" dirty="0" smtClean="0"/>
              <a:t>projektu (2)</a:t>
            </a: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13</a:t>
            </a:fld>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3843" y="1600200"/>
            <a:ext cx="4396313" cy="4525963"/>
          </a:xfrm>
        </p:spPr>
      </p:pic>
    </p:spTree>
    <p:extLst>
      <p:ext uri="{BB962C8B-B14F-4D97-AF65-F5344CB8AC3E}">
        <p14:creationId xmlns:p14="http://schemas.microsoft.com/office/powerpoint/2010/main" val="1988852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l-GR" b="1" dirty="0"/>
              <a:t>Στείλτε μας την πρόταση έργου σας</a:t>
            </a:r>
            <a:endParaRPr lang="en-GB" b="1"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
        <p:nvSpPr>
          <p:cNvPr id="5" name="Symbol zastępczy numeru slajdu 4"/>
          <p:cNvSpPr>
            <a:spLocks noGrp="1"/>
          </p:cNvSpPr>
          <p:nvPr>
            <p:ph type="sldNum" sz="quarter" idx="12"/>
          </p:nvPr>
        </p:nvSpPr>
        <p:spPr/>
        <p:txBody>
          <a:bodyPr/>
          <a:lstStyle/>
          <a:p>
            <a:fld id="{3FE357F6-8458-495F-86DC-1D58A70947CD}" type="slidenum">
              <a:rPr lang="en-GB" smtClean="0"/>
              <a:t>14</a:t>
            </a:fld>
            <a:endParaRPr lang="en-GB"/>
          </a:p>
        </p:txBody>
      </p:sp>
    </p:spTree>
    <p:extLst>
      <p:ext uri="{BB962C8B-B14F-4D97-AF65-F5344CB8AC3E}">
        <p14:creationId xmlns:p14="http://schemas.microsoft.com/office/powerpoint/2010/main" val="1920893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b="1" dirty="0" err="1"/>
              <a:t>Küldje</a:t>
            </a:r>
            <a:r>
              <a:rPr lang="en-GB" b="1" dirty="0"/>
              <a:t> el </a:t>
            </a:r>
            <a:r>
              <a:rPr lang="en-GB" b="1" dirty="0" err="1"/>
              <a:t>projektötletét</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
        <p:nvSpPr>
          <p:cNvPr id="5" name="Symbol zastępczy numeru slajdu 4"/>
          <p:cNvSpPr>
            <a:spLocks noGrp="1"/>
          </p:cNvSpPr>
          <p:nvPr>
            <p:ph type="sldNum" sz="quarter" idx="12"/>
          </p:nvPr>
        </p:nvSpPr>
        <p:spPr/>
        <p:txBody>
          <a:bodyPr/>
          <a:lstStyle/>
          <a:p>
            <a:fld id="{3FE357F6-8458-495F-86DC-1D58A70947CD}" type="slidenum">
              <a:rPr lang="en-GB" smtClean="0"/>
              <a:t>15</a:t>
            </a:fld>
            <a:endParaRPr lang="en-GB"/>
          </a:p>
        </p:txBody>
      </p:sp>
    </p:spTree>
    <p:extLst>
      <p:ext uri="{BB962C8B-B14F-4D97-AF65-F5344CB8AC3E}">
        <p14:creationId xmlns:p14="http://schemas.microsoft.com/office/powerpoint/2010/main" val="3811094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b="1" dirty="0" err="1"/>
              <a:t>Pošlite</a:t>
            </a:r>
            <a:r>
              <a:rPr lang="en-GB" b="1" dirty="0"/>
              <a:t> </a:t>
            </a:r>
            <a:r>
              <a:rPr lang="en-GB" b="1" dirty="0" err="1"/>
              <a:t>nám</a:t>
            </a:r>
            <a:r>
              <a:rPr lang="en-GB" b="1" dirty="0"/>
              <a:t> </a:t>
            </a:r>
            <a:r>
              <a:rPr lang="en-GB" b="1" dirty="0" err="1"/>
              <a:t>svoj</a:t>
            </a:r>
            <a:r>
              <a:rPr lang="en-GB" b="1" dirty="0"/>
              <a:t> </a:t>
            </a:r>
            <a:r>
              <a:rPr lang="en-GB" b="1" dirty="0" err="1"/>
              <a:t>návrh</a:t>
            </a:r>
            <a:r>
              <a:rPr lang="en-GB" b="1" dirty="0"/>
              <a:t> </a:t>
            </a:r>
            <a:r>
              <a:rPr lang="en-GB" b="1" dirty="0" err="1"/>
              <a:t>projektu</a:t>
            </a:r>
            <a:endParaRPr lang="en-GB"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16</a:t>
            </a:fld>
            <a:endParaRPr lang="en-GB"/>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533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err="1" smtClean="0"/>
              <a:t>Welcome</a:t>
            </a:r>
            <a:r>
              <a:rPr lang="pl-PL" b="1" dirty="0" smtClean="0"/>
              <a:t> to SP4CE (</a:t>
            </a:r>
            <a:r>
              <a:rPr lang="pl-PL" b="1" dirty="0" err="1" smtClean="0"/>
              <a:t>ENG</a:t>
            </a:r>
            <a:r>
              <a:rPr lang="pl-PL" b="1" dirty="0" smtClean="0"/>
              <a:t>) </a:t>
            </a:r>
            <a:endParaRPr lang="en-GB" b="1" dirty="0"/>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pPr/>
              <a:t>17</a:t>
            </a:fld>
            <a:endParaRPr lang="en-GB"/>
          </a:p>
        </p:txBody>
      </p:sp>
    </p:spTree>
    <p:extLst>
      <p:ext uri="{BB962C8B-B14F-4D97-AF65-F5344CB8AC3E}">
        <p14:creationId xmlns:p14="http://schemas.microsoft.com/office/powerpoint/2010/main" val="3917416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Witaj </a:t>
            </a:r>
            <a:r>
              <a:rPr lang="pl-PL" b="1" dirty="0"/>
              <a:t>w </a:t>
            </a:r>
            <a:r>
              <a:rPr lang="pl-PL" b="1" dirty="0" smtClean="0"/>
              <a:t>SP4CE (PL)</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18</a:t>
            </a:fld>
            <a:endParaRPr lang="en-GB"/>
          </a:p>
        </p:txBody>
      </p:sp>
    </p:spTree>
    <p:extLst>
      <p:ext uri="{BB962C8B-B14F-4D97-AF65-F5344CB8AC3E}">
        <p14:creationId xmlns:p14="http://schemas.microsoft.com/office/powerpoint/2010/main" val="2662786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err="1" smtClean="0"/>
              <a:t>Guides</a:t>
            </a:r>
            <a:r>
              <a:rPr lang="pl-PL" b="1" dirty="0" smtClean="0"/>
              <a:t> (</a:t>
            </a:r>
            <a:r>
              <a:rPr lang="pl-PL" b="1" dirty="0" err="1" smtClean="0"/>
              <a:t>ENG</a:t>
            </a:r>
            <a:r>
              <a:rPr lang="pl-PL" b="1" dirty="0" smtClean="0"/>
              <a:t>)</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19</a:t>
            </a:fld>
            <a:endParaRPr lang="en-GB"/>
          </a:p>
        </p:txBody>
      </p:sp>
    </p:spTree>
    <p:extLst>
      <p:ext uri="{BB962C8B-B14F-4D97-AF65-F5344CB8AC3E}">
        <p14:creationId xmlns:p14="http://schemas.microsoft.com/office/powerpoint/2010/main" val="112240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SP4CE </a:t>
            </a:r>
            <a:r>
              <a:rPr lang="pl-PL" b="1" dirty="0" err="1"/>
              <a:t>project</a:t>
            </a:r>
            <a:r>
              <a:rPr lang="pl-PL" b="1" dirty="0"/>
              <a:t> </a:t>
            </a:r>
            <a:r>
              <a:rPr lang="pl-PL" b="1" dirty="0" err="1"/>
              <a:t>timetable</a:t>
            </a:r>
            <a:r>
              <a:rPr lang="pl-PL" b="1" dirty="0"/>
              <a:t> </a:t>
            </a:r>
            <a:endParaRPr lang="en-GB"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2</a:t>
            </a:fld>
            <a:endParaRPr lang="en-GB"/>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0087"/>
            <a:ext cx="8229600" cy="3926188"/>
          </a:xfrm>
        </p:spPr>
      </p:pic>
    </p:spTree>
    <p:extLst>
      <p:ext uri="{BB962C8B-B14F-4D97-AF65-F5344CB8AC3E}">
        <p14:creationId xmlns:p14="http://schemas.microsoft.com/office/powerpoint/2010/main" val="3000031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smtClean="0"/>
              <a:t>Poradniki (PL)</a:t>
            </a: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20</a:t>
            </a:fld>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756526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Learning </a:t>
            </a:r>
            <a:r>
              <a:rPr lang="pl-PL" b="1" dirty="0" err="1" smtClean="0"/>
              <a:t>Rooms</a:t>
            </a:r>
            <a:r>
              <a:rPr lang="pl-PL" b="1" dirty="0" smtClean="0"/>
              <a:t> (</a:t>
            </a:r>
            <a:r>
              <a:rPr lang="pl-PL" b="1" dirty="0" err="1" smtClean="0"/>
              <a:t>ENG</a:t>
            </a:r>
            <a:r>
              <a:rPr lang="pl-PL" b="1" dirty="0" smtClean="0"/>
              <a:t>)</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21</a:t>
            </a:fld>
            <a:endParaRPr lang="en-GB"/>
          </a:p>
        </p:txBody>
      </p:sp>
    </p:spTree>
    <p:extLst>
      <p:ext uri="{BB962C8B-B14F-4D97-AF65-F5344CB8AC3E}">
        <p14:creationId xmlns:p14="http://schemas.microsoft.com/office/powerpoint/2010/main" val="1026761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smtClean="0"/>
              <a:t>Pokoje nauki (PL)</a:t>
            </a:r>
            <a:endParaRPr lang="en-GB" dirty="0"/>
          </a:p>
        </p:txBody>
      </p:sp>
      <p:sp>
        <p:nvSpPr>
          <p:cNvPr id="5" name="Slide Number Placeholder 4"/>
          <p:cNvSpPr>
            <a:spLocks noGrp="1"/>
          </p:cNvSpPr>
          <p:nvPr>
            <p:ph type="sldNum" sz="quarter" idx="12"/>
          </p:nvPr>
        </p:nvSpPr>
        <p:spPr/>
        <p:txBody>
          <a:bodyPr/>
          <a:lstStyle/>
          <a:p>
            <a:fld id="{3FE357F6-8458-495F-86DC-1D58A70947CD}" type="slidenum">
              <a:rPr lang="en-GB" smtClean="0"/>
              <a:t>22</a:t>
            </a:fld>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608351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Learning Materials (</a:t>
            </a:r>
            <a:r>
              <a:rPr lang="pl-PL" b="1" dirty="0" err="1" smtClean="0"/>
              <a:t>ENG</a:t>
            </a:r>
            <a:r>
              <a:rPr lang="pl-PL" b="1" dirty="0" smtClean="0"/>
              <a:t>)</a:t>
            </a:r>
            <a:endParaRPr lang="en-GB"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23</a:t>
            </a:fld>
            <a:endParaRPr lang="en-GB"/>
          </a:p>
        </p:txBody>
      </p:sp>
    </p:spTree>
    <p:extLst>
      <p:ext uri="{BB962C8B-B14F-4D97-AF65-F5344CB8AC3E}">
        <p14:creationId xmlns:p14="http://schemas.microsoft.com/office/powerpoint/2010/main" val="1499254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smtClean="0"/>
              <a:t>Materiały szkoleniowe (PL)</a:t>
            </a:r>
            <a:endParaRPr lang="en-GB" dirty="0"/>
          </a:p>
        </p:txBody>
      </p:sp>
      <p:sp>
        <p:nvSpPr>
          <p:cNvPr id="5" name="Slide Number Placeholder 4"/>
          <p:cNvSpPr>
            <a:spLocks noGrp="1"/>
          </p:cNvSpPr>
          <p:nvPr>
            <p:ph type="sldNum" sz="quarter" idx="12"/>
          </p:nvPr>
        </p:nvSpPr>
        <p:spPr/>
        <p:txBody>
          <a:bodyPr/>
          <a:lstStyle/>
          <a:p>
            <a:fld id="{3FE357F6-8458-495F-86DC-1D58A70947CD}" type="slidenum">
              <a:rPr lang="en-GB" smtClean="0"/>
              <a:t>24</a:t>
            </a:fld>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134817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err="1" smtClean="0"/>
              <a:t>Conferences</a:t>
            </a:r>
            <a:r>
              <a:rPr lang="pl-PL" b="1" dirty="0" smtClean="0"/>
              <a:t> (</a:t>
            </a:r>
            <a:r>
              <a:rPr lang="pl-PL" b="1" dirty="0" err="1" smtClean="0"/>
              <a:t>ENG</a:t>
            </a:r>
            <a:r>
              <a:rPr lang="pl-PL" b="1" dirty="0" smtClean="0"/>
              <a:t>)</a:t>
            </a: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25</a:t>
            </a:fld>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4126226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Konferencje (PL)</a:t>
            </a: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26</a:t>
            </a:fld>
            <a:endParaRPr lang="en-GB"/>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554312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err="1" smtClean="0"/>
              <a:t>Contact</a:t>
            </a:r>
            <a:r>
              <a:rPr lang="pl-PL" b="1" dirty="0" smtClean="0"/>
              <a:t> (</a:t>
            </a:r>
            <a:r>
              <a:rPr lang="pl-PL" b="1" dirty="0" err="1" smtClean="0"/>
              <a:t>ENG</a:t>
            </a:r>
            <a:r>
              <a:rPr lang="pl-PL" b="1" dirty="0" smtClean="0"/>
              <a:t>)</a:t>
            </a:r>
            <a:endParaRPr lang="en-GB" dirty="0"/>
          </a:p>
        </p:txBody>
      </p:sp>
      <p:sp>
        <p:nvSpPr>
          <p:cNvPr id="5" name="Slide Number Placeholder 4"/>
          <p:cNvSpPr>
            <a:spLocks noGrp="1"/>
          </p:cNvSpPr>
          <p:nvPr>
            <p:ph type="sldNum" sz="quarter" idx="12"/>
          </p:nvPr>
        </p:nvSpPr>
        <p:spPr/>
        <p:txBody>
          <a:bodyPr/>
          <a:lstStyle/>
          <a:p>
            <a:fld id="{3FE357F6-8458-495F-86DC-1D58A70947CD}" type="slidenum">
              <a:rPr lang="en-GB" smtClean="0"/>
              <a:t>27</a:t>
            </a:fld>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456701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smtClean="0"/>
              <a:t>Kontakt (PL)</a:t>
            </a:r>
            <a:endParaRPr lang="en-GB" dirty="0"/>
          </a:p>
        </p:txBody>
      </p:sp>
      <p:sp>
        <p:nvSpPr>
          <p:cNvPr id="5" name="Slide Number Placeholder 4"/>
          <p:cNvSpPr>
            <a:spLocks noGrp="1"/>
          </p:cNvSpPr>
          <p:nvPr>
            <p:ph type="sldNum" sz="quarter" idx="12"/>
          </p:nvPr>
        </p:nvSpPr>
        <p:spPr/>
        <p:txBody>
          <a:bodyPr/>
          <a:lstStyle/>
          <a:p>
            <a:fld id="{3FE357F6-8458-495F-86DC-1D58A70947CD}" type="slidenum">
              <a:rPr lang="en-GB" smtClean="0"/>
              <a:t>28</a:t>
            </a:fld>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69830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a:t>P</a:t>
            </a:r>
            <a:r>
              <a:rPr lang="pl-PL" b="1" dirty="0" smtClean="0"/>
              <a:t>ortal and Learning </a:t>
            </a:r>
            <a:r>
              <a:rPr lang="pl-PL" b="1" dirty="0" err="1" smtClean="0"/>
              <a:t>Rooms</a:t>
            </a:r>
            <a:r>
              <a:rPr lang="pl-PL" b="1" dirty="0" smtClean="0"/>
              <a:t> </a:t>
            </a:r>
            <a:r>
              <a:rPr lang="pl-PL" b="1" dirty="0" err="1" smtClean="0"/>
              <a:t>usage</a:t>
            </a:r>
            <a:r>
              <a:rPr lang="pl-PL" b="1" dirty="0" smtClean="0"/>
              <a:t> </a:t>
            </a:r>
            <a:r>
              <a:rPr lang="pl-PL" b="1" dirty="0" err="1" smtClean="0"/>
              <a:t>scenarios</a:t>
            </a:r>
            <a:r>
              <a:rPr lang="pl-PL" b="1" dirty="0" smtClean="0"/>
              <a:t> (</a:t>
            </a:r>
            <a:r>
              <a:rPr lang="pl-PL" b="1" dirty="0" err="1" smtClean="0"/>
              <a:t>example</a:t>
            </a:r>
            <a:r>
              <a:rPr lang="pl-PL" b="1" dirty="0" smtClean="0"/>
              <a:t> </a:t>
            </a:r>
            <a:r>
              <a:rPr lang="pl-PL" b="1" dirty="0" err="1" smtClean="0"/>
              <a:t>screen</a:t>
            </a:r>
            <a:r>
              <a:rPr lang="pl-PL" b="1" dirty="0" smtClean="0"/>
              <a:t> </a:t>
            </a:r>
            <a:r>
              <a:rPr lang="pl-PL" b="1" dirty="0" err="1" smtClean="0"/>
              <a:t>shots</a:t>
            </a:r>
            <a:r>
              <a:rPr lang="pl-PL" b="1" dirty="0" smtClean="0"/>
              <a:t>)</a:t>
            </a:r>
            <a:endParaRPr lang="en-GB" b="1" dirty="0"/>
          </a:p>
        </p:txBody>
      </p:sp>
      <p:sp>
        <p:nvSpPr>
          <p:cNvPr id="3" name="Content Placeholder 2"/>
          <p:cNvSpPr>
            <a:spLocks noGrp="1"/>
          </p:cNvSpPr>
          <p:nvPr>
            <p:ph idx="1"/>
          </p:nvPr>
        </p:nvSpPr>
        <p:spPr/>
        <p:txBody>
          <a:bodyPr/>
          <a:lstStyle/>
          <a:p>
            <a:pPr marL="0" indent="0" algn="ctr">
              <a:buNone/>
            </a:pPr>
            <a:r>
              <a:rPr lang="en-GB" dirty="0"/>
              <a:t>If you are a coach put the project proposal in  </a:t>
            </a:r>
            <a:r>
              <a:rPr lang="en-GB" b="1" dirty="0">
                <a:hlinkClick r:id="rId2"/>
              </a:rPr>
              <a:t>Leave a </a:t>
            </a:r>
            <a:r>
              <a:rPr lang="en-GB" b="1" dirty="0" smtClean="0">
                <a:hlinkClick r:id="rId2"/>
              </a:rPr>
              <a:t>Reply</a:t>
            </a:r>
            <a:r>
              <a:rPr lang="pl-PL" dirty="0" smtClean="0"/>
              <a:t> </a:t>
            </a:r>
            <a:r>
              <a:rPr lang="en-GB" dirty="0" smtClean="0"/>
              <a:t>or </a:t>
            </a:r>
            <a:r>
              <a:rPr lang="en-GB" b="1" dirty="0">
                <a:hlinkClick r:id="rId3"/>
              </a:rPr>
              <a:t>Contact us</a:t>
            </a:r>
            <a:r>
              <a:rPr lang="en-GB" b="1" dirty="0" smtClean="0">
                <a:hlinkClick r:id="rId3"/>
              </a:rPr>
              <a:t>.</a:t>
            </a:r>
            <a:endParaRPr lang="pl-PL" b="1" dirty="0" smtClean="0"/>
          </a:p>
          <a:p>
            <a:pPr marL="0" indent="0" algn="ctr">
              <a:buNone/>
            </a:pPr>
            <a:endParaRPr lang="en-GB" dirty="0"/>
          </a:p>
          <a:p>
            <a:pPr marL="0" indent="0">
              <a:buNone/>
            </a:pPr>
            <a:endParaRPr lang="pl-PL" dirty="0" smtClean="0"/>
          </a:p>
          <a:p>
            <a:pPr marL="0" indent="0">
              <a:buNone/>
            </a:pPr>
            <a:endParaRPr lang="pl-PL" dirty="0"/>
          </a:p>
        </p:txBody>
      </p:sp>
      <p:sp>
        <p:nvSpPr>
          <p:cNvPr id="5" name="Slide Number Placeholder 4"/>
          <p:cNvSpPr>
            <a:spLocks noGrp="1"/>
          </p:cNvSpPr>
          <p:nvPr>
            <p:ph type="sldNum" sz="quarter" idx="12"/>
          </p:nvPr>
        </p:nvSpPr>
        <p:spPr/>
        <p:txBody>
          <a:bodyPr/>
          <a:lstStyle/>
          <a:p>
            <a:fld id="{3FE357F6-8458-495F-86DC-1D58A70947CD}" type="slidenum">
              <a:rPr lang="en-GB" smtClean="0"/>
              <a:t>29</a:t>
            </a:fld>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98" y="3429000"/>
            <a:ext cx="4110286" cy="2312036"/>
          </a:xfrm>
          <a:prstGeom prst="rect">
            <a:avLst/>
          </a:prstGeom>
        </p:spPr>
      </p:pic>
      <p:cxnSp>
        <p:nvCxnSpPr>
          <p:cNvPr id="8" name="Łącznik prosty ze strzałką 7"/>
          <p:cNvCxnSpPr/>
          <p:nvPr/>
        </p:nvCxnSpPr>
        <p:spPr>
          <a:xfrm flipH="1">
            <a:off x="2339752" y="2636912"/>
            <a:ext cx="1224136" cy="76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6012160" y="2636912"/>
            <a:ext cx="801764" cy="76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3403948"/>
            <a:ext cx="4061925" cy="2283718"/>
          </a:xfrm>
          <a:prstGeom prst="rect">
            <a:avLst/>
          </a:prstGeom>
        </p:spPr>
      </p:pic>
    </p:spTree>
    <p:extLst>
      <p:ext uri="{BB962C8B-B14F-4D97-AF65-F5344CB8AC3E}">
        <p14:creationId xmlns:p14="http://schemas.microsoft.com/office/powerpoint/2010/main" val="3824079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smtClean="0"/>
              <a:t>Proposal </a:t>
            </a:r>
            <a:r>
              <a:rPr lang="pl-PL" b="1" dirty="0" err="1" smtClean="0"/>
              <a:t>send</a:t>
            </a:r>
            <a:r>
              <a:rPr lang="pl-PL" b="1" dirty="0" smtClean="0"/>
              <a:t> by PRO-</a:t>
            </a:r>
            <a:r>
              <a:rPr lang="pl-PL" b="1" dirty="0" err="1" smtClean="0"/>
              <a:t>MED</a:t>
            </a:r>
            <a:r>
              <a:rPr lang="pl-PL" b="1" dirty="0" smtClean="0"/>
              <a:t/>
            </a:r>
            <a:br>
              <a:rPr lang="pl-PL" b="1" dirty="0" smtClean="0"/>
            </a:br>
            <a:r>
              <a:rPr lang="pl-PL" sz="2700" b="1" dirty="0" smtClean="0"/>
              <a:t>24th February 2016</a:t>
            </a:r>
            <a:endParaRPr lang="en-GB" sz="2700" b="1" dirty="0"/>
          </a:p>
        </p:txBody>
      </p:sp>
      <p:sp>
        <p:nvSpPr>
          <p:cNvPr id="3" name="Content Placeholder 2"/>
          <p:cNvSpPr>
            <a:spLocks noGrp="1"/>
          </p:cNvSpPr>
          <p:nvPr>
            <p:ph idx="1"/>
          </p:nvPr>
        </p:nvSpPr>
        <p:spPr/>
        <p:txBody>
          <a:bodyPr/>
          <a:lstStyle/>
          <a:p>
            <a:pPr marL="514350" indent="-514350">
              <a:buFont typeface="+mj-lt"/>
              <a:buAutoNum type="arabicPeriod"/>
            </a:pPr>
            <a:r>
              <a:rPr lang="en-GB" dirty="0"/>
              <a:t>General part – about portal idea (common for O3, O4, O5)</a:t>
            </a:r>
          </a:p>
          <a:p>
            <a:pPr marL="514350" indent="-514350">
              <a:buFont typeface="+mj-lt"/>
              <a:buAutoNum type="arabicPeriod"/>
            </a:pPr>
            <a:r>
              <a:rPr lang="en-GB" dirty="0"/>
              <a:t>Technical part - portal interface and functionalities </a:t>
            </a:r>
          </a:p>
          <a:p>
            <a:pPr marL="514350" indent="-514350">
              <a:buFont typeface="+mj-lt"/>
              <a:buAutoNum type="arabicPeriod"/>
            </a:pPr>
            <a:r>
              <a:rPr lang="en-GB" dirty="0"/>
              <a:t>Pedagogical concept - example usage scenario </a:t>
            </a:r>
          </a:p>
          <a:p>
            <a:endParaRPr lang="en-GB" dirty="0"/>
          </a:p>
        </p:txBody>
      </p:sp>
      <p:sp>
        <p:nvSpPr>
          <p:cNvPr id="5" name="Slide Number Placeholder 4"/>
          <p:cNvSpPr>
            <a:spLocks noGrp="1"/>
          </p:cNvSpPr>
          <p:nvPr>
            <p:ph type="sldNum" sz="quarter" idx="12"/>
          </p:nvPr>
        </p:nvSpPr>
        <p:spPr/>
        <p:txBody>
          <a:bodyPr/>
          <a:lstStyle/>
          <a:p>
            <a:fld id="{3FE357F6-8458-495F-86DC-1D58A70947CD}" type="slidenum">
              <a:rPr lang="en-GB" smtClean="0"/>
              <a:t>3</a:t>
            </a:fld>
            <a:endParaRPr lang="en-GB"/>
          </a:p>
        </p:txBody>
      </p:sp>
    </p:spTree>
    <p:extLst>
      <p:ext uri="{BB962C8B-B14F-4D97-AF65-F5344CB8AC3E}">
        <p14:creationId xmlns:p14="http://schemas.microsoft.com/office/powerpoint/2010/main" val="64884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Learning Rooms  (1)</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30</a:t>
            </a:fld>
            <a:endParaRPr lang="en-GB"/>
          </a:p>
        </p:txBody>
      </p:sp>
    </p:spTree>
    <p:extLst>
      <p:ext uri="{BB962C8B-B14F-4D97-AF65-F5344CB8AC3E}">
        <p14:creationId xmlns:p14="http://schemas.microsoft.com/office/powerpoint/2010/main" val="1799643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Learning Rooms  (2)</a:t>
            </a: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31</a:t>
            </a:fld>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061882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LR usage scenario (1)</a:t>
            </a: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32</a:t>
            </a:fld>
            <a:endParaRPr lang="en-GB"/>
          </a:p>
        </p:txBody>
      </p:sp>
      <p:sp>
        <p:nvSpPr>
          <p:cNvPr id="3" name="Content Placeholder 2"/>
          <p:cNvSpPr>
            <a:spLocks noGrp="1"/>
          </p:cNvSpPr>
          <p:nvPr>
            <p:ph idx="1"/>
          </p:nvPr>
        </p:nvSpPr>
        <p:spPr>
          <a:xfrm>
            <a:off x="457200" y="1340768"/>
            <a:ext cx="8229600" cy="5256584"/>
          </a:xfrm>
        </p:spPr>
        <p:txBody>
          <a:bodyPr>
            <a:normAutofit/>
          </a:bodyPr>
          <a:lstStyle/>
          <a:p>
            <a:pPr marL="0" indent="0">
              <a:buNone/>
            </a:pPr>
            <a:r>
              <a:rPr lang="pl-PL" sz="2000" dirty="0" smtClean="0"/>
              <a:t>If you are a coach and you would like to start your Learning Room please contact a local ADM.  </a:t>
            </a:r>
            <a:r>
              <a:rPr lang="pl-PL" sz="2000" dirty="0" err="1" smtClean="0"/>
              <a:t>Your</a:t>
            </a:r>
            <a:r>
              <a:rPr lang="pl-PL" sz="2000" dirty="0" smtClean="0"/>
              <a:t> local ADM will order LR for you.</a:t>
            </a:r>
            <a:endParaRPr lang="en-GB" sz="2000" dirty="0"/>
          </a:p>
        </p:txBody>
      </p:sp>
      <p:graphicFrame>
        <p:nvGraphicFramePr>
          <p:cNvPr id="6" name="Symbol zastępczy zawartości 5"/>
          <p:cNvGraphicFramePr>
            <a:graphicFrameLocks/>
          </p:cNvGraphicFramePr>
          <p:nvPr>
            <p:extLst>
              <p:ext uri="{D42A27DB-BD31-4B8C-83A1-F6EECF244321}">
                <p14:modId xmlns:p14="http://schemas.microsoft.com/office/powerpoint/2010/main" val="3378944456"/>
              </p:ext>
            </p:extLst>
          </p:nvPr>
        </p:nvGraphicFramePr>
        <p:xfrm>
          <a:off x="1043608" y="2276872"/>
          <a:ext cx="7128792" cy="3960495"/>
        </p:xfrm>
        <a:graphic>
          <a:graphicData uri="http://schemas.openxmlformats.org/drawingml/2006/table">
            <a:tbl>
              <a:tblPr firstRow="1" bandRow="1">
                <a:tableStyleId>{5C22544A-7EE6-4342-B048-85BDC9FD1C3A}</a:tableStyleId>
              </a:tblPr>
              <a:tblGrid>
                <a:gridCol w="1584176"/>
                <a:gridCol w="1152128"/>
                <a:gridCol w="2448272"/>
                <a:gridCol w="864096"/>
                <a:gridCol w="1080120"/>
              </a:tblGrid>
              <a:tr h="565785">
                <a:tc>
                  <a:txBody>
                    <a:bodyPr/>
                    <a:lstStyle/>
                    <a:p>
                      <a:pPr>
                        <a:lnSpc>
                          <a:spcPct val="115000"/>
                        </a:lnSpc>
                        <a:spcAft>
                          <a:spcPts val="1000"/>
                        </a:spcAft>
                      </a:pPr>
                      <a:r>
                        <a:rPr lang="pl-PL" sz="1400" dirty="0" err="1">
                          <a:effectLst/>
                          <a:latin typeface="+mn-lt"/>
                        </a:rPr>
                        <a:t>Name</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err="1">
                          <a:effectLst/>
                          <a:latin typeface="+mn-lt"/>
                        </a:rPr>
                        <a:t>Institution</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smtClean="0">
                          <a:effectLst/>
                          <a:latin typeface="+mn-lt"/>
                          <a:ea typeface="Calibri"/>
                          <a:cs typeface="Times New Roman"/>
                        </a:rPr>
                        <a:t>E-mail</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Country</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Status</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pl-PL" sz="1400" dirty="0">
                          <a:effectLst/>
                          <a:latin typeface="+mn-lt"/>
                        </a:rPr>
                        <a:t>Anna </a:t>
                      </a:r>
                      <a:r>
                        <a:rPr lang="pl-PL" sz="1400" dirty="0" smtClean="0">
                          <a:effectLst/>
                          <a:latin typeface="+mn-lt"/>
                        </a:rPr>
                        <a:t>Grabowska</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PRO-MED</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err="1" smtClean="0">
                          <a:effectLst/>
                          <a:latin typeface="+mn-lt"/>
                          <a:ea typeface="Calibri"/>
                          <a:cs typeface="Times New Roman"/>
                          <a:hlinkClick r:id="rId2"/>
                        </a:rPr>
                        <a:t>anka.grabowska</a:t>
                      </a:r>
                      <a:r>
                        <a:rPr lang="en-GB" sz="1400" dirty="0" smtClean="0">
                          <a:effectLst/>
                          <a:latin typeface="+mn-lt"/>
                          <a:ea typeface="Calibri"/>
                          <a:cs typeface="Times New Roman"/>
                          <a:hlinkClick r:id="rId2"/>
                        </a:rPr>
                        <a:t>@gmail.com</a:t>
                      </a:r>
                      <a:endParaRPr lang="pl-PL" sz="1400" dirty="0" smtClean="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Poland</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Main ADM</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pl-PL" sz="1400" dirty="0">
                          <a:effectLst/>
                          <a:latin typeface="+mn-lt"/>
                        </a:rPr>
                        <a:t>Dana </a:t>
                      </a:r>
                      <a:r>
                        <a:rPr lang="pl-PL" sz="1400" dirty="0" err="1">
                          <a:effectLst/>
                          <a:latin typeface="+mn-lt"/>
                        </a:rPr>
                        <a:t>Palova</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TUKE</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en-GB" sz="1400" kern="1200" dirty="0" smtClean="0">
                          <a:solidFill>
                            <a:schemeClr val="dk1"/>
                          </a:solidFill>
                          <a:effectLst/>
                          <a:latin typeface="+mn-lt"/>
                          <a:ea typeface="+mn-ea"/>
                          <a:cs typeface="+mn-cs"/>
                          <a:hlinkClick r:id="rId3"/>
                        </a:rPr>
                        <a:t>dana.palova@tuke.sk</a:t>
                      </a:r>
                      <a:endParaRPr lang="pl-PL" sz="1400" kern="1200" dirty="0" smtClean="0">
                        <a:solidFill>
                          <a:schemeClr val="dk1"/>
                        </a:solidFill>
                        <a:effectLst/>
                        <a:latin typeface="+mn-lt"/>
                        <a:ea typeface="+mn-ea"/>
                        <a:cs typeface="+mn-cs"/>
                      </a:endParaRPr>
                    </a:p>
                  </a:txBody>
                  <a:tcPr marL="69215" marR="69215" marT="34290" marB="34290"/>
                </a:tc>
                <a:tc>
                  <a:txBody>
                    <a:bodyPr/>
                    <a:lstStyle/>
                    <a:p>
                      <a:pPr>
                        <a:lnSpc>
                          <a:spcPct val="115000"/>
                        </a:lnSpc>
                        <a:spcAft>
                          <a:spcPts val="1000"/>
                        </a:spcAft>
                      </a:pPr>
                      <a:r>
                        <a:rPr lang="pl-PL" sz="1400">
                          <a:effectLst/>
                          <a:latin typeface="+mn-lt"/>
                        </a:rPr>
                        <a:t>Slovakia</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Local ADM</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en-GB" sz="1400" dirty="0">
                          <a:effectLst/>
                          <a:latin typeface="+mn-lt"/>
                        </a:rPr>
                        <a:t>Olga </a:t>
                      </a:r>
                      <a:r>
                        <a:rPr lang="en-GB" sz="1400" dirty="0" err="1">
                          <a:effectLst/>
                          <a:latin typeface="+mn-lt"/>
                        </a:rPr>
                        <a:t>Anagnostaki</a:t>
                      </a:r>
                      <a:r>
                        <a:rPr lang="en-GB" sz="1400" dirty="0">
                          <a:effectLst/>
                          <a:latin typeface="+mn-lt"/>
                        </a:rPr>
                        <a:t> </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IDEC</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en-GB" sz="1400" dirty="0" smtClean="0">
                          <a:latin typeface="+mn-lt"/>
                          <a:hlinkClick r:id="rId4"/>
                        </a:rPr>
                        <a:t>olga@idec.gr</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Greece</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Local ADM</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pl-PL" sz="1400" dirty="0" smtClean="0">
                          <a:effectLst/>
                          <a:latin typeface="+mn-lt"/>
                          <a:ea typeface="+mn-ea"/>
                          <a:cs typeface="+mn-cs"/>
                        </a:rPr>
                        <a:t>Ewa</a:t>
                      </a:r>
                      <a:r>
                        <a:rPr lang="pl-PL" sz="1400" baseline="0" dirty="0" smtClean="0">
                          <a:effectLst/>
                          <a:latin typeface="+mn-lt"/>
                          <a:ea typeface="+mn-ea"/>
                          <a:cs typeface="+mn-cs"/>
                        </a:rPr>
                        <a:t> Kozłowska</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smtClean="0">
                          <a:effectLst/>
                          <a:latin typeface="+mn-lt"/>
                          <a:ea typeface="+mn-ea"/>
                          <a:cs typeface="+mn-cs"/>
                        </a:rPr>
                        <a:t>GUT</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en-GB" sz="1400" dirty="0" smtClean="0">
                          <a:hlinkClick r:id="rId5"/>
                        </a:rPr>
                        <a:t>ewakozlo2@gumed.edu.p</a:t>
                      </a:r>
                      <a:r>
                        <a:rPr lang="pl-PL" sz="1400" dirty="0" smtClean="0">
                          <a:effectLst/>
                          <a:latin typeface="+mn-lt"/>
                          <a:cs typeface="Times New Roman"/>
                          <a:hlinkClick r:id="rId5"/>
                        </a:rPr>
                        <a:t>l</a:t>
                      </a:r>
                      <a:endParaRPr lang="pl-PL" sz="1400" dirty="0" smtClean="0">
                        <a:effectLst/>
                        <a:latin typeface="+mn-lt"/>
                        <a:cs typeface="Times New Roman"/>
                      </a:endParaRPr>
                    </a:p>
                  </a:txBody>
                  <a:tcPr marL="69215" marR="69215" marT="34290" marB="34290"/>
                </a:tc>
                <a:tc>
                  <a:txBody>
                    <a:bodyPr/>
                    <a:lstStyle/>
                    <a:p>
                      <a:pPr>
                        <a:lnSpc>
                          <a:spcPct val="115000"/>
                        </a:lnSpc>
                        <a:spcAft>
                          <a:spcPts val="1000"/>
                        </a:spcAft>
                      </a:pPr>
                      <a:r>
                        <a:rPr lang="pl-PL" sz="1400">
                          <a:effectLst/>
                          <a:latin typeface="+mn-lt"/>
                        </a:rPr>
                        <a:t>Poland</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Local ADM</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en-GB" sz="1400" dirty="0">
                          <a:effectLst/>
                          <a:latin typeface="+mn-lt"/>
                        </a:rPr>
                        <a:t>Jacek </a:t>
                      </a:r>
                      <a:r>
                        <a:rPr lang="en-GB" sz="1400" dirty="0" err="1">
                          <a:effectLst/>
                          <a:latin typeface="+mn-lt"/>
                        </a:rPr>
                        <a:t>Zieliński</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PIAP</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en-GB" sz="1400" dirty="0" smtClean="0">
                          <a:latin typeface="+mn-lt"/>
                          <a:hlinkClick r:id="rId6"/>
                        </a:rPr>
                        <a:t>jzielinski@piap.pl</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Poland</a:t>
                      </a:r>
                      <a:endParaRPr lang="en-GB" sz="140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a:effectLst/>
                          <a:latin typeface="+mn-lt"/>
                        </a:rPr>
                        <a:t>Local ADM</a:t>
                      </a:r>
                      <a:endParaRPr lang="en-GB" sz="1400">
                        <a:effectLst/>
                        <a:latin typeface="+mn-lt"/>
                        <a:ea typeface="Calibri"/>
                        <a:cs typeface="Times New Roman"/>
                      </a:endParaRPr>
                    </a:p>
                  </a:txBody>
                  <a:tcPr marL="69215" marR="69215" marT="34290" marB="34290"/>
                </a:tc>
              </a:tr>
              <a:tr h="565785">
                <a:tc>
                  <a:txBody>
                    <a:bodyPr/>
                    <a:lstStyle/>
                    <a:p>
                      <a:pPr>
                        <a:lnSpc>
                          <a:spcPct val="115000"/>
                        </a:lnSpc>
                        <a:spcAft>
                          <a:spcPts val="1000"/>
                        </a:spcAft>
                      </a:pPr>
                      <a:r>
                        <a:rPr lang="en-GB" sz="1400" dirty="0">
                          <a:effectLst/>
                          <a:latin typeface="+mn-lt"/>
                        </a:rPr>
                        <a:t>Gabriella </a:t>
                      </a:r>
                      <a:r>
                        <a:rPr lang="en-GB" sz="1400" dirty="0" err="1">
                          <a:effectLst/>
                          <a:latin typeface="+mn-lt"/>
                        </a:rPr>
                        <a:t>Kengyel</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err="1">
                          <a:effectLst/>
                          <a:latin typeface="+mn-lt"/>
                        </a:rPr>
                        <a:t>TREBAG</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en-GB" sz="1400" u="none" strike="noStrike" kern="1200" dirty="0" smtClean="0">
                          <a:solidFill>
                            <a:schemeClr val="dk1"/>
                          </a:solidFill>
                          <a:effectLst/>
                          <a:latin typeface="+mn-lt"/>
                          <a:ea typeface="+mn-ea"/>
                          <a:cs typeface="+mn-cs"/>
                          <a:hlinkClick r:id="rId7"/>
                        </a:rPr>
                        <a:t>gabriella.kengyel@trebag.hu</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err="1">
                          <a:effectLst/>
                          <a:latin typeface="+mn-lt"/>
                        </a:rPr>
                        <a:t>Hungary</a:t>
                      </a:r>
                      <a:endParaRPr lang="en-GB" sz="1400" dirty="0">
                        <a:effectLst/>
                        <a:latin typeface="+mn-lt"/>
                        <a:ea typeface="Calibri"/>
                        <a:cs typeface="Times New Roman"/>
                      </a:endParaRPr>
                    </a:p>
                  </a:txBody>
                  <a:tcPr marL="69215" marR="69215" marT="34290" marB="34290"/>
                </a:tc>
                <a:tc>
                  <a:txBody>
                    <a:bodyPr/>
                    <a:lstStyle/>
                    <a:p>
                      <a:pPr>
                        <a:lnSpc>
                          <a:spcPct val="115000"/>
                        </a:lnSpc>
                        <a:spcAft>
                          <a:spcPts val="1000"/>
                        </a:spcAft>
                      </a:pPr>
                      <a:r>
                        <a:rPr lang="pl-PL" sz="1400" dirty="0" err="1">
                          <a:effectLst/>
                          <a:latin typeface="+mn-lt"/>
                        </a:rPr>
                        <a:t>Local</a:t>
                      </a:r>
                      <a:r>
                        <a:rPr lang="pl-PL" sz="1400" dirty="0">
                          <a:effectLst/>
                          <a:latin typeface="+mn-lt"/>
                        </a:rPr>
                        <a:t> ADM</a:t>
                      </a:r>
                      <a:endParaRPr lang="en-GB" sz="1400" dirty="0">
                        <a:effectLst/>
                        <a:latin typeface="+mn-lt"/>
                        <a:ea typeface="Calibri"/>
                        <a:cs typeface="Times New Roman"/>
                      </a:endParaRPr>
                    </a:p>
                  </a:txBody>
                  <a:tcPr marL="69215" marR="69215" marT="34290" marB="34290"/>
                </a:tc>
              </a:tr>
            </a:tbl>
          </a:graphicData>
        </a:graphic>
      </p:graphicFrame>
    </p:spTree>
    <p:extLst>
      <p:ext uri="{BB962C8B-B14F-4D97-AF65-F5344CB8AC3E}">
        <p14:creationId xmlns:p14="http://schemas.microsoft.com/office/powerpoint/2010/main" val="212535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LR usage scenario (2)</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33</a:t>
            </a:fld>
            <a:endParaRPr lang="en-GB"/>
          </a:p>
        </p:txBody>
      </p:sp>
    </p:spTree>
    <p:extLst>
      <p:ext uri="{BB962C8B-B14F-4D97-AF65-F5344CB8AC3E}">
        <p14:creationId xmlns:p14="http://schemas.microsoft.com/office/powerpoint/2010/main" val="2098863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LR usage scenario (3)</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34</a:t>
            </a:fld>
            <a:endParaRPr lang="en-GB"/>
          </a:p>
        </p:txBody>
      </p:sp>
    </p:spTree>
    <p:extLst>
      <p:ext uri="{BB962C8B-B14F-4D97-AF65-F5344CB8AC3E}">
        <p14:creationId xmlns:p14="http://schemas.microsoft.com/office/powerpoint/2010/main" val="3734599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LR usage scenario (4)</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720" y="2339181"/>
            <a:ext cx="6004560" cy="3048000"/>
          </a:xfrm>
        </p:spPr>
      </p:pic>
      <p:sp>
        <p:nvSpPr>
          <p:cNvPr id="5" name="Slide Number Placeholder 4"/>
          <p:cNvSpPr>
            <a:spLocks noGrp="1"/>
          </p:cNvSpPr>
          <p:nvPr>
            <p:ph type="sldNum" sz="quarter" idx="12"/>
          </p:nvPr>
        </p:nvSpPr>
        <p:spPr/>
        <p:txBody>
          <a:bodyPr/>
          <a:lstStyle/>
          <a:p>
            <a:fld id="{3FE357F6-8458-495F-86DC-1D58A70947CD}" type="slidenum">
              <a:rPr lang="en-GB" smtClean="0"/>
              <a:t>35</a:t>
            </a:fld>
            <a:endParaRPr lang="en-GB"/>
          </a:p>
        </p:txBody>
      </p:sp>
    </p:spTree>
    <p:extLst>
      <p:ext uri="{BB962C8B-B14F-4D97-AF65-F5344CB8AC3E}">
        <p14:creationId xmlns:p14="http://schemas.microsoft.com/office/powerpoint/2010/main" val="333750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LR usage scenario (5)</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36</a:t>
            </a:fld>
            <a:endParaRPr lang="en-GB"/>
          </a:p>
        </p:txBody>
      </p:sp>
    </p:spTree>
    <p:extLst>
      <p:ext uri="{BB962C8B-B14F-4D97-AF65-F5344CB8AC3E}">
        <p14:creationId xmlns:p14="http://schemas.microsoft.com/office/powerpoint/2010/main" val="3575422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LR </a:t>
            </a:r>
            <a:r>
              <a:rPr lang="pl-PL" b="1" dirty="0" err="1" smtClean="0"/>
              <a:t>usage</a:t>
            </a:r>
            <a:r>
              <a:rPr lang="pl-PL" b="1" dirty="0" smtClean="0"/>
              <a:t> scenario (6)</a:t>
            </a:r>
            <a:endParaRPr lang="en-GB"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37</a:t>
            </a:fld>
            <a:endParaRPr lang="en-GB"/>
          </a:p>
        </p:txBody>
      </p:sp>
    </p:spTree>
    <p:extLst>
      <p:ext uri="{BB962C8B-B14F-4D97-AF65-F5344CB8AC3E}">
        <p14:creationId xmlns:p14="http://schemas.microsoft.com/office/powerpoint/2010/main" val="4010042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smtClean="0"/>
              <a:t>LR </a:t>
            </a:r>
            <a:r>
              <a:rPr lang="pl-PL" b="1" dirty="0" err="1" smtClean="0"/>
              <a:t>usage</a:t>
            </a:r>
            <a:r>
              <a:rPr lang="pl-PL" b="1" dirty="0" smtClean="0"/>
              <a:t> </a:t>
            </a:r>
            <a:r>
              <a:rPr lang="pl-PL" b="1" dirty="0" err="1" smtClean="0"/>
              <a:t>scenario</a:t>
            </a:r>
            <a:r>
              <a:rPr lang="pl-PL" b="1" dirty="0" smtClean="0"/>
              <a:t> (7)</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38</a:t>
            </a:fld>
            <a:endParaRPr lang="en-GB"/>
          </a:p>
        </p:txBody>
      </p:sp>
    </p:spTree>
    <p:extLst>
      <p:ext uri="{BB962C8B-B14F-4D97-AF65-F5344CB8AC3E}">
        <p14:creationId xmlns:p14="http://schemas.microsoft.com/office/powerpoint/2010/main" val="107215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a:t>LR </a:t>
            </a:r>
            <a:r>
              <a:rPr lang="pl-PL" b="1" dirty="0" err="1"/>
              <a:t>usage</a:t>
            </a:r>
            <a:r>
              <a:rPr lang="pl-PL" b="1" dirty="0"/>
              <a:t> </a:t>
            </a:r>
            <a:r>
              <a:rPr lang="pl-PL" b="1" dirty="0" err="1"/>
              <a:t>scenario</a:t>
            </a:r>
            <a:r>
              <a:rPr lang="pl-PL" b="1" dirty="0"/>
              <a:t> </a:t>
            </a:r>
            <a:r>
              <a:rPr lang="pl-PL" b="1" dirty="0" smtClean="0"/>
              <a:t>(8)</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Slide Number Placeholder 4"/>
          <p:cNvSpPr>
            <a:spLocks noGrp="1"/>
          </p:cNvSpPr>
          <p:nvPr>
            <p:ph type="sldNum" sz="quarter" idx="12"/>
          </p:nvPr>
        </p:nvSpPr>
        <p:spPr/>
        <p:txBody>
          <a:bodyPr/>
          <a:lstStyle/>
          <a:p>
            <a:fld id="{3FE357F6-8458-495F-86DC-1D58A70947CD}" type="slidenum">
              <a:rPr lang="en-GB" smtClean="0"/>
              <a:t>39</a:t>
            </a:fld>
            <a:endParaRPr lang="en-GB"/>
          </a:p>
        </p:txBody>
      </p:sp>
    </p:spTree>
    <p:extLst>
      <p:ext uri="{BB962C8B-B14F-4D97-AF65-F5344CB8AC3E}">
        <p14:creationId xmlns:p14="http://schemas.microsoft.com/office/powerpoint/2010/main" val="1455079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a:t>P</a:t>
            </a:r>
            <a:r>
              <a:rPr lang="pl-PL" b="1" dirty="0" err="1" smtClean="0"/>
              <a:t>roposal</a:t>
            </a:r>
            <a:r>
              <a:rPr lang="pl-PL" b="1" dirty="0" smtClean="0"/>
              <a:t> for O3 (4.04.2016)</a:t>
            </a:r>
            <a:endParaRPr lang="en-GB" b="1"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844824"/>
            <a:ext cx="8229600" cy="2914238"/>
          </a:xfrm>
        </p:spPr>
      </p:pic>
      <p:sp>
        <p:nvSpPr>
          <p:cNvPr id="5" name="Symbol zastępczy numeru slajdu 4"/>
          <p:cNvSpPr>
            <a:spLocks noGrp="1"/>
          </p:cNvSpPr>
          <p:nvPr>
            <p:ph type="sldNum" sz="quarter" idx="12"/>
          </p:nvPr>
        </p:nvSpPr>
        <p:spPr/>
        <p:txBody>
          <a:bodyPr/>
          <a:lstStyle/>
          <a:p>
            <a:fld id="{3FE357F6-8458-495F-86DC-1D58A70947CD}" type="slidenum">
              <a:rPr lang="en-GB" smtClean="0"/>
              <a:t>4</a:t>
            </a:fld>
            <a:endParaRPr lang="en-GB"/>
          </a:p>
        </p:txBody>
      </p:sp>
    </p:spTree>
    <p:extLst>
      <p:ext uri="{BB962C8B-B14F-4D97-AF65-F5344CB8AC3E}">
        <p14:creationId xmlns:p14="http://schemas.microsoft.com/office/powerpoint/2010/main" val="529203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a:t>LR </a:t>
            </a:r>
            <a:r>
              <a:rPr lang="pl-PL" b="1" dirty="0" err="1"/>
              <a:t>usage</a:t>
            </a:r>
            <a:r>
              <a:rPr lang="pl-PL" b="1" dirty="0"/>
              <a:t> </a:t>
            </a:r>
            <a:r>
              <a:rPr lang="pl-PL" b="1" dirty="0" err="1"/>
              <a:t>scenario</a:t>
            </a:r>
            <a:r>
              <a:rPr lang="pl-PL" b="1" dirty="0"/>
              <a:t> </a:t>
            </a:r>
            <a:r>
              <a:rPr lang="pl-PL" b="1" dirty="0" smtClean="0"/>
              <a:t>(9)</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720" y="2339181"/>
            <a:ext cx="6004560" cy="3048000"/>
          </a:xfrm>
        </p:spPr>
      </p:pic>
      <p:sp>
        <p:nvSpPr>
          <p:cNvPr id="5" name="Slide Number Placeholder 4"/>
          <p:cNvSpPr>
            <a:spLocks noGrp="1"/>
          </p:cNvSpPr>
          <p:nvPr>
            <p:ph type="sldNum" sz="quarter" idx="12"/>
          </p:nvPr>
        </p:nvSpPr>
        <p:spPr/>
        <p:txBody>
          <a:bodyPr/>
          <a:lstStyle/>
          <a:p>
            <a:fld id="{3FE357F6-8458-495F-86DC-1D58A70947CD}" type="slidenum">
              <a:rPr lang="en-GB" smtClean="0"/>
              <a:t>40</a:t>
            </a:fld>
            <a:endParaRPr lang="en-GB"/>
          </a:p>
        </p:txBody>
      </p:sp>
    </p:spTree>
    <p:extLst>
      <p:ext uri="{BB962C8B-B14F-4D97-AF65-F5344CB8AC3E}">
        <p14:creationId xmlns:p14="http://schemas.microsoft.com/office/powerpoint/2010/main" val="1163065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Thank you for you attention</a:t>
            </a:r>
            <a:endParaRPr lang="en-GB" b="1" dirty="0"/>
          </a:p>
        </p:txBody>
      </p:sp>
      <p:sp>
        <p:nvSpPr>
          <p:cNvPr id="3" name="Content Placeholder 2"/>
          <p:cNvSpPr>
            <a:spLocks noGrp="1"/>
          </p:cNvSpPr>
          <p:nvPr>
            <p:ph idx="1"/>
          </p:nvPr>
        </p:nvSpPr>
        <p:spPr/>
        <p:txBody>
          <a:bodyPr/>
          <a:lstStyle/>
          <a:p>
            <a:pPr marL="0" indent="0" algn="ctr">
              <a:buNone/>
            </a:pPr>
            <a:r>
              <a:rPr lang="pl-PL" sz="4800" b="1" dirty="0" smtClean="0"/>
              <a:t>Welcome to</a:t>
            </a:r>
          </a:p>
          <a:p>
            <a:pPr marL="0" indent="0" algn="ctr">
              <a:buNone/>
            </a:pPr>
            <a:r>
              <a:rPr lang="pl-PL" sz="4800" b="1" dirty="0">
                <a:hlinkClick r:id="rId2" action="ppaction://hlinkfile"/>
              </a:rPr>
              <a:t>s</a:t>
            </a:r>
            <a:r>
              <a:rPr lang="pl-PL" sz="4800" b="1" dirty="0" smtClean="0">
                <a:hlinkClick r:id="rId2" action="ppaction://hlinkfile"/>
              </a:rPr>
              <a:t>p4ce.eu</a:t>
            </a:r>
            <a:endParaRPr lang="pl-PL" sz="4800" b="1" dirty="0" smtClean="0"/>
          </a:p>
          <a:p>
            <a:pPr marL="0" indent="0" algn="ctr">
              <a:buNone/>
            </a:pPr>
            <a:r>
              <a:rPr lang="pl-PL" sz="4800" b="1" dirty="0" smtClean="0">
                <a:hlinkClick r:id="rId3" action="ppaction://hlinkfile"/>
              </a:rPr>
              <a:t>sp4ce.moodle.pl</a:t>
            </a:r>
            <a:endParaRPr lang="pl-PL" sz="4800" b="1" dirty="0" smtClean="0"/>
          </a:p>
          <a:p>
            <a:pPr marL="0" indent="0" algn="ctr">
              <a:buNone/>
            </a:pPr>
            <a:endParaRPr lang="pl-PL" b="1" dirty="0"/>
          </a:p>
          <a:p>
            <a:pPr marL="0" indent="0" algn="ctr">
              <a:buNone/>
            </a:pPr>
            <a:r>
              <a:rPr lang="pl-PL" b="1" dirty="0" smtClean="0"/>
              <a:t>Send your comments to </a:t>
            </a:r>
            <a:r>
              <a:rPr lang="pl-PL" b="1" dirty="0" smtClean="0">
                <a:hlinkClick r:id="rId4"/>
              </a:rPr>
              <a:t>anka.grabowska@gmail.com</a:t>
            </a:r>
            <a:endParaRPr lang="pl-PL" b="1" dirty="0" smtClean="0"/>
          </a:p>
          <a:p>
            <a:pPr marL="0" indent="0" algn="ctr">
              <a:buNone/>
            </a:pPr>
            <a:endParaRPr lang="en-GB" b="1" dirty="0"/>
          </a:p>
        </p:txBody>
      </p:sp>
      <p:sp>
        <p:nvSpPr>
          <p:cNvPr id="5" name="Slide Number Placeholder 4"/>
          <p:cNvSpPr>
            <a:spLocks noGrp="1"/>
          </p:cNvSpPr>
          <p:nvPr>
            <p:ph type="sldNum" sz="quarter" idx="12"/>
          </p:nvPr>
        </p:nvSpPr>
        <p:spPr/>
        <p:txBody>
          <a:bodyPr/>
          <a:lstStyle/>
          <a:p>
            <a:fld id="{3FE357F6-8458-495F-86DC-1D58A70947CD}" type="slidenum">
              <a:rPr lang="en-GB" smtClean="0"/>
              <a:t>41</a:t>
            </a:fld>
            <a:endParaRPr lang="en-GB"/>
          </a:p>
        </p:txBody>
      </p:sp>
    </p:spTree>
    <p:extLst>
      <p:ext uri="{BB962C8B-B14F-4D97-AF65-F5344CB8AC3E}">
        <p14:creationId xmlns:p14="http://schemas.microsoft.com/office/powerpoint/2010/main" val="3226790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a:t>P</a:t>
            </a:r>
            <a:r>
              <a:rPr lang="pl-PL" b="1" dirty="0" err="1" smtClean="0"/>
              <a:t>roposal</a:t>
            </a:r>
            <a:r>
              <a:rPr lang="pl-PL" b="1" dirty="0" smtClean="0"/>
              <a:t> for O5 (5.04.2016)</a:t>
            </a:r>
            <a:endParaRPr lang="en-GB"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5</a:t>
            </a:fld>
            <a:endParaRPr lang="en-GB"/>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844824"/>
            <a:ext cx="8229600" cy="2641278"/>
          </a:xfrm>
        </p:spPr>
      </p:pic>
    </p:spTree>
    <p:extLst>
      <p:ext uri="{BB962C8B-B14F-4D97-AF65-F5344CB8AC3E}">
        <p14:creationId xmlns:p14="http://schemas.microsoft.com/office/powerpoint/2010/main" val="61791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Content for O3, O4, O5</a:t>
            </a:r>
            <a:endParaRPr lang="en-GB" b="1" dirty="0"/>
          </a:p>
        </p:txBody>
      </p:sp>
      <p:sp>
        <p:nvSpPr>
          <p:cNvPr id="3" name="Symbol zastępczy zawartości 2"/>
          <p:cNvSpPr>
            <a:spLocks noGrp="1"/>
          </p:cNvSpPr>
          <p:nvPr>
            <p:ph idx="1"/>
          </p:nvPr>
        </p:nvSpPr>
        <p:spPr>
          <a:xfrm>
            <a:off x="467544" y="1628800"/>
            <a:ext cx="8229600" cy="4525963"/>
          </a:xfrm>
        </p:spPr>
        <p:txBody>
          <a:bodyPr>
            <a:normAutofit/>
          </a:bodyPr>
          <a:lstStyle/>
          <a:p>
            <a:pPr marL="514350" indent="-514350">
              <a:buFont typeface="+mj-lt"/>
              <a:buAutoNum type="arabicPeriod"/>
            </a:pPr>
            <a:endParaRPr lang="pl-PL" dirty="0" smtClean="0"/>
          </a:p>
          <a:p>
            <a:pPr marL="514350" indent="-514350">
              <a:buFont typeface="+mj-lt"/>
              <a:buAutoNum type="arabicPeriod"/>
            </a:pPr>
            <a:endParaRPr lang="pl-PL" dirty="0"/>
          </a:p>
          <a:p>
            <a:pPr marL="514350" indent="-514350">
              <a:buFont typeface="+mj-lt"/>
              <a:buAutoNum type="arabicPeriod"/>
            </a:pPr>
            <a:endParaRPr lang="pl-PL" dirty="0" smtClean="0"/>
          </a:p>
          <a:p>
            <a:pPr marL="514350" indent="-514350">
              <a:buFont typeface="+mj-lt"/>
              <a:buAutoNum type="arabicPeriod"/>
            </a:pPr>
            <a:endParaRPr lang="pl-PL" dirty="0"/>
          </a:p>
          <a:p>
            <a:pPr marL="514350" indent="-514350">
              <a:buFont typeface="+mj-lt"/>
              <a:buAutoNum type="arabicPeriod"/>
            </a:pPr>
            <a:endParaRPr lang="pl-PL" dirty="0" smtClean="0"/>
          </a:p>
          <a:p>
            <a:pPr marL="514350" indent="-514350">
              <a:buFont typeface="+mj-lt"/>
              <a:buAutoNum type="arabicPeriod"/>
            </a:pPr>
            <a:endParaRPr lang="pl-PL" dirty="0"/>
          </a:p>
          <a:p>
            <a:pPr marL="0" indent="0">
              <a:buNone/>
            </a:pPr>
            <a:r>
              <a:rPr lang="en-GB" dirty="0"/>
              <a:t>	</a:t>
            </a:r>
          </a:p>
          <a:p>
            <a:pPr marL="0" indent="0">
              <a:buNone/>
            </a:pPr>
            <a:endParaRPr lang="en-GB"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6</a:t>
            </a:fld>
            <a:endParaRPr lang="en-GB"/>
          </a:p>
        </p:txBody>
      </p:sp>
      <p:graphicFrame>
        <p:nvGraphicFramePr>
          <p:cNvPr id="6" name="Tabela 5"/>
          <p:cNvGraphicFramePr>
            <a:graphicFrameLocks noGrp="1"/>
          </p:cNvGraphicFramePr>
          <p:nvPr>
            <p:extLst>
              <p:ext uri="{D42A27DB-BD31-4B8C-83A1-F6EECF244321}">
                <p14:modId xmlns:p14="http://schemas.microsoft.com/office/powerpoint/2010/main" val="3298847012"/>
              </p:ext>
            </p:extLst>
          </p:nvPr>
        </p:nvGraphicFramePr>
        <p:xfrm>
          <a:off x="755576" y="1556792"/>
          <a:ext cx="7560840" cy="3888432"/>
        </p:xfrm>
        <a:graphic>
          <a:graphicData uri="http://schemas.openxmlformats.org/drawingml/2006/table">
            <a:tbl>
              <a:tblPr firstRow="1" bandRow="1">
                <a:tableStyleId>{5C22544A-7EE6-4342-B048-85BDC9FD1C3A}</a:tableStyleId>
              </a:tblPr>
              <a:tblGrid>
                <a:gridCol w="833151"/>
                <a:gridCol w="4207409"/>
                <a:gridCol w="2520280"/>
              </a:tblGrid>
              <a:tr h="648072">
                <a:tc>
                  <a:txBody>
                    <a:bodyPr/>
                    <a:lstStyle/>
                    <a:p>
                      <a:pPr algn="ctr"/>
                      <a:r>
                        <a:rPr lang="pl-PL" sz="2400" dirty="0" smtClean="0"/>
                        <a:t>No</a:t>
                      </a:r>
                      <a:endParaRPr lang="en-GB" sz="2400" dirty="0"/>
                    </a:p>
                  </a:txBody>
                  <a:tcPr/>
                </a:tc>
                <a:tc>
                  <a:txBody>
                    <a:bodyPr/>
                    <a:lstStyle/>
                    <a:p>
                      <a:pPr algn="l"/>
                      <a:r>
                        <a:rPr lang="pl-PL" sz="2400" dirty="0" err="1" smtClean="0"/>
                        <a:t>Item</a:t>
                      </a:r>
                      <a:endParaRPr lang="en-GB" sz="2400" dirty="0"/>
                    </a:p>
                  </a:txBody>
                  <a:tcPr/>
                </a:tc>
                <a:tc>
                  <a:txBody>
                    <a:bodyPr/>
                    <a:lstStyle/>
                    <a:p>
                      <a:pPr algn="l"/>
                      <a:r>
                        <a:rPr lang="pl-PL" sz="2400" dirty="0" smtClean="0"/>
                        <a:t>Status</a:t>
                      </a:r>
                      <a:endParaRPr lang="en-GB" sz="2400" dirty="0"/>
                    </a:p>
                  </a:txBody>
                  <a:tcPr/>
                </a:tc>
              </a:tr>
              <a:tr h="648072">
                <a:tc>
                  <a:txBody>
                    <a:bodyPr/>
                    <a:lstStyle/>
                    <a:p>
                      <a:pPr algn="ctr"/>
                      <a:r>
                        <a:rPr lang="pl-PL" sz="2400" dirty="0" smtClean="0"/>
                        <a:t>1</a:t>
                      </a:r>
                      <a:endParaRPr lang="en-GB" sz="2400" dirty="0"/>
                    </a:p>
                  </a:txBody>
                  <a:tcPr/>
                </a:tc>
                <a:tc>
                  <a:txBody>
                    <a:bodyPr/>
                    <a:lstStyle/>
                    <a:p>
                      <a:r>
                        <a:rPr lang="en-GB" sz="2400" dirty="0" smtClean="0"/>
                        <a:t>Executive summary</a:t>
                      </a:r>
                      <a:r>
                        <a:rPr lang="pl-PL" sz="2400" dirty="0" smtClean="0"/>
                        <a:t> </a:t>
                      </a:r>
                      <a:endParaRPr lang="en-GB" sz="2400" dirty="0"/>
                    </a:p>
                  </a:txBody>
                  <a:tcPr/>
                </a:tc>
                <a:tc>
                  <a:txBody>
                    <a:bodyPr/>
                    <a:lstStyle/>
                    <a:p>
                      <a:r>
                        <a:rPr lang="pl-PL" sz="2400" dirty="0" err="1" smtClean="0"/>
                        <a:t>Done</a:t>
                      </a:r>
                      <a:endParaRPr lang="en-GB" sz="2400" dirty="0"/>
                    </a:p>
                  </a:txBody>
                  <a:tcPr/>
                </a:tc>
              </a:tr>
              <a:tr h="648072">
                <a:tc>
                  <a:txBody>
                    <a:bodyPr/>
                    <a:lstStyle/>
                    <a:p>
                      <a:pPr algn="ctr"/>
                      <a:r>
                        <a:rPr lang="pl-PL" sz="2400" dirty="0" smtClean="0"/>
                        <a:t>2</a:t>
                      </a:r>
                      <a:endParaRPr lang="en-GB" sz="2400" dirty="0"/>
                    </a:p>
                  </a:txBody>
                  <a:tcPr/>
                </a:tc>
                <a:tc>
                  <a:txBody>
                    <a:bodyPr/>
                    <a:lstStyle/>
                    <a:p>
                      <a:r>
                        <a:rPr lang="en-GB" sz="2400" dirty="0" smtClean="0"/>
                        <a:t>About SP4CE project</a:t>
                      </a:r>
                      <a:endParaRPr lang="en-GB" sz="2400" dirty="0"/>
                    </a:p>
                  </a:txBody>
                  <a:tcPr/>
                </a:tc>
                <a:tc>
                  <a:txBody>
                    <a:bodyPr/>
                    <a:lstStyle/>
                    <a:p>
                      <a:r>
                        <a:rPr lang="pl-PL" sz="2400" dirty="0" err="1" smtClean="0"/>
                        <a:t>Done</a:t>
                      </a:r>
                      <a:endParaRPr lang="en-GB" sz="2400" dirty="0"/>
                    </a:p>
                  </a:txBody>
                  <a:tcPr/>
                </a:tc>
              </a:tr>
              <a:tr h="648072">
                <a:tc>
                  <a:txBody>
                    <a:bodyPr/>
                    <a:lstStyle/>
                    <a:p>
                      <a:pPr algn="ctr"/>
                      <a:r>
                        <a:rPr lang="pl-PL" sz="2400" dirty="0" smtClean="0"/>
                        <a:t>3</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How to use SP4CE portal</a:t>
                      </a:r>
                    </a:p>
                  </a:txBody>
                  <a:tcPr/>
                </a:tc>
                <a:tc>
                  <a:txBody>
                    <a:bodyPr/>
                    <a:lstStyle/>
                    <a:p>
                      <a:r>
                        <a:rPr lang="pl-PL" sz="2400" dirty="0" smtClean="0"/>
                        <a:t>In </a:t>
                      </a:r>
                      <a:r>
                        <a:rPr lang="pl-PL" sz="2400" dirty="0" err="1" smtClean="0"/>
                        <a:t>progress</a:t>
                      </a:r>
                      <a:endParaRPr lang="en-GB" sz="2400" dirty="0"/>
                    </a:p>
                  </a:txBody>
                  <a:tcPr/>
                </a:tc>
              </a:tr>
              <a:tr h="648072">
                <a:tc>
                  <a:txBody>
                    <a:bodyPr/>
                    <a:lstStyle/>
                    <a:p>
                      <a:pPr algn="ctr"/>
                      <a:r>
                        <a:rPr lang="pl-PL" sz="2400" dirty="0" smtClean="0"/>
                        <a:t>4</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Portal usage scenarios</a:t>
                      </a:r>
                    </a:p>
                  </a:txBody>
                  <a:tcPr/>
                </a:tc>
                <a:tc>
                  <a:txBody>
                    <a:bodyPr/>
                    <a:lstStyle/>
                    <a:p>
                      <a:r>
                        <a:rPr lang="pl-PL" sz="2400" smtClean="0"/>
                        <a:t>In progress</a:t>
                      </a:r>
                      <a:endParaRPr lang="en-GB" sz="2400" dirty="0"/>
                    </a:p>
                  </a:txBody>
                  <a:tcPr/>
                </a:tc>
              </a:tr>
              <a:tr h="648072">
                <a:tc>
                  <a:txBody>
                    <a:bodyPr/>
                    <a:lstStyle/>
                    <a:p>
                      <a:pPr algn="ctr"/>
                      <a:r>
                        <a:rPr lang="pl-PL" sz="2400" dirty="0" smtClean="0"/>
                        <a:t>5</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Learning Rooms usage scenarios</a:t>
                      </a:r>
                    </a:p>
                  </a:txBody>
                  <a:tcPr/>
                </a:tc>
                <a:tc>
                  <a:txBody>
                    <a:bodyPr/>
                    <a:lstStyle/>
                    <a:p>
                      <a:r>
                        <a:rPr lang="pl-PL" sz="2400" dirty="0" smtClean="0"/>
                        <a:t>In </a:t>
                      </a:r>
                      <a:r>
                        <a:rPr lang="pl-PL" sz="2400" dirty="0" err="1" smtClean="0"/>
                        <a:t>progress</a:t>
                      </a:r>
                      <a:endParaRPr lang="en-GB" sz="2400" dirty="0"/>
                    </a:p>
                  </a:txBody>
                  <a:tcPr/>
                </a:tc>
              </a:tr>
            </a:tbl>
          </a:graphicData>
        </a:graphic>
      </p:graphicFrame>
    </p:spTree>
    <p:extLst>
      <p:ext uri="{BB962C8B-B14F-4D97-AF65-F5344CB8AC3E}">
        <p14:creationId xmlns:p14="http://schemas.microsoft.com/office/powerpoint/2010/main" val="1245520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3FE357F6-8458-495F-86DC-1D58A70947CD}" type="slidenum">
              <a:rPr lang="en-GB" smtClean="0"/>
              <a:t>7</a:t>
            </a:fld>
            <a:endParaRPr lang="en-GB"/>
          </a:p>
        </p:txBody>
      </p:sp>
      <p:sp>
        <p:nvSpPr>
          <p:cNvPr id="4" name="Title 1"/>
          <p:cNvSpPr txBox="1">
            <a:spLocks/>
          </p:cNvSpPr>
          <p:nvPr/>
        </p:nvSpPr>
        <p:spPr>
          <a:xfrm>
            <a:off x="0" y="274638"/>
            <a:ext cx="9144000" cy="1143000"/>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pPr>
            <a:r>
              <a:rPr lang="pl-PL" b="1" dirty="0" smtClean="0"/>
              <a:t>O3, O4, </a:t>
            </a:r>
            <a:r>
              <a:rPr lang="pl-PL" b="1" dirty="0" smtClean="0"/>
              <a:t>O5 </a:t>
            </a:r>
          </a:p>
          <a:p>
            <a:pPr>
              <a:spcBef>
                <a:spcPts val="1200"/>
              </a:spcBef>
            </a:pPr>
            <a:r>
              <a:rPr lang="pl-PL" b="1" dirty="0" smtClean="0"/>
              <a:t>Follow </a:t>
            </a:r>
            <a:r>
              <a:rPr lang="pl-PL" b="1" dirty="0" smtClean="0"/>
              <a:t>up </a:t>
            </a:r>
            <a:r>
              <a:rPr lang="pl-PL" b="1" dirty="0"/>
              <a:t>A</a:t>
            </a:r>
            <a:r>
              <a:rPr lang="pl-PL" b="1" dirty="0" smtClean="0"/>
              <a:t>ctions: </a:t>
            </a:r>
            <a:r>
              <a:rPr lang="pl-PL" b="1" dirty="0" smtClean="0">
                <a:solidFill>
                  <a:srgbClr val="FF0000"/>
                </a:solidFill>
              </a:rPr>
              <a:t>T</a:t>
            </a:r>
            <a:r>
              <a:rPr lang="pl-PL" b="1" dirty="0" smtClean="0"/>
              <a:t>ranslation and </a:t>
            </a:r>
            <a:r>
              <a:rPr lang="pl-PL" b="1" dirty="0" smtClean="0">
                <a:solidFill>
                  <a:srgbClr val="FF0000"/>
                </a:solidFill>
              </a:rPr>
              <a:t>A</a:t>
            </a:r>
            <a:r>
              <a:rPr lang="pl-PL" b="1" dirty="0" smtClean="0"/>
              <a:t>daptation</a:t>
            </a:r>
            <a:endParaRPr lang="en-GB" b="1" dirty="0"/>
          </a:p>
        </p:txBody>
      </p:sp>
      <p:sp>
        <p:nvSpPr>
          <p:cNvPr id="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357F6-8458-495F-86DC-1D58A70947CD}" type="slidenum">
              <a:rPr lang="en-GB" smtClean="0"/>
              <a:pPr/>
              <a:t>7</a:t>
            </a:fld>
            <a:endParaRPr lang="en-GB"/>
          </a:p>
        </p:txBody>
      </p:sp>
      <p:sp>
        <p:nvSpPr>
          <p:cNvPr id="6" name="Symbol zastępczy zawartości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t"/>
            <a:r>
              <a:rPr lang="en-GB" b="1" dirty="0" smtClean="0"/>
              <a:t>Executive summary</a:t>
            </a:r>
            <a:r>
              <a:rPr lang="pl-PL" b="1" dirty="0" smtClean="0"/>
              <a:t> </a:t>
            </a:r>
            <a:r>
              <a:rPr lang="pl-PL" b="1" dirty="0" smtClean="0">
                <a:solidFill>
                  <a:srgbClr val="FF0000"/>
                </a:solidFill>
              </a:rPr>
              <a:t>(</a:t>
            </a:r>
            <a:r>
              <a:rPr lang="pl-PL" b="1" dirty="0">
                <a:solidFill>
                  <a:srgbClr val="FF0000"/>
                </a:solidFill>
              </a:rPr>
              <a:t>T</a:t>
            </a:r>
            <a:r>
              <a:rPr lang="pl-PL" b="1" dirty="0" smtClean="0">
                <a:solidFill>
                  <a:srgbClr val="FF0000"/>
                </a:solidFill>
              </a:rPr>
              <a:t>)</a:t>
            </a:r>
            <a:endParaRPr lang="pl-PL" b="1" dirty="0">
              <a:solidFill>
                <a:srgbClr val="FF0000"/>
              </a:solidFill>
            </a:endParaRPr>
          </a:p>
          <a:p>
            <a:pPr fontAlgn="t"/>
            <a:r>
              <a:rPr lang="pl-PL" b="1" dirty="0" smtClean="0"/>
              <a:t>Ab</a:t>
            </a:r>
            <a:r>
              <a:rPr lang="en-GB" b="1" dirty="0" smtClean="0"/>
              <a:t>out </a:t>
            </a:r>
            <a:r>
              <a:rPr lang="en-GB" b="1" dirty="0"/>
              <a:t>SP4CE </a:t>
            </a:r>
            <a:r>
              <a:rPr lang="en-GB" b="1" dirty="0" smtClean="0"/>
              <a:t>project</a:t>
            </a:r>
            <a:r>
              <a:rPr lang="pl-PL" b="1" dirty="0" smtClean="0"/>
              <a:t> </a:t>
            </a:r>
            <a:r>
              <a:rPr lang="pl-PL" b="1" dirty="0">
                <a:solidFill>
                  <a:srgbClr val="FF0000"/>
                </a:solidFill>
              </a:rPr>
              <a:t>(T)</a:t>
            </a:r>
          </a:p>
          <a:p>
            <a:pPr fontAlgn="t"/>
            <a:r>
              <a:rPr lang="en-GB" b="1" dirty="0" smtClean="0"/>
              <a:t>How </a:t>
            </a:r>
            <a:r>
              <a:rPr lang="en-GB" b="1" dirty="0"/>
              <a:t>to use SP4CE </a:t>
            </a:r>
            <a:r>
              <a:rPr lang="en-GB" b="1" dirty="0" smtClean="0"/>
              <a:t>portal</a:t>
            </a:r>
            <a:r>
              <a:rPr lang="pl-PL" b="1" dirty="0" smtClean="0"/>
              <a:t> </a:t>
            </a:r>
            <a:r>
              <a:rPr lang="pl-PL" dirty="0" smtClean="0"/>
              <a:t>including s</a:t>
            </a:r>
            <a:r>
              <a:rPr lang="pl-PL" dirty="0" smtClean="0"/>
              <a:t>creen shots </a:t>
            </a:r>
            <a:r>
              <a:rPr lang="pl-PL" b="1" dirty="0" smtClean="0">
                <a:solidFill>
                  <a:srgbClr val="FF0000"/>
                </a:solidFill>
              </a:rPr>
              <a:t>(</a:t>
            </a:r>
            <a:r>
              <a:rPr lang="pl-PL" b="1" dirty="0" smtClean="0">
                <a:solidFill>
                  <a:srgbClr val="FF0000"/>
                </a:solidFill>
              </a:rPr>
              <a:t>T&amp;A)</a:t>
            </a:r>
            <a:endParaRPr lang="pl-PL" b="1" dirty="0" smtClean="0">
              <a:solidFill>
                <a:srgbClr val="FF0000"/>
              </a:solidFill>
            </a:endParaRPr>
          </a:p>
          <a:p>
            <a:r>
              <a:rPr lang="pl-PL" b="1" dirty="0" smtClean="0"/>
              <a:t>Learning Room usage scenario </a:t>
            </a:r>
            <a:r>
              <a:rPr lang="pl-PL" dirty="0" smtClean="0"/>
              <a:t>including screen shots </a:t>
            </a:r>
            <a:r>
              <a:rPr lang="pl-PL" b="1" dirty="0">
                <a:solidFill>
                  <a:srgbClr val="FF0000"/>
                </a:solidFill>
              </a:rPr>
              <a:t>(T&amp;A</a:t>
            </a:r>
            <a:r>
              <a:rPr lang="pl-PL" b="1" dirty="0" smtClean="0">
                <a:solidFill>
                  <a:srgbClr val="FF0000"/>
                </a:solidFill>
              </a:rPr>
              <a:t>)</a:t>
            </a:r>
            <a:endParaRPr lang="pl-PL" b="1" dirty="0">
              <a:solidFill>
                <a:srgbClr val="FF0000"/>
              </a:solidFill>
            </a:endParaRPr>
          </a:p>
        </p:txBody>
      </p:sp>
    </p:spTree>
    <p:extLst>
      <p:ext uri="{BB962C8B-B14F-4D97-AF65-F5344CB8AC3E}">
        <p14:creationId xmlns:p14="http://schemas.microsoft.com/office/powerpoint/2010/main" val="3095040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smtClean="0"/>
              <a:t>Executive</a:t>
            </a:r>
            <a:r>
              <a:rPr lang="pl-PL" b="1" dirty="0" smtClean="0"/>
              <a:t> </a:t>
            </a:r>
            <a:r>
              <a:rPr lang="pl-PL" b="1" dirty="0" err="1" smtClean="0"/>
              <a:t>summary</a:t>
            </a:r>
            <a:endParaRPr lang="en-GB" b="1" dirty="0"/>
          </a:p>
        </p:txBody>
      </p:sp>
      <p:sp>
        <p:nvSpPr>
          <p:cNvPr id="5" name="Symbol zastępczy numeru slajdu 4"/>
          <p:cNvSpPr>
            <a:spLocks noGrp="1"/>
          </p:cNvSpPr>
          <p:nvPr>
            <p:ph type="sldNum" sz="quarter" idx="12"/>
          </p:nvPr>
        </p:nvSpPr>
        <p:spPr/>
        <p:txBody>
          <a:bodyPr/>
          <a:lstStyle/>
          <a:p>
            <a:fld id="{3FE357F6-8458-495F-86DC-1D58A70947CD}" type="slidenum">
              <a:rPr lang="en-GB" smtClean="0"/>
              <a:t>8</a:t>
            </a:fld>
            <a:endParaRPr lang="en-GB"/>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588006756"/>
              </p:ext>
            </p:extLst>
          </p:nvPr>
        </p:nvGraphicFramePr>
        <p:xfrm>
          <a:off x="467544" y="1412776"/>
          <a:ext cx="8229600" cy="5029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pl-PL" sz="1400" dirty="0" smtClean="0"/>
                        <a:t>O3</a:t>
                      </a:r>
                      <a:endParaRPr lang="en-GB" sz="1400" dirty="0"/>
                    </a:p>
                  </a:txBody>
                  <a:tcPr/>
                </a:tc>
                <a:tc>
                  <a:txBody>
                    <a:bodyPr/>
                    <a:lstStyle/>
                    <a:p>
                      <a:pPr algn="ctr"/>
                      <a:r>
                        <a:rPr lang="pl-PL" sz="2400" dirty="0" smtClean="0"/>
                        <a:t>O4</a:t>
                      </a:r>
                      <a:endParaRPr lang="en-GB" sz="2400" dirty="0"/>
                    </a:p>
                  </a:txBody>
                  <a:tcPr/>
                </a:tc>
                <a:tc>
                  <a:txBody>
                    <a:bodyPr/>
                    <a:lstStyle/>
                    <a:p>
                      <a:pPr algn="ctr"/>
                      <a:r>
                        <a:rPr lang="pl-PL" sz="2400" dirty="0" smtClean="0"/>
                        <a:t>O5</a:t>
                      </a:r>
                      <a:endParaRPr lang="en-GB" sz="24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This deliverable </a:t>
                      </a:r>
                      <a:r>
                        <a:rPr lang="pl-PL" sz="1400" kern="1200" dirty="0" err="1" smtClean="0">
                          <a:solidFill>
                            <a:schemeClr val="dk1"/>
                          </a:solidFill>
                          <a:effectLst/>
                          <a:latin typeface="+mn-lt"/>
                          <a:ea typeface="+mn-ea"/>
                          <a:cs typeface="+mn-cs"/>
                        </a:rPr>
                        <a:t>is</a:t>
                      </a:r>
                      <a:r>
                        <a:rPr lang="pl-PL" sz="1400" kern="1200" baseline="0" dirty="0" smtClean="0">
                          <a:solidFill>
                            <a:schemeClr val="dk1"/>
                          </a:solidFill>
                          <a:effectLst/>
                          <a:latin typeface="+mn-lt"/>
                          <a:ea typeface="+mn-ea"/>
                          <a:cs typeface="+mn-cs"/>
                        </a:rPr>
                        <a:t> the </a:t>
                      </a:r>
                      <a:r>
                        <a:rPr lang="pl-PL" sz="1400" kern="1200" baseline="0" dirty="0" err="1" smtClean="0">
                          <a:solidFill>
                            <a:schemeClr val="dk1"/>
                          </a:solidFill>
                          <a:effectLst/>
                          <a:latin typeface="+mn-lt"/>
                          <a:ea typeface="+mn-ea"/>
                          <a:cs typeface="+mn-cs"/>
                        </a:rPr>
                        <a:t>guideline</a:t>
                      </a:r>
                      <a:r>
                        <a:rPr lang="pl-PL" sz="1400" kern="1200" baseline="0" dirty="0" smtClean="0">
                          <a:solidFill>
                            <a:schemeClr val="dk1"/>
                          </a:solidFill>
                          <a:effectLst/>
                          <a:latin typeface="+mn-lt"/>
                          <a:ea typeface="+mn-ea"/>
                          <a:cs typeface="+mn-cs"/>
                        </a:rPr>
                        <a:t> </a:t>
                      </a:r>
                      <a:r>
                        <a:rPr lang="pl-PL" sz="1400" kern="1200" baseline="0" dirty="0" err="1" smtClean="0">
                          <a:solidFill>
                            <a:schemeClr val="dk1"/>
                          </a:solidFill>
                          <a:effectLst/>
                          <a:latin typeface="+mn-lt"/>
                          <a:ea typeface="+mn-ea"/>
                          <a:cs typeface="+mn-cs"/>
                        </a:rPr>
                        <a:t>dedicated</a:t>
                      </a:r>
                      <a:r>
                        <a:rPr lang="pl-PL" sz="1400" kern="1200" baseline="0" dirty="0" smtClean="0">
                          <a:solidFill>
                            <a:schemeClr val="dk1"/>
                          </a:solidFill>
                          <a:effectLst/>
                          <a:latin typeface="+mn-lt"/>
                          <a:ea typeface="+mn-ea"/>
                          <a:cs typeface="+mn-cs"/>
                        </a:rPr>
                        <a:t> to</a:t>
                      </a:r>
                      <a:r>
                        <a:rPr lang="en-GB" sz="1400" kern="1200" dirty="0" smtClean="0">
                          <a:solidFill>
                            <a:schemeClr val="dk1"/>
                          </a:solidFill>
                          <a:effectLst/>
                          <a:latin typeface="+mn-lt"/>
                          <a:ea typeface="+mn-ea"/>
                          <a:cs typeface="+mn-cs"/>
                        </a:rPr>
                        <a:t> consultants </a:t>
                      </a:r>
                      <a:r>
                        <a:rPr lang="pl-PL" sz="1400" kern="1200" baseline="0" dirty="0" smtClean="0">
                          <a:solidFill>
                            <a:schemeClr val="dk1"/>
                          </a:solidFill>
                          <a:effectLst/>
                          <a:latin typeface="+mn-lt"/>
                          <a:ea typeface="+mn-ea"/>
                          <a:cs typeface="+mn-cs"/>
                        </a:rPr>
                        <a:t> from </a:t>
                      </a:r>
                      <a:r>
                        <a:rPr lang="en-GB" sz="1400" kern="1200" dirty="0" smtClean="0">
                          <a:solidFill>
                            <a:schemeClr val="dk1"/>
                          </a:solidFill>
                          <a:effectLst/>
                          <a:latin typeface="+mn-lt"/>
                          <a:ea typeface="+mn-ea"/>
                          <a:cs typeface="+mn-cs"/>
                        </a:rPr>
                        <a:t>enterprises who are users of the SP4CE portal.   The guideline is available in English, Greek, Hungarian, Polish and Slovak languages</a:t>
                      </a:r>
                      <a:r>
                        <a:rPr lang="pl-PL" sz="1400" kern="1200" baseline="0" dirty="0" smtClean="0">
                          <a:solidFill>
                            <a:schemeClr val="dk1"/>
                          </a:solidFill>
                          <a:effectLst/>
                          <a:latin typeface="+mn-lt"/>
                          <a:ea typeface="+mn-ea"/>
                          <a:cs typeface="+mn-cs"/>
                        </a:rPr>
                        <a:t>. It</a:t>
                      </a:r>
                      <a:r>
                        <a:rPr lang="en-GB" sz="1400" kern="1200" dirty="0" smtClean="0">
                          <a:solidFill>
                            <a:schemeClr val="dk1"/>
                          </a:solidFill>
                          <a:effectLst/>
                          <a:latin typeface="+mn-lt"/>
                          <a:ea typeface="+mn-ea"/>
                          <a:cs typeface="+mn-cs"/>
                        </a:rPr>
                        <a:t> contains general information about the SP4CE project, portal idea and functionality, </a:t>
                      </a:r>
                      <a:r>
                        <a:rPr lang="pl-PL" sz="1400" kern="1200" dirty="0" smtClean="0">
                          <a:solidFill>
                            <a:schemeClr val="dk1"/>
                          </a:solidFill>
                          <a:effectLst/>
                          <a:latin typeface="+mn-lt"/>
                          <a:ea typeface="+mn-ea"/>
                          <a:cs typeface="+mn-cs"/>
                        </a:rPr>
                        <a:t>as </a:t>
                      </a:r>
                      <a:r>
                        <a:rPr lang="pl-PL" sz="1400" kern="1200" dirty="0" err="1" smtClean="0">
                          <a:solidFill>
                            <a:schemeClr val="dk1"/>
                          </a:solidFill>
                          <a:effectLst/>
                          <a:latin typeface="+mn-lt"/>
                          <a:ea typeface="+mn-ea"/>
                          <a:cs typeface="+mn-cs"/>
                        </a:rPr>
                        <a:t>well</a:t>
                      </a:r>
                      <a:r>
                        <a:rPr lang="pl-PL" sz="1400" kern="1200" dirty="0" smtClean="0">
                          <a:solidFill>
                            <a:schemeClr val="dk1"/>
                          </a:solidFill>
                          <a:effectLst/>
                          <a:latin typeface="+mn-lt"/>
                          <a:ea typeface="+mn-ea"/>
                          <a:cs typeface="+mn-cs"/>
                        </a:rPr>
                        <a:t> as a</a:t>
                      </a:r>
                      <a:r>
                        <a:rPr lang="en-GB" sz="1400" kern="1200" dirty="0" smtClean="0">
                          <a:solidFill>
                            <a:schemeClr val="dk1"/>
                          </a:solidFill>
                          <a:effectLst/>
                          <a:latin typeface="+mn-lt"/>
                          <a:ea typeface="+mn-ea"/>
                          <a:cs typeface="+mn-cs"/>
                        </a:rPr>
                        <a:t> set of instructions how to use it.  Portal  and Learning Rooms usage scenarios approach is used in order to explain how to navigate, how to gather ideas for problems to be solved, how to register as a consultant, how to communicate with students,  etc.</a:t>
                      </a:r>
                      <a:endParaRPr lang="en-GB" sz="1400" dirty="0" smtClean="0"/>
                    </a:p>
                    <a:p>
                      <a:pPr algn="just"/>
                      <a:r>
                        <a:rPr lang="en-GB" sz="1400" kern="1200" dirty="0" smtClean="0">
                          <a:solidFill>
                            <a:schemeClr val="dk1"/>
                          </a:solidFill>
                          <a:effectLst/>
                          <a:latin typeface="+mn-lt"/>
                          <a:ea typeface="+mn-ea"/>
                          <a:cs typeface="+mn-cs"/>
                        </a:rPr>
                        <a:t>.</a:t>
                      </a:r>
                      <a:endParaRPr lang="en-GB" sz="1400" kern="1200" dirty="0">
                        <a:solidFill>
                          <a:schemeClr val="dk1"/>
                        </a:solidFill>
                        <a:effectLst/>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This deliverable is the guideline dedicated to the following users of SP4CE portal:  teachers from VET schools and </a:t>
                      </a:r>
                      <a:r>
                        <a:rPr lang="en-GB" sz="1400" kern="1200" dirty="0" err="1" smtClean="0">
                          <a:solidFill>
                            <a:schemeClr val="dk1"/>
                          </a:solidFill>
                          <a:effectLst/>
                          <a:latin typeface="+mn-lt"/>
                          <a:ea typeface="+mn-ea"/>
                          <a:cs typeface="+mn-cs"/>
                        </a:rPr>
                        <a:t>HEI</a:t>
                      </a:r>
                      <a:r>
                        <a:rPr lang="en-GB" sz="1400" kern="1200" dirty="0" smtClean="0">
                          <a:solidFill>
                            <a:schemeClr val="dk1"/>
                          </a:solidFill>
                          <a:effectLst/>
                          <a:latin typeface="+mn-lt"/>
                          <a:ea typeface="+mn-ea"/>
                          <a:cs typeface="+mn-cs"/>
                        </a:rPr>
                        <a:t> which act as mentors. The guidelines is available in English, Greek, Hungarian, Polish and Slovak languages and it contains general information about the SP4CE project, portal idea and functionality, and set of instructions how to use it. Portal and Learning Rooms usage scenarios approach is used in order to explain how to navigate, where and how to send a project proposal, how to gather ideas for problems to be solved, how to register as a mentor in Learning Rooms, how to communicate with students, etc.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This deliverable is the guideline dedicated to general public – any kind of SP4CE portal user. The guidelines are available in English, Greek, Hungarian, Polish and Slovak languages. It provides an overview of the major results of the SP4CE project and gives particular instructions on how to use the project website, i.e. how to navigate, how to search, how to access the content and how to register for using the Knowledge Generating House for ideation sessions, gathering ideas to a challenge in an online distributed environment.</a:t>
                      </a:r>
                    </a:p>
                    <a:p>
                      <a:endParaRPr lang="en-GB" sz="1400" dirty="0"/>
                    </a:p>
                  </a:txBody>
                  <a:tcPr/>
                </a:tc>
              </a:tr>
            </a:tbl>
          </a:graphicData>
        </a:graphic>
      </p:graphicFrame>
    </p:spTree>
    <p:extLst>
      <p:ext uri="{BB962C8B-B14F-4D97-AF65-F5344CB8AC3E}">
        <p14:creationId xmlns:p14="http://schemas.microsoft.com/office/powerpoint/2010/main" val="3342525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spcBef>
                <a:spcPts val="1200"/>
              </a:spcBef>
            </a:pPr>
            <a:r>
              <a:rPr lang="pl-PL" b="1" dirty="0" smtClean="0"/>
              <a:t/>
            </a:r>
            <a:br>
              <a:rPr lang="pl-PL" b="1" dirty="0" smtClean="0"/>
            </a:br>
            <a:r>
              <a:rPr lang="pl-PL" b="1" dirty="0" smtClean="0"/>
              <a:t>Portal interface and functionalities &amp; example screen shots</a:t>
            </a:r>
            <a:r>
              <a:rPr lang="pl-PL" sz="3100" dirty="0" smtClean="0"/>
              <a:t/>
            </a:r>
            <a:br>
              <a:rPr lang="pl-PL" sz="3100" dirty="0" smtClean="0"/>
            </a:br>
            <a:r>
              <a:rPr lang="pl-PL" sz="3100" dirty="0"/>
              <a:t/>
            </a:r>
            <a:br>
              <a:rPr lang="pl-PL" sz="3100" dirty="0"/>
            </a:br>
            <a:endParaRPr lang="en-GB" sz="3100" b="1" dirty="0"/>
          </a:p>
        </p:txBody>
      </p:sp>
      <p:sp>
        <p:nvSpPr>
          <p:cNvPr id="6" name="Symbol zastępczy zawartości 5"/>
          <p:cNvSpPr>
            <a:spLocks noGrp="1"/>
          </p:cNvSpPr>
          <p:nvPr>
            <p:ph idx="1"/>
          </p:nvPr>
        </p:nvSpPr>
        <p:spPr/>
        <p:txBody>
          <a:bodyPr>
            <a:normAutofit fontScale="92500"/>
          </a:bodyPr>
          <a:lstStyle/>
          <a:p>
            <a:pPr marL="0" indent="0">
              <a:buNone/>
            </a:pPr>
            <a:r>
              <a:rPr lang="en-GB" dirty="0"/>
              <a:t>The portal </a:t>
            </a:r>
            <a:r>
              <a:rPr lang="pl-PL" dirty="0"/>
              <a:t>menu consists of the following options:</a:t>
            </a:r>
            <a:endParaRPr lang="pl-PL" b="1" dirty="0" smtClean="0"/>
          </a:p>
          <a:p>
            <a:pPr marL="514350" indent="-514350">
              <a:buFont typeface="+mj-lt"/>
              <a:buAutoNum type="arabicPeriod"/>
            </a:pPr>
            <a:r>
              <a:rPr lang="pl-PL" dirty="0" smtClean="0"/>
              <a:t>Send us your project proposal</a:t>
            </a:r>
          </a:p>
          <a:p>
            <a:pPr marL="514350" indent="-514350">
              <a:buFont typeface="+mj-lt"/>
              <a:buAutoNum type="arabicPeriod"/>
            </a:pPr>
            <a:r>
              <a:rPr lang="pl-PL" dirty="0" err="1" smtClean="0"/>
              <a:t>Welcome</a:t>
            </a:r>
            <a:r>
              <a:rPr lang="pl-PL" dirty="0" smtClean="0"/>
              <a:t> </a:t>
            </a:r>
            <a:r>
              <a:rPr lang="pl-PL" dirty="0"/>
              <a:t>to SP4CE</a:t>
            </a:r>
          </a:p>
          <a:p>
            <a:pPr marL="514350" indent="-514350">
              <a:buFont typeface="+mj-lt"/>
              <a:buAutoNum type="arabicPeriod"/>
            </a:pPr>
            <a:r>
              <a:rPr lang="pl-PL" dirty="0" err="1"/>
              <a:t>Guides</a:t>
            </a:r>
            <a:endParaRPr lang="pl-PL" dirty="0"/>
          </a:p>
          <a:p>
            <a:pPr marL="514350" indent="-514350">
              <a:buFont typeface="+mj-lt"/>
              <a:buAutoNum type="arabicPeriod"/>
            </a:pPr>
            <a:r>
              <a:rPr lang="pl-PL" dirty="0"/>
              <a:t>Learning </a:t>
            </a:r>
            <a:r>
              <a:rPr lang="pl-PL" dirty="0" err="1" smtClean="0"/>
              <a:t>Rooms</a:t>
            </a:r>
            <a:endParaRPr lang="pl-PL" dirty="0" smtClean="0"/>
          </a:p>
          <a:p>
            <a:pPr marL="514350" indent="-514350">
              <a:buFont typeface="+mj-lt"/>
              <a:buAutoNum type="arabicPeriod"/>
            </a:pPr>
            <a:r>
              <a:rPr lang="pl-PL" dirty="0" smtClean="0"/>
              <a:t>Learning Materials</a:t>
            </a:r>
            <a:endParaRPr lang="pl-PL" dirty="0"/>
          </a:p>
          <a:p>
            <a:pPr marL="514350" indent="-514350">
              <a:buFont typeface="+mj-lt"/>
              <a:buAutoNum type="arabicPeriod"/>
            </a:pPr>
            <a:r>
              <a:rPr lang="pl-PL" dirty="0" err="1"/>
              <a:t>Conferences</a:t>
            </a:r>
            <a:endParaRPr lang="pl-PL" dirty="0"/>
          </a:p>
          <a:p>
            <a:pPr marL="514350" indent="-514350">
              <a:buFont typeface="+mj-lt"/>
              <a:buAutoNum type="arabicPeriod"/>
            </a:pPr>
            <a:r>
              <a:rPr lang="pl-PL" dirty="0" err="1"/>
              <a:t>Contact</a:t>
            </a:r>
            <a:r>
              <a:rPr lang="pl-PL" dirty="0"/>
              <a:t> </a:t>
            </a:r>
            <a:r>
              <a:rPr lang="pl-PL" dirty="0" err="1" smtClean="0"/>
              <a:t>us</a:t>
            </a:r>
            <a:endParaRPr lang="en-GB" dirty="0"/>
          </a:p>
        </p:txBody>
      </p:sp>
      <p:sp>
        <p:nvSpPr>
          <p:cNvPr id="5" name="Slide Number Placeholder 4"/>
          <p:cNvSpPr>
            <a:spLocks noGrp="1"/>
          </p:cNvSpPr>
          <p:nvPr>
            <p:ph type="sldNum" sz="quarter" idx="12"/>
          </p:nvPr>
        </p:nvSpPr>
        <p:spPr/>
        <p:txBody>
          <a:bodyPr/>
          <a:lstStyle/>
          <a:p>
            <a:fld id="{3FE357F6-8458-495F-86DC-1D58A70947CD}" type="slidenum">
              <a:rPr lang="en-GB" smtClean="0"/>
              <a:t>9</a:t>
            </a:fld>
            <a:endParaRPr lang="en-GB"/>
          </a:p>
        </p:txBody>
      </p:sp>
    </p:spTree>
    <p:extLst>
      <p:ext uri="{BB962C8B-B14F-4D97-AF65-F5344CB8AC3E}">
        <p14:creationId xmlns:p14="http://schemas.microsoft.com/office/powerpoint/2010/main" val="3553316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802</Words>
  <Application>Microsoft Office PowerPoint</Application>
  <PresentationFormat>On-screen Show (4:3)</PresentationFormat>
  <Paragraphs>218</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O3 - Guidelines for consultants/enterprises O4 - Guidelines for mentors/school teachers O5 - Guidelines for general public</vt:lpstr>
      <vt:lpstr>SP4CE project timetable </vt:lpstr>
      <vt:lpstr>Proposal send by PRO-MED 24th February 2016</vt:lpstr>
      <vt:lpstr>Proposal for O3 (4.04.2016)</vt:lpstr>
      <vt:lpstr>Proposal for O5 (5.04.2016)</vt:lpstr>
      <vt:lpstr>Content for O3, O4, O5</vt:lpstr>
      <vt:lpstr>PowerPoint Presentation</vt:lpstr>
      <vt:lpstr>Executive summary</vt:lpstr>
      <vt:lpstr> Portal interface and functionalities &amp; example screen shots  </vt:lpstr>
      <vt:lpstr> Local ADMs of sp4ce.eu  </vt:lpstr>
      <vt:lpstr>Send us your project proposal</vt:lpstr>
      <vt:lpstr>Wyślij propozycję projektu (1)</vt:lpstr>
      <vt:lpstr>Wyślij propozycję projektu (2)</vt:lpstr>
      <vt:lpstr>Στείλτε μας την πρόταση έργου σας</vt:lpstr>
      <vt:lpstr>Küldje el projektötletét</vt:lpstr>
      <vt:lpstr>Pošlite nám svoj návrh projektu</vt:lpstr>
      <vt:lpstr>Welcome to SP4CE (ENG) </vt:lpstr>
      <vt:lpstr>Witaj w SP4CE (PL)</vt:lpstr>
      <vt:lpstr>Guides (ENG)</vt:lpstr>
      <vt:lpstr>Poradniki (PL)</vt:lpstr>
      <vt:lpstr>Learning Rooms (ENG)</vt:lpstr>
      <vt:lpstr>Pokoje nauki (PL)</vt:lpstr>
      <vt:lpstr>Learning Materials (ENG)</vt:lpstr>
      <vt:lpstr>Materiały szkoleniowe (PL)</vt:lpstr>
      <vt:lpstr>Conferences (ENG)</vt:lpstr>
      <vt:lpstr>Konferencje (PL)</vt:lpstr>
      <vt:lpstr>Contact (ENG)</vt:lpstr>
      <vt:lpstr>Kontakt (PL)</vt:lpstr>
      <vt:lpstr>Portal and Learning Rooms usage scenarios (example screen shots)</vt:lpstr>
      <vt:lpstr>Learning Rooms  (1)</vt:lpstr>
      <vt:lpstr>Learning Rooms  (2)</vt:lpstr>
      <vt:lpstr>LR usage scenario (1)</vt:lpstr>
      <vt:lpstr>LR usage scenario (2)</vt:lpstr>
      <vt:lpstr>LR usage scenario (3)</vt:lpstr>
      <vt:lpstr>LR usage scenario (4)</vt:lpstr>
      <vt:lpstr>LR usage scenario (5)</vt:lpstr>
      <vt:lpstr>LR usage scenario (6)</vt:lpstr>
      <vt:lpstr>LR usage scenario (7)</vt:lpstr>
      <vt:lpstr>LR usage scenario (8)</vt:lpstr>
      <vt:lpstr>LR usage scenario (9)</vt:lpstr>
      <vt:lpstr>Thank you for you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anka</dc:creator>
  <cp:lastModifiedBy>anka</cp:lastModifiedBy>
  <cp:revision>71</cp:revision>
  <dcterms:created xsi:type="dcterms:W3CDTF">2015-04-30T05:30:27Z</dcterms:created>
  <dcterms:modified xsi:type="dcterms:W3CDTF">2016-04-06T10:22:13Z</dcterms:modified>
</cp:coreProperties>
</file>