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9" r:id="rId12"/>
    <p:sldId id="287" r:id="rId13"/>
    <p:sldId id="288" r:id="rId14"/>
    <p:sldId id="267" r:id="rId15"/>
    <p:sldId id="268" r:id="rId16"/>
    <p:sldId id="271" r:id="rId17"/>
    <p:sldId id="275" r:id="rId18"/>
    <p:sldId id="270" r:id="rId19"/>
    <p:sldId id="272" r:id="rId20"/>
    <p:sldId id="273" r:id="rId21"/>
    <p:sldId id="274" r:id="rId22"/>
    <p:sldId id="276" r:id="rId23"/>
    <p:sldId id="269" r:id="rId24"/>
    <p:sldId id="277" r:id="rId25"/>
    <p:sldId id="280" r:id="rId26"/>
    <p:sldId id="278" r:id="rId27"/>
    <p:sldId id="281" r:id="rId28"/>
    <p:sldId id="282" r:id="rId29"/>
    <p:sldId id="283" r:id="rId30"/>
    <p:sldId id="284" r:id="rId31"/>
    <p:sldId id="285" r:id="rId32"/>
    <p:sldId id="290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82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7957-F20E-4B56-B2F9-6AA271CF859A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EAB8F-2198-4D96-AA9B-458079E0D0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1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BC5D-9B23-4246-A5CB-DAC3FDD2B85E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5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1EE7-1EA5-49B4-B23B-605A5C215576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9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9471-1802-41ED-B6B1-905A6F79E987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2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963E-0281-49BD-B5E2-96E49A6568F8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6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A1C-FA82-4978-9D82-643B4AD12F02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2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A837-7060-48B7-ABB0-7A9BDEC7B256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B6E9-EAFB-476B-92D8-81A9F0F25F76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2815-C7BF-49F8-A998-0DA01B56042E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2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E59-6F10-46E2-A837-8B9A5C554A2F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6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06B6-12E1-487B-8356-C8B466B5E1BD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84BE-4049-4486-9E53-F2625CB87CB5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9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03C9-D2AC-408A-9124-081BDB72A29C}" type="datetime1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75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" TargetMode="External"/><Relationship Id="rId2" Type="http://schemas.openxmlformats.org/officeDocument/2006/relationships/hyperlink" Target="http://sp4ce.eu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nka.grabowska@gmail.com" TargetMode="External"/><Relationship Id="rId2" Type="http://schemas.openxmlformats.org/officeDocument/2006/relationships/hyperlink" Target="mailto:ewakozlowska-sopot@wp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556793"/>
            <a:ext cx="9144000" cy="2043658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/>
              <a:t/>
            </a:r>
            <a:br>
              <a:rPr lang="pl-PL" sz="3100" b="1" dirty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/>
              <a:t/>
            </a:r>
            <a:br>
              <a:rPr lang="pl-PL" sz="3100" b="1" dirty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600" b="1" dirty="0" err="1" smtClean="0"/>
              <a:t>MOODLE</a:t>
            </a:r>
            <a:r>
              <a:rPr lang="pl-PL" sz="3600" b="1" dirty="0" smtClean="0"/>
              <a:t> </a:t>
            </a:r>
            <a:r>
              <a:rPr lang="pl-PL" sz="3600" b="1" dirty="0" err="1"/>
              <a:t>MOOCS</a:t>
            </a:r>
            <a:r>
              <a:rPr lang="pl-PL" sz="3600" b="1" dirty="0"/>
              <a:t> </a:t>
            </a:r>
            <a:r>
              <a:rPr lang="pl-PL" sz="3600" b="1" dirty="0" smtClean="0"/>
              <a:t>– </a:t>
            </a:r>
            <a:br>
              <a:rPr lang="pl-PL" sz="3600" b="1" dirty="0" smtClean="0"/>
            </a:br>
            <a:r>
              <a:rPr lang="pl-PL" sz="3600" b="1" dirty="0" smtClean="0"/>
              <a:t>PRZYPADKI </a:t>
            </a:r>
            <a:r>
              <a:rPr lang="pl-PL" sz="3600" b="1" dirty="0"/>
              <a:t>UŻYCIA W PROJEKCIE SP4CE </a:t>
            </a:r>
            <a:br>
              <a:rPr lang="pl-PL" sz="3600" b="1" dirty="0"/>
            </a:br>
            <a:r>
              <a:rPr lang="pl-PL" sz="2200" b="1" dirty="0"/>
              <a:t>(PARTNERSTWO STRATEGICZNE NA RZECZ KREATYWNOŚCI </a:t>
            </a:r>
            <a:r>
              <a:rPr lang="pl-PL" sz="2200" b="1" dirty="0" smtClean="0"/>
              <a:t>I </a:t>
            </a:r>
            <a:r>
              <a:rPr lang="pl-PL" sz="2200" b="1" dirty="0"/>
              <a:t>PRZEDSIĘBIORCZOŚCI)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en-GB" sz="3100" dirty="0"/>
              <a:t> </a:t>
            </a:r>
            <a:br>
              <a:rPr lang="en-GB" sz="3100" dirty="0"/>
            </a:br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5832648" cy="1201688"/>
          </a:xfrm>
        </p:spPr>
        <p:txBody>
          <a:bodyPr>
            <a:normAutofit/>
          </a:bodyPr>
          <a:lstStyle/>
          <a:p>
            <a:r>
              <a:rPr lang="en-GB" sz="2000" b="1" i="1" dirty="0" smtClean="0"/>
              <a:t>Anna GRABOWSKA </a:t>
            </a:r>
            <a:r>
              <a:rPr lang="pl-PL" sz="2000" b="1" i="1" dirty="0" smtClean="0"/>
              <a:t>(PRO-</a:t>
            </a:r>
            <a:r>
              <a:rPr lang="pl-PL" sz="2000" b="1" i="1" dirty="0" err="1" smtClean="0"/>
              <a:t>MED</a:t>
            </a:r>
            <a:r>
              <a:rPr lang="pl-PL" sz="2000" b="1" i="1" dirty="0" smtClean="0"/>
              <a:t>)</a:t>
            </a:r>
          </a:p>
          <a:p>
            <a:r>
              <a:rPr lang="pl-PL" sz="2000" b="1" i="1" dirty="0" smtClean="0"/>
              <a:t>Ewa KOZŁOWSKA (</a:t>
            </a:r>
            <a:r>
              <a:rPr lang="pl-PL" sz="2000" b="1" i="1" dirty="0" err="1" smtClean="0"/>
              <a:t>PG</a:t>
            </a:r>
            <a:r>
              <a:rPr lang="pl-PL" sz="2000" b="1" i="1" dirty="0" smtClean="0"/>
              <a:t>) </a:t>
            </a:r>
            <a:endParaRPr lang="en-GB" sz="2000" b="1" i="1" dirty="0"/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2" y="49212"/>
            <a:ext cx="2687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39552" y="6021288"/>
            <a:ext cx="7920880" cy="700187"/>
          </a:xfrm>
        </p:spPr>
        <p:txBody>
          <a:bodyPr/>
          <a:lstStyle/>
          <a:p>
            <a:endParaRPr lang="pl-PL" b="1" i="1" dirty="0" smtClean="0">
              <a:solidFill>
                <a:schemeClr val="tx1"/>
              </a:solidFill>
            </a:endParaRPr>
          </a:p>
          <a:p>
            <a:r>
              <a:rPr lang="en-GB" b="1" i="1" dirty="0" smtClean="0">
                <a:solidFill>
                  <a:schemeClr val="tx1"/>
                </a:solidFill>
              </a:rPr>
              <a:t>This project has been funded with support from the European Commission.</a:t>
            </a:r>
            <a:r>
              <a:rPr lang="pl-PL" b="1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b="1" i="1" dirty="0" smtClean="0">
                <a:solidFill>
                  <a:schemeClr val="tx1"/>
                </a:solidFill>
              </a:rPr>
              <a:t>This </a:t>
            </a:r>
            <a:r>
              <a:rPr lang="en-GB" b="1" i="1" dirty="0">
                <a:solidFill>
                  <a:schemeClr val="tx1"/>
                </a:solidFill>
              </a:rPr>
              <a:t>publication [communication] reflects the views only of the author, and the Commission cannot be held responsible </a:t>
            </a:r>
            <a:endParaRPr lang="pl-PL" b="1" i="1" dirty="0" smtClean="0">
              <a:solidFill>
                <a:schemeClr val="tx1"/>
              </a:solidFill>
            </a:endParaRPr>
          </a:p>
          <a:p>
            <a:r>
              <a:rPr lang="en-GB" b="1" i="1" dirty="0" smtClean="0">
                <a:solidFill>
                  <a:schemeClr val="tx1"/>
                </a:solidFill>
              </a:rPr>
              <a:t>for </a:t>
            </a:r>
            <a:r>
              <a:rPr lang="en-GB" b="1" i="1" dirty="0">
                <a:solidFill>
                  <a:schemeClr val="tx1"/>
                </a:solidFill>
              </a:rPr>
              <a:t>any use which may be made of the information contained therein.</a:t>
            </a:r>
          </a:p>
          <a:p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07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Wykorzystanie MOOC w SP4CE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Podniesienie </a:t>
            </a:r>
            <a:r>
              <a:rPr lang="en-GB" dirty="0" err="1" smtClean="0"/>
              <a:t>umiejętności</a:t>
            </a:r>
            <a:r>
              <a:rPr lang="en-GB" dirty="0" smtClean="0"/>
              <a:t> </a:t>
            </a:r>
            <a:r>
              <a:rPr lang="en-GB" dirty="0" err="1" smtClean="0"/>
              <a:t>posługiwania</a:t>
            </a:r>
            <a:r>
              <a:rPr lang="en-GB" dirty="0" smtClean="0"/>
              <a:t> </a:t>
            </a:r>
            <a:r>
              <a:rPr lang="en-GB" dirty="0" err="1" smtClean="0"/>
              <a:t>się</a:t>
            </a:r>
            <a:r>
              <a:rPr lang="en-GB" dirty="0" smtClean="0"/>
              <a:t> </a:t>
            </a:r>
            <a:r>
              <a:rPr lang="en-GB" dirty="0" err="1" smtClean="0"/>
              <a:t>systemem</a:t>
            </a:r>
            <a:r>
              <a:rPr lang="en-GB" dirty="0" smtClean="0"/>
              <a:t> LMS </a:t>
            </a:r>
            <a:r>
              <a:rPr lang="en-GB" dirty="0" err="1" smtClean="0"/>
              <a:t>Moodle</a:t>
            </a:r>
            <a:r>
              <a:rPr lang="pl-PL" dirty="0" smtClean="0"/>
              <a:t>.</a:t>
            </a:r>
          </a:p>
          <a:p>
            <a:r>
              <a:rPr lang="pl-PL" dirty="0" smtClean="0"/>
              <a:t>Stworzenie p</a:t>
            </a:r>
            <a:r>
              <a:rPr lang="en-GB" dirty="0" err="1" smtClean="0"/>
              <a:t>rototypow</a:t>
            </a:r>
            <a:r>
              <a:rPr lang="pl-PL" dirty="0" smtClean="0"/>
              <a:t>ej wersji</a:t>
            </a:r>
            <a:r>
              <a:rPr lang="en-GB" dirty="0" smtClean="0"/>
              <a:t> </a:t>
            </a:r>
            <a:r>
              <a:rPr lang="en-GB" dirty="0" err="1" smtClean="0"/>
              <a:t>pokojów</a:t>
            </a:r>
            <a:r>
              <a:rPr lang="en-GB" dirty="0" smtClean="0"/>
              <a:t> </a:t>
            </a:r>
            <a:r>
              <a:rPr lang="en-GB" dirty="0" err="1" smtClean="0"/>
              <a:t>nauki</a:t>
            </a:r>
            <a:r>
              <a:rPr lang="pl-PL" dirty="0" smtClean="0"/>
              <a:t>.</a:t>
            </a:r>
          </a:p>
          <a:p>
            <a:r>
              <a:rPr lang="pl-PL" dirty="0" smtClean="0"/>
              <a:t>Przygotowanie krótkich filmów szkoleniowych dotyczących narzędzi </a:t>
            </a:r>
            <a:r>
              <a:rPr lang="pl-PL" dirty="0" err="1" smtClean="0"/>
              <a:t>Moodle</a:t>
            </a:r>
            <a:r>
              <a:rPr lang="pl-PL" dirty="0" smtClean="0"/>
              <a:t> oraz obsługi pokojów nauki.</a:t>
            </a:r>
          </a:p>
          <a:p>
            <a:r>
              <a:rPr lang="pl-PL" dirty="0" smtClean="0"/>
              <a:t>Testowanie oraz ocena narzędzi </a:t>
            </a:r>
            <a:r>
              <a:rPr lang="pl-PL" dirty="0" err="1" smtClean="0"/>
              <a:t>Moodle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przez 16 uczestników z 4 krajów partnerskich.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Przykładowy film szkoleniowy</a:t>
            </a:r>
            <a:endParaRPr lang="en-GB" b="1" dirty="0"/>
          </a:p>
        </p:txBody>
      </p:sp>
      <p:pic>
        <p:nvPicPr>
          <p:cNvPr id="6" name="Symbol zastępczy zawartości 5" descr="sledespeech_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840760" cy="5440604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Pokoje nauki (1)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Pokoje nauki (2)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0618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r>
              <a:rPr lang="pl-PL" b="1" dirty="0" smtClean="0"/>
              <a:t> (1)</a:t>
            </a:r>
            <a:endParaRPr lang="en-GB" b="1" dirty="0"/>
          </a:p>
        </p:txBody>
      </p:sp>
      <p:pic>
        <p:nvPicPr>
          <p:cNvPr id="6" name="Symbol zastępczy zawartości 5" descr="participants_by_count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136904" cy="4959178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r>
              <a:rPr lang="pl-PL" b="1" dirty="0" smtClean="0"/>
              <a:t> (2)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Symbol zastępczy zawartości 7" descr="participants_by_r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7776864" cy="4700821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articipants_by_s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429000"/>
            <a:ext cx="4893452" cy="297992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r>
              <a:rPr lang="pl-PL" b="1" dirty="0" smtClean="0"/>
              <a:t> (3)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" name="Symbol zastępczy zawartości 6" descr="participants_by_ag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19" y="1340768"/>
            <a:ext cx="5115243" cy="3096344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r>
              <a:rPr lang="pl-PL" b="1" dirty="0" smtClean="0"/>
              <a:t> (4)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" name="Symbol zastępczy zawartości 7" descr="wik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344816" cy="4681784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r>
              <a:rPr lang="pl-PL" b="1" dirty="0" smtClean="0"/>
              <a:t> (5)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" name="Symbol zastępczy zawartości 7" descr="assignm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704856" cy="4941322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r>
              <a:rPr lang="pl-PL" b="1" dirty="0" smtClean="0"/>
              <a:t> (6)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7" name="Symbol zastępczy zawartości 6" descr="c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344816" cy="4704145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- wprowadzenie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 smtClean="0"/>
              <a:t>Projekt </a:t>
            </a:r>
            <a:r>
              <a:rPr lang="pl-PL" dirty="0"/>
              <a:t>SP4CE (Partnerstwo strategiczne na rzecz kreatywności i przedsiębiorczości) jest odpowiedzią na potrzeby zidentyfikowane w komunikacie </a:t>
            </a:r>
            <a:r>
              <a:rPr lang="pl-PL" dirty="0" smtClean="0"/>
              <a:t>            z </a:t>
            </a:r>
            <a:r>
              <a:rPr lang="pl-PL" dirty="0"/>
              <a:t>Brugii w sprawie ściślejszej europejskiej współpracy w dziedzinie kształcenia i szkolenia zawodowego w latach 2011 - </a:t>
            </a:r>
            <a:r>
              <a:rPr lang="pl-PL" dirty="0" smtClean="0"/>
              <a:t>2020:</a:t>
            </a:r>
          </a:p>
          <a:p>
            <a:pPr lvl="1"/>
            <a:r>
              <a:rPr lang="pl-PL" dirty="0" smtClean="0"/>
              <a:t>Poprawa </a:t>
            </a:r>
            <a:r>
              <a:rPr lang="pl-PL" dirty="0"/>
              <a:t>jakości oraz efektywności  szkolenia zawodowego, podnoszenie jego atrakcyjności </a:t>
            </a:r>
            <a:r>
              <a:rPr lang="pl-PL" dirty="0" smtClean="0"/>
              <a:t>                       i adekwatności;</a:t>
            </a:r>
          </a:p>
          <a:p>
            <a:pPr lvl="1"/>
            <a:r>
              <a:rPr lang="pl-PL" dirty="0" smtClean="0"/>
              <a:t>Zwiększanie </a:t>
            </a:r>
            <a:r>
              <a:rPr lang="pl-PL" dirty="0"/>
              <a:t>kreatywności, </a:t>
            </a:r>
            <a:r>
              <a:rPr lang="pl-PL" dirty="0" smtClean="0"/>
              <a:t>innowacyjności oraz przedsiębiorczości.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23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r>
              <a:rPr lang="pl-PL" b="1" dirty="0" smtClean="0"/>
              <a:t> (7)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Symbol zastępczy zawartości 7" descr="for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560840" cy="4871214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r>
              <a:rPr lang="pl-PL" b="1" dirty="0" smtClean="0"/>
              <a:t> (8)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7" name="Symbol zastępczy zawartości 6" descr="supporting_materi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272808" cy="4867741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r>
              <a:rPr lang="pl-PL" b="1" dirty="0" smtClean="0"/>
              <a:t> (9)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7" name="Symbol zastępczy zawartości 6" descr="worksh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776864" cy="4936485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r>
              <a:rPr lang="pl-PL" b="1" dirty="0" smtClean="0"/>
              <a:t> (10)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7" name="Symbol zastępczy zawartości 6" descr="best_too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920880" cy="5260794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Wykorzystanie MOOC w SP4CE </a:t>
            </a:r>
            <a:r>
              <a:rPr lang="pl-PL" b="1" dirty="0" err="1" smtClean="0"/>
              <a:t>cd</a:t>
            </a:r>
            <a:r>
              <a:rPr lang="pl-PL" b="1" dirty="0" smtClean="0"/>
              <a:t>.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Uruchomienie </a:t>
            </a:r>
            <a:r>
              <a:rPr lang="pl-PL" dirty="0" smtClean="0"/>
              <a:t>portalu sp4ce.eu w pięciu językach partnerskich.</a:t>
            </a:r>
          </a:p>
          <a:p>
            <a:r>
              <a:rPr lang="pl-PL" dirty="0" smtClean="0"/>
              <a:t>Przygotowanie krótkich filmów szkoleniowych dotyczących funkcjonalności i obsługi portalu.</a:t>
            </a:r>
          </a:p>
          <a:p>
            <a:r>
              <a:rPr lang="pl-PL" dirty="0" smtClean="0"/>
              <a:t>Ocena platformy sp4ce.eu.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/>
              <a:t>Portal SP4CE w 5 językach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57F6-8458-495F-86DC-1D58A70947CD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595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platformy sp4ce.eu (1)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8" name="Symbol zastępczy zawartości 7" descr="clear_form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628471" cy="4621956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platformy sp4ce.eu (2)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7" name="Symbol zastępczy zawartości 6" descr="easy_to_navig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361580" cy="4524608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platformy sp4ce.eu (3)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8" name="Symbol zastępczy zawartości 7" descr="easy_to_u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96623"/>
            <a:ext cx="7416824" cy="4483191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platformy sp4ce.eu (4)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7" name="Symbol zastępczy zawartości 6" descr="example_lr_usefu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76288"/>
            <a:ext cx="7488832" cy="4669678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- cele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/>
              <a:t>U</a:t>
            </a:r>
            <a:r>
              <a:rPr lang="pl-PL" dirty="0" smtClean="0"/>
              <a:t>stanowienie </a:t>
            </a:r>
            <a:r>
              <a:rPr lang="pl-PL" dirty="0"/>
              <a:t>ścisłej współpracy między partnerami projektu poprzez wymianę nowoczesnych rozwiązań </a:t>
            </a:r>
            <a:r>
              <a:rPr lang="pl-PL" dirty="0" smtClean="0"/>
              <a:t>edukacyjnych.</a:t>
            </a:r>
          </a:p>
          <a:p>
            <a:pPr algn="just"/>
            <a:r>
              <a:rPr lang="pl-PL" dirty="0" smtClean="0"/>
              <a:t>Opracowanie </a:t>
            </a:r>
            <a:r>
              <a:rPr lang="pl-PL" dirty="0"/>
              <a:t>innowacyjnych narzędzi ułatwiających komunikację i wspólne działania studentów, szkół i firm (organizacji biznesowych</a:t>
            </a:r>
            <a:r>
              <a:rPr lang="pl-PL" dirty="0" smtClean="0"/>
              <a:t>).</a:t>
            </a:r>
            <a:endParaRPr lang="en-GB" dirty="0"/>
          </a:p>
          <a:p>
            <a:pPr algn="just"/>
            <a:r>
              <a:rPr lang="pl-PL" dirty="0" smtClean="0"/>
              <a:t>Wykorzystanie doświadczeń </a:t>
            </a:r>
            <a:r>
              <a:rPr lang="pl-PL" dirty="0"/>
              <a:t>i </a:t>
            </a:r>
            <a:r>
              <a:rPr lang="pl-PL" dirty="0" smtClean="0"/>
              <a:t>rezultatów wybranych </a:t>
            </a:r>
            <a:r>
              <a:rPr lang="pl-PL" dirty="0"/>
              <a:t>projektów programu uczenie się przez całe </a:t>
            </a:r>
            <a:r>
              <a:rPr lang="pl-PL" dirty="0" smtClean="0"/>
              <a:t>życie.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74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Ocena platformy sp4ce.eu (5)</a:t>
            </a:r>
            <a:endParaRPr lang="en-GB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8" name="Symbol zastępczy zawartości 7" descr="response_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3083"/>
            <a:ext cx="7632848" cy="4793067"/>
          </a:xfr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„Zamów pokój nauki”</a:t>
            </a:r>
            <a:endParaRPr lang="en-GB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89459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700" dirty="0" smtClean="0"/>
              <a:t>Docelowo decyzja wyboru narzędzi wykorzystywanych </a:t>
            </a:r>
            <a:r>
              <a:rPr lang="pl-PL" sz="2700" dirty="0" smtClean="0"/>
              <a:t>           w </a:t>
            </a:r>
            <a:r>
              <a:rPr lang="pl-PL" sz="2700" dirty="0" smtClean="0"/>
              <a:t>pokojach nauki należeć </a:t>
            </a:r>
            <a:r>
              <a:rPr lang="pl-PL" sz="2700" dirty="0" smtClean="0"/>
              <a:t>              będzie </a:t>
            </a:r>
            <a:r>
              <a:rPr lang="pl-PL" sz="2700" dirty="0" smtClean="0"/>
              <a:t>do lokalnych konsultantów oraz nauczycieli, którzy będą mieli możliwość zamawiania wybranych </a:t>
            </a:r>
            <a:r>
              <a:rPr lang="pl-PL" sz="2700" dirty="0" smtClean="0"/>
              <a:t>narzędzi, </a:t>
            </a:r>
            <a:r>
              <a:rPr lang="pl-PL" sz="2700" dirty="0" smtClean="0"/>
              <a:t>dzięki funkcji zamawiania wstępnie </a:t>
            </a:r>
            <a:r>
              <a:rPr lang="pl-PL" sz="2700" dirty="0" smtClean="0"/>
              <a:t>przygotowanych </a:t>
            </a:r>
            <a:r>
              <a:rPr lang="pl-PL" sz="2700" dirty="0" smtClean="0"/>
              <a:t>pokojów nauki.</a:t>
            </a:r>
            <a:endParaRPr lang="pl-PL" sz="27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7" name="Obraz 6" descr="laptop-requ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132856"/>
            <a:ext cx="4069890" cy="30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Lokalni administratorzy</a:t>
            </a:r>
            <a:endParaRPr lang="en-GB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200" dirty="0" smtClean="0"/>
              <a:t>Administratorzy platformy </a:t>
            </a:r>
            <a:r>
              <a:rPr lang="pl-PL" sz="2200" dirty="0" smtClean="0">
                <a:hlinkClick r:id="rId2"/>
              </a:rPr>
              <a:t>sp4ce.eu</a:t>
            </a:r>
            <a:endParaRPr lang="pl-PL" sz="2200" dirty="0" smtClean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200" dirty="0" smtClean="0"/>
              <a:t>Administratorzy pokojów nauki </a:t>
            </a:r>
            <a:r>
              <a:rPr lang="pl-PL" sz="2200" dirty="0" smtClean="0">
                <a:hlinkClick r:id="rId3"/>
              </a:rPr>
              <a:t>sp4ce.moodle.pl</a:t>
            </a:r>
            <a:endParaRPr lang="en-GB" sz="22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32</a:t>
            </a:fld>
            <a:endParaRPr lang="en-GB"/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6643649"/>
              </p:ext>
            </p:extLst>
          </p:nvPr>
        </p:nvGraphicFramePr>
        <p:xfrm>
          <a:off x="462688" y="2174874"/>
          <a:ext cx="4029211" cy="395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124"/>
                <a:gridCol w="924945"/>
                <a:gridCol w="760229"/>
                <a:gridCol w="931913"/>
              </a:tblGrid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Name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Institution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Country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Status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Anna Czaja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PRO-MED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Main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Dana Palova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TUKE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Slovakia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Olga Anagnostaki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IDEC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Greece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An</a:t>
                      </a:r>
                      <a:r>
                        <a:rPr lang="pl-PL" sz="1400" smtClean="0">
                          <a:effectLst/>
                        </a:rPr>
                        <a:t>n</a:t>
                      </a:r>
                      <a:r>
                        <a:rPr lang="en-GB" sz="1400" smtClean="0">
                          <a:effectLst/>
                        </a:rPr>
                        <a:t>a </a:t>
                      </a:r>
                      <a:r>
                        <a:rPr lang="en-GB" sz="1400" dirty="0">
                          <a:effectLst/>
                        </a:rPr>
                        <a:t>Grabowska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PRO-MED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Jacek Zieliński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PIAP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Gabriella Kengyel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TREBAG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Hungary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Local</a:t>
                      </a:r>
                      <a:r>
                        <a:rPr lang="pl-PL" sz="1400" dirty="0">
                          <a:effectLst/>
                        </a:rPr>
                        <a:t> ADM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</a:tbl>
          </a:graphicData>
        </a:graphic>
      </p:graphicFrame>
      <p:graphicFrame>
        <p:nvGraphicFramePr>
          <p:cNvPr id="18" name="Symbol zastępczy zawartości 17"/>
          <p:cNvGraphicFramePr>
            <a:graphicFrameLocks noGrp="1"/>
          </p:cNvGraphicFramePr>
          <p:nvPr>
            <p:ph sz="quarter" idx="4"/>
          </p:nvPr>
        </p:nvGraphicFramePr>
        <p:xfrm>
          <a:off x="4651307" y="2174874"/>
          <a:ext cx="4029211" cy="395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124"/>
                <a:gridCol w="924945"/>
                <a:gridCol w="760229"/>
                <a:gridCol w="931913"/>
              </a:tblGrid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Name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Institution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Country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Status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Anna Grabowska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PRO-MED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Main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Dana Palova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TUKE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Slovakia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Olga Anagnostaki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IDEC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Greece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Ewa Kozłowska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GUT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Jacek Zieliński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PIAP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Gabriella </a:t>
                      </a:r>
                      <a:r>
                        <a:rPr lang="en-GB" sz="1400" dirty="0" err="1">
                          <a:effectLst/>
                        </a:rPr>
                        <a:t>Kengyel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TREBAG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Hungary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Local</a:t>
                      </a:r>
                      <a:r>
                        <a:rPr lang="pl-PL" sz="1400" dirty="0">
                          <a:effectLst/>
                        </a:rPr>
                        <a:t> ADM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345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 smtClean="0"/>
              <a:t>Dziękujemy za uwagę, czekamy na pytania</a:t>
            </a:r>
          </a:p>
          <a:p>
            <a:pPr marL="0" indent="0" algn="ctr">
              <a:buNone/>
            </a:pPr>
            <a:r>
              <a:rPr lang="pl-PL" i="1" dirty="0" smtClean="0">
                <a:hlinkClick r:id="rId2"/>
              </a:rPr>
              <a:t>ewakozlowska-sopot@wp.pl</a:t>
            </a:r>
            <a:endParaRPr lang="pl-PL" i="1" dirty="0" smtClean="0"/>
          </a:p>
          <a:p>
            <a:pPr marL="0" indent="0" algn="ctr">
              <a:buNone/>
            </a:pPr>
            <a:r>
              <a:rPr lang="pl-PL" i="1" dirty="0">
                <a:hlinkClick r:id="rId3"/>
              </a:rPr>
              <a:t>a</a:t>
            </a:r>
            <a:r>
              <a:rPr lang="pl-PL" i="1" dirty="0" smtClean="0">
                <a:hlinkClick r:id="rId3"/>
              </a:rPr>
              <a:t>nka.grabowska@gmail.com</a:t>
            </a:r>
            <a:endParaRPr lang="pl-PL" i="1" dirty="0" smtClean="0"/>
          </a:p>
          <a:p>
            <a:pPr marL="0" indent="0" algn="ctr">
              <a:buNone/>
            </a:pPr>
            <a:endParaRPr lang="pl-PL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3861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P4CE project web s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36" y="-4936"/>
            <a:ext cx="4411364" cy="98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964488" cy="365125"/>
          </a:xfrm>
        </p:spPr>
        <p:txBody>
          <a:bodyPr/>
          <a:lstStyle/>
          <a:p>
            <a:r>
              <a:rPr lang="en-GB" sz="1100" b="1" i="1" dirty="0">
                <a:solidFill>
                  <a:schemeClr val="tx1"/>
                </a:solidFill>
              </a:rPr>
              <a:t>This project has </a:t>
            </a:r>
            <a:r>
              <a:rPr lang="pl-PL" sz="1100" b="1" i="1" dirty="0">
                <a:solidFill>
                  <a:schemeClr val="tx1"/>
                </a:solidFill>
              </a:rPr>
              <a:t> </a:t>
            </a:r>
            <a:r>
              <a:rPr lang="en-GB" sz="1100" b="1" i="1" dirty="0">
                <a:solidFill>
                  <a:schemeClr val="tx1"/>
                </a:solidFill>
              </a:rPr>
              <a:t>been funded with support from the European Commission.</a:t>
            </a:r>
            <a:r>
              <a:rPr lang="pl-PL" sz="1100" b="1" i="1" dirty="0">
                <a:solidFill>
                  <a:schemeClr val="tx1"/>
                </a:solidFill>
              </a:rPr>
              <a:t> </a:t>
            </a:r>
            <a:r>
              <a:rPr lang="en-GB" sz="1100" b="1" i="1" dirty="0">
                <a:solidFill>
                  <a:schemeClr val="tx1"/>
                </a:solidFill>
              </a:rPr>
              <a:t>This publication [communication] reflects the views only of the author, </a:t>
            </a:r>
            <a:endParaRPr lang="pl-PL" sz="1100" b="1" i="1" dirty="0">
              <a:solidFill>
                <a:schemeClr val="tx1"/>
              </a:solidFill>
            </a:endParaRPr>
          </a:p>
          <a:p>
            <a:r>
              <a:rPr lang="en-GB" sz="1100" b="1" i="1" dirty="0">
                <a:solidFill>
                  <a:schemeClr val="tx1"/>
                </a:solidFill>
              </a:rPr>
              <a:t>and the Commission cannot be held responsible for any use which may be made of the information contained therein.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- rezultaty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/>
              <a:t>Portal SP4CE - platforma informatyczna wspierająca proces uczenia </a:t>
            </a:r>
            <a:r>
              <a:rPr lang="x-none" smtClean="0"/>
              <a:t>się</a:t>
            </a:r>
            <a:r>
              <a:rPr lang="pl-PL" dirty="0"/>
              <a:t>.</a:t>
            </a:r>
            <a:endParaRPr lang="en-GB" dirty="0"/>
          </a:p>
          <a:p>
            <a:r>
              <a:rPr lang="x-none"/>
              <a:t>Koncepcja pedagogiczna wykorzystania platformy SP4CE.</a:t>
            </a:r>
            <a:endParaRPr lang="en-GB" dirty="0"/>
          </a:p>
          <a:p>
            <a:r>
              <a:rPr lang="x-none"/>
              <a:t>Przewodnik dla konsultantów.</a:t>
            </a:r>
            <a:endParaRPr lang="en-GB" dirty="0"/>
          </a:p>
          <a:p>
            <a:r>
              <a:rPr lang="x-none"/>
              <a:t>Przewodnik dla mentorów. </a:t>
            </a:r>
            <a:endParaRPr lang="en-GB" dirty="0"/>
          </a:p>
          <a:p>
            <a:r>
              <a:rPr lang="pl-PL" dirty="0"/>
              <a:t>Ogólny </a:t>
            </a:r>
            <a:r>
              <a:rPr lang="pl-PL" dirty="0" smtClean="0"/>
              <a:t>przewodnik. 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5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- partnerzy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PIAP - </a:t>
            </a:r>
            <a:r>
              <a:rPr lang="pl-PL" dirty="0"/>
              <a:t>Przemysłowy Instytut Automatyki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Pomiarów (Polska</a:t>
            </a:r>
            <a:r>
              <a:rPr lang="pl-PL" dirty="0" smtClean="0"/>
              <a:t>)</a:t>
            </a:r>
          </a:p>
          <a:p>
            <a:r>
              <a:rPr lang="pl-PL" dirty="0" smtClean="0"/>
              <a:t>PRO-</a:t>
            </a:r>
            <a:r>
              <a:rPr lang="pl-PL" dirty="0" err="1" smtClean="0"/>
              <a:t>MED</a:t>
            </a:r>
            <a:r>
              <a:rPr lang="pl-PL" dirty="0" smtClean="0"/>
              <a:t> sp. z o.o. (Polska)</a:t>
            </a:r>
          </a:p>
          <a:p>
            <a:r>
              <a:rPr lang="pl-PL" dirty="0" err="1" smtClean="0"/>
              <a:t>IDEC</a:t>
            </a:r>
            <a:r>
              <a:rPr lang="pl-PL" dirty="0" smtClean="0"/>
              <a:t> (Grecja)</a:t>
            </a:r>
          </a:p>
          <a:p>
            <a:r>
              <a:rPr lang="pl-PL" dirty="0" smtClean="0"/>
              <a:t>ASTRA (Słowacja)</a:t>
            </a:r>
          </a:p>
          <a:p>
            <a:r>
              <a:rPr lang="pl-PL" dirty="0" err="1" smtClean="0"/>
              <a:t>TUKE</a:t>
            </a:r>
            <a:r>
              <a:rPr lang="pl-PL" dirty="0" smtClean="0"/>
              <a:t> (Słowacja)</a:t>
            </a:r>
          </a:p>
          <a:p>
            <a:r>
              <a:rPr lang="pl-PL" dirty="0" err="1" smtClean="0"/>
              <a:t>TREBAG</a:t>
            </a:r>
            <a:r>
              <a:rPr lang="pl-PL" dirty="0" smtClean="0"/>
              <a:t> (Węgry) </a:t>
            </a:r>
          </a:p>
          <a:p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2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– strona informacyjna</a:t>
            </a:r>
            <a:endParaRPr lang="en-GB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Dlaczego </a:t>
            </a:r>
            <a:r>
              <a:rPr lang="pl-PL" b="1" dirty="0" err="1"/>
              <a:t>MOOC</a:t>
            </a:r>
            <a:r>
              <a:rPr lang="pl-PL" b="1" dirty="0"/>
              <a:t> </a:t>
            </a:r>
            <a:r>
              <a:rPr lang="pl-PL" b="1" dirty="0" smtClean="0"/>
              <a:t>w SP4CE 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Nowe umiejętności oraz wiedza pozwalają stać się bardziej wartościowym pracownikiem, pracującym dla siebie, dla obecnego lub przyszłego pracodawcy.</a:t>
            </a:r>
          </a:p>
          <a:p>
            <a:pPr algn="just"/>
            <a:r>
              <a:rPr lang="pl-PL" dirty="0" smtClean="0"/>
              <a:t>Edukacja nie jest jednorazowym wydarzeniem lecz doświadczeniem gromadzonym przez całe życie. </a:t>
            </a:r>
          </a:p>
          <a:p>
            <a:pPr algn="just"/>
            <a:r>
              <a:rPr lang="pl-PL" dirty="0" smtClean="0"/>
              <a:t>Nowoczesna edukacja powinna być prowadzona w sposób aktywny i inspirujący.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Zalety </a:t>
            </a:r>
            <a:r>
              <a:rPr lang="pl-PL" b="1" dirty="0" err="1" smtClean="0"/>
              <a:t>Moodle</a:t>
            </a:r>
            <a:r>
              <a:rPr lang="pl-PL" b="1" dirty="0" smtClean="0"/>
              <a:t> MOOC w SP4CE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Darmowy</a:t>
            </a:r>
          </a:p>
          <a:p>
            <a:r>
              <a:rPr lang="pl-PL" dirty="0" smtClean="0"/>
              <a:t>Ogólnodostępny</a:t>
            </a:r>
          </a:p>
          <a:p>
            <a:r>
              <a:rPr lang="pl-PL" dirty="0" err="1" smtClean="0"/>
              <a:t>Online</a:t>
            </a:r>
            <a:endParaRPr lang="pl-PL" dirty="0" smtClean="0"/>
          </a:p>
          <a:p>
            <a:r>
              <a:rPr lang="pl-PL" dirty="0" smtClean="0"/>
              <a:t>Praca we własnym tempie, w wolnym czasie</a:t>
            </a:r>
          </a:p>
          <a:p>
            <a:r>
              <a:rPr lang="pl-PL" dirty="0" smtClean="0"/>
              <a:t>Podniesienie umiejętności obsługi platformy </a:t>
            </a:r>
            <a:r>
              <a:rPr lang="pl-PL" dirty="0" err="1" smtClean="0"/>
              <a:t>Moodle</a:t>
            </a:r>
            <a:endParaRPr lang="pl-PL" dirty="0" smtClean="0"/>
          </a:p>
          <a:p>
            <a:r>
              <a:rPr lang="pl-PL" dirty="0" smtClean="0"/>
              <a:t>Możliwość współpracy i wymiany doświadczeń z innymi użytkownikami </a:t>
            </a:r>
            <a:r>
              <a:rPr lang="pl-PL" dirty="0" err="1" smtClean="0"/>
              <a:t>Moodle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Z czego składa się </a:t>
            </a:r>
            <a:r>
              <a:rPr lang="pl-PL" b="1" dirty="0" err="1" smtClean="0"/>
              <a:t>Moodle</a:t>
            </a:r>
            <a:r>
              <a:rPr lang="pl-PL" b="1" dirty="0" smtClean="0"/>
              <a:t> MOOC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Materiały szkoleniowe </a:t>
            </a:r>
            <a:r>
              <a:rPr lang="pl-PL" dirty="0" err="1" smtClean="0"/>
              <a:t>online</a:t>
            </a:r>
            <a:endParaRPr lang="pl-PL" dirty="0" smtClean="0"/>
          </a:p>
          <a:p>
            <a:r>
              <a:rPr lang="pl-PL" dirty="0" smtClean="0"/>
              <a:t>Fora dyskusyjne i zadaniowe</a:t>
            </a:r>
          </a:p>
          <a:p>
            <a:r>
              <a:rPr lang="pl-PL" dirty="0" smtClean="0"/>
              <a:t>Otwarte wykłady </a:t>
            </a:r>
            <a:r>
              <a:rPr lang="pl-PL" dirty="0" err="1" smtClean="0"/>
              <a:t>online</a:t>
            </a:r>
            <a:r>
              <a:rPr lang="pl-PL" dirty="0" smtClean="0"/>
              <a:t> (</a:t>
            </a:r>
            <a:r>
              <a:rPr lang="pl-PL" dirty="0" err="1" smtClean="0"/>
              <a:t>webinaria</a:t>
            </a:r>
            <a:r>
              <a:rPr lang="pl-PL" dirty="0" smtClean="0"/>
              <a:t>)</a:t>
            </a:r>
          </a:p>
          <a:p>
            <a:r>
              <a:rPr lang="pl-PL" dirty="0" smtClean="0"/>
              <a:t>Wyszczególnione obszary do ćwiczeń praktycznych (</a:t>
            </a:r>
            <a:r>
              <a:rPr lang="pl-PL" dirty="0" err="1" smtClean="0"/>
              <a:t>practice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i aktywnego wykorzystywania narzędzi </a:t>
            </a:r>
            <a:r>
              <a:rPr lang="pl-PL" dirty="0" err="1" smtClean="0"/>
              <a:t>Moodle</a:t>
            </a:r>
            <a:endParaRPr lang="pl-PL" dirty="0" smtClean="0"/>
          </a:p>
          <a:p>
            <a:r>
              <a:rPr lang="pl-PL" dirty="0" smtClean="0"/>
              <a:t>Dzielenie się efektami swojej pracy z innymi kursantami</a:t>
            </a:r>
          </a:p>
          <a:p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608</Words>
  <Application>Microsoft Office PowerPoint</Application>
  <PresentationFormat>Pokaz na ekranie (4:3)</PresentationFormat>
  <Paragraphs>175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     MOODLE MOOCS –  PRZYPADKI UŻYCIA W PROJEKCIE SP4CE  (PARTNERSTWO STRATEGICZNE NA RZECZ KREATYWNOŚCI I PRZEDSIĘBIORCZOŚCI)      </vt:lpstr>
      <vt:lpstr>SP4CE - wprowadzenie</vt:lpstr>
      <vt:lpstr>SP4CE - cele</vt:lpstr>
      <vt:lpstr>SP4CE - rezultaty</vt:lpstr>
      <vt:lpstr>SP4CE - partnerzy</vt:lpstr>
      <vt:lpstr>SP4CE – strona informacyjna</vt:lpstr>
      <vt:lpstr>Dlaczego MOOC w SP4CE </vt:lpstr>
      <vt:lpstr>Zalety Moodle MOOC w SP4CE </vt:lpstr>
      <vt:lpstr>Z czego składa się Moodle MOOC</vt:lpstr>
      <vt:lpstr>Wykorzystanie MOOC w SP4CE</vt:lpstr>
      <vt:lpstr>Przykładowy film szkoleniowy</vt:lpstr>
      <vt:lpstr>Pokoje nauki (1)</vt:lpstr>
      <vt:lpstr>Pokoje nauki (2)</vt:lpstr>
      <vt:lpstr>Ocena narzędzi Moodle (1)</vt:lpstr>
      <vt:lpstr>Ocena narzędzi Moodle (2)</vt:lpstr>
      <vt:lpstr>Ocena narzędzi Moodle (3)</vt:lpstr>
      <vt:lpstr>Ocena narzędzi Moodle (4)</vt:lpstr>
      <vt:lpstr>Ocena narzędzi Moodle (5)</vt:lpstr>
      <vt:lpstr>Ocena narzędzi Moodle (6)</vt:lpstr>
      <vt:lpstr>Ocena narzędzi Moodle (7)</vt:lpstr>
      <vt:lpstr>Ocena narzędzi Moodle (8)</vt:lpstr>
      <vt:lpstr>Ocena narzędzi Moodle (9)</vt:lpstr>
      <vt:lpstr>Ocena narzędzi Moodle (10)</vt:lpstr>
      <vt:lpstr>Wykorzystanie MOOC w SP4CE cd.</vt:lpstr>
      <vt:lpstr>Portal SP4CE w 5 językach</vt:lpstr>
      <vt:lpstr>Ocena platformy sp4ce.eu (1)</vt:lpstr>
      <vt:lpstr>Ocena platformy sp4ce.eu (2)</vt:lpstr>
      <vt:lpstr>Ocena platformy sp4ce.eu (3)</vt:lpstr>
      <vt:lpstr>Ocena platformy sp4ce.eu (4)</vt:lpstr>
      <vt:lpstr>Ocena platformy sp4ce.eu (5)</vt:lpstr>
      <vt:lpstr>„Zamów pokój nauki”</vt:lpstr>
      <vt:lpstr>Lokalni administratorzy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SP4CE – STRATEGIC PARTNERSHIP FOR CREATIVITY AND ENTERPRENEURSHIP SUCCESSOR OPENINN</dc:title>
  <dc:creator>ASG</dc:creator>
  <cp:lastModifiedBy>ASG</cp:lastModifiedBy>
  <cp:revision>33</cp:revision>
  <dcterms:created xsi:type="dcterms:W3CDTF">2015-04-19T09:09:12Z</dcterms:created>
  <dcterms:modified xsi:type="dcterms:W3CDTF">2016-04-05T06:27:30Z</dcterms:modified>
</cp:coreProperties>
</file>