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DE527-9573-4042-B6F6-AA9F0FE50576}" type="datetimeFigureOut">
              <a:rPr lang="en-US"/>
              <a:t>11/22/2016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4C318-CE53-4213-9DE4-E12F0A236244}" type="slidenum">
              <a:rPr lang="en-US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8163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4C318-CE53-4213-9DE4-E12F0A236244}" type="slidenum">
              <a:rPr lang="en-US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6516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3"/>
            <a:ext cx="5917679" cy="255498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76937" y="1828799"/>
            <a:ext cx="990599" cy="228659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8FFC149A-93A2-4352-B1A5-A05CFE6FEB25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10" y="3264407"/>
            <a:ext cx="3859795" cy="228659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B288FCC-5566-4133-B8F4-02F6E387B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58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149A-93A2-4352-B1A5-A05CFE6FEB25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B288FCC-5566-4133-B8F4-02F6E387B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05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149A-93A2-4352-B1A5-A05CFE6FEB25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B288FCC-5566-4133-B8F4-02F6E387B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045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7033422" y="2898648"/>
            <a:ext cx="660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651683" y="589767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8" y="903421"/>
            <a:ext cx="6160385" cy="2895658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149A-93A2-4352-B1A5-A05CFE6FEB25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B288FCC-5566-4133-B8F4-02F6E387B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321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149A-93A2-4352-B1A5-A05CFE6FEB25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B288FCC-5566-4133-B8F4-02F6E387B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7196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2305"/>
            <a:ext cx="6423592" cy="714660"/>
          </a:xfrm>
        </p:spPr>
        <p:txBody>
          <a:bodyPr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231343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5"/>
            <a:ext cx="2313432" cy="287771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2489200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5"/>
            <a:ext cx="2326749" cy="286987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1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3147164"/>
            <a:ext cx="231374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149A-93A2-4352-B1A5-A05CFE6FEB25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B288FCC-5566-4133-B8F4-02F6E387B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571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4180095"/>
            <a:ext cx="229904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2486221"/>
            <a:ext cx="2021456" cy="145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4837558"/>
            <a:ext cx="2298410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4179596"/>
            <a:ext cx="231779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509453"/>
            <a:ext cx="2025182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37558"/>
            <a:ext cx="2330903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4179595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509453"/>
            <a:ext cx="2018839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4837558"/>
            <a:ext cx="229949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149A-93A2-4352-B1A5-A05CFE6FEB25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B288FCC-5566-4133-B8F4-02F6E387B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483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149A-93A2-4352-B1A5-A05CFE6FEB25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B288FCC-5566-4133-B8F4-02F6E387B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459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077347" cy="4571999"/>
          </a:xfrm>
        </p:spPr>
        <p:txBody>
          <a:bodyPr vert="eaVert" anchor="b" anchorCtr="0"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149A-93A2-4352-B1A5-A05CFE6FEB25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B288FCC-5566-4133-B8F4-02F6E387B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489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149A-93A2-4352-B1A5-A05CFE6FEB25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B288FCC-5566-4133-B8F4-02F6E387B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985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7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149A-93A2-4352-B1A5-A05CFE6FEB25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7738039" y="7605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B288FCC-5566-4133-B8F4-02F6E387B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594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149A-93A2-4352-B1A5-A05CFE6FEB25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B288FCC-5566-4133-B8F4-02F6E387B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87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94298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39" y="3253588"/>
            <a:ext cx="3636981" cy="2766213"/>
          </a:xfrm>
        </p:spPr>
        <p:txBody>
          <a:bodyPr>
            <a:norm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149A-93A2-4352-B1A5-A05CFE6FEB25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B288FCC-5566-4133-B8F4-02F6E387B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16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149A-93A2-4352-B1A5-A05CFE6FEB25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B288FCC-5566-4133-B8F4-02F6E387B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412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149A-93A2-4352-B1A5-A05CFE6FEB25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B288FCC-5566-4133-B8F4-02F6E387B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43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89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1182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89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149A-93A2-4352-B1A5-A05CFE6FEB25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B288FCC-5566-4133-B8F4-02F6E387B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539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0000"/>
            <a:ext cx="3001938" cy="161619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149A-93A2-4352-B1A5-A05CFE6FEB25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B288FCC-5566-4133-B8F4-02F6E387B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32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3202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638" y="6365499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fld id="{8FFC149A-93A2-4352-B1A5-A05CFE6FEB25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8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B288FCC-5566-4133-B8F4-02F6E387B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85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hyperlink" Target="http://sp4ce.moodle.pl/" TargetMode="External"/><Relationship Id="rId5" Type="http://schemas.openxmlformats.org/officeDocument/2006/relationships/hyperlink" Target="http://pg.edu.pl/etee2017" TargetMode="External"/><Relationship Id="rId10" Type="http://schemas.openxmlformats.org/officeDocument/2006/relationships/image" Target="../media/image6.jpg"/><Relationship Id="rId4" Type="http://schemas.openxmlformats.org/officeDocument/2006/relationships/hyperlink" Target="http://sp4ce.eu/" TargetMode="External"/><Relationship Id="rId9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153117" y="-809625"/>
            <a:ext cx="6762750" cy="2275298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err="1">
                <a:solidFill>
                  <a:schemeClr val="bg1"/>
                </a:solidFill>
              </a:rPr>
              <a:t>Invitation</a:t>
            </a:r>
            <a:r>
              <a:rPr lang="pl-PL" sz="3200" b="1" dirty="0">
                <a:solidFill>
                  <a:schemeClr val="bg1"/>
                </a:solidFill>
              </a:rPr>
              <a:t> to the SP4CE</a:t>
            </a:r>
            <a:r>
              <a:rPr lang="pl-PL" b="1" dirty="0">
                <a:solidFill>
                  <a:schemeClr val="tx1"/>
                </a:solidFill>
              </a:rPr>
              <a:t/>
            </a:r>
            <a:br>
              <a:rPr lang="pl-PL" b="1" dirty="0">
                <a:solidFill>
                  <a:schemeClr val="tx1"/>
                </a:solidFill>
              </a:rPr>
            </a:br>
            <a:r>
              <a:rPr lang="pl-PL" sz="2400" b="1" dirty="0">
                <a:solidFill>
                  <a:schemeClr val="bg1"/>
                </a:solidFill>
              </a:rPr>
              <a:t>Anna Czaja, Ewa Kozłowska, Paulina Pałasz</a:t>
            </a:r>
          </a:p>
        </p:txBody>
      </p:sp>
      <p:pic>
        <p:nvPicPr>
          <p:cNvPr id="13" name="Symbol zastępczy zawartości 12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11" y="4138251"/>
            <a:ext cx="3501378" cy="1970227"/>
          </a:xfrm>
        </p:spPr>
      </p:pic>
      <p:sp>
        <p:nvSpPr>
          <p:cNvPr id="11" name="Symbol zastępczy tekstu 10"/>
          <p:cNvSpPr>
            <a:spLocks noGrp="1"/>
          </p:cNvSpPr>
          <p:nvPr>
            <p:ph type="body" sz="quarter" idx="4294967295"/>
          </p:nvPr>
        </p:nvSpPr>
        <p:spPr>
          <a:xfrm>
            <a:off x="539552" y="1676400"/>
            <a:ext cx="4176464" cy="2760712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pl-PL" b="1" dirty="0">
                <a:solidFill>
                  <a:schemeClr val="bg1"/>
                </a:solidFill>
                <a:latin typeface="Calibri" panose="020F0502020204030204" pitchFamily="34" charset="0"/>
              </a:rPr>
              <a:t>SP4CE </a:t>
            </a:r>
            <a:r>
              <a:rPr lang="pl-PL" b="1" dirty="0" err="1">
                <a:solidFill>
                  <a:schemeClr val="bg1"/>
                </a:solidFill>
                <a:latin typeface="Calibri" panose="020F0502020204030204" pitchFamily="34" charset="0"/>
              </a:rPr>
              <a:t>stands</a:t>
            </a:r>
            <a:r>
              <a:rPr lang="pl-PL" b="1" dirty="0">
                <a:solidFill>
                  <a:schemeClr val="bg1"/>
                </a:solidFill>
                <a:latin typeface="Calibri" panose="020F0502020204030204" pitchFamily="34" charset="0"/>
              </a:rPr>
              <a:t> for </a:t>
            </a:r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</a:rPr>
              <a:t>Strategic Partnership for Creativity</a:t>
            </a:r>
            <a:r>
              <a:rPr lang="pl-PL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</a:rPr>
              <a:t>and</a:t>
            </a:r>
            <a:r>
              <a:rPr lang="pl-PL" b="1" dirty="0">
                <a:solidFill>
                  <a:schemeClr val="bg1"/>
                </a:solidFill>
                <a:latin typeface="Calibri" panose="020F0502020204030204" pitchFamily="34" charset="0"/>
              </a:rPr>
              <a:t> E</a:t>
            </a:r>
            <a:r>
              <a:rPr lang="en-GB" b="1" dirty="0" err="1">
                <a:solidFill>
                  <a:schemeClr val="bg1"/>
                </a:solidFill>
                <a:latin typeface="Calibri" panose="020F0502020204030204" pitchFamily="34" charset="0"/>
              </a:rPr>
              <a:t>ntrepreneurship</a:t>
            </a:r>
            <a:r>
              <a:rPr lang="pl-PL" b="1" dirty="0">
                <a:solidFill>
                  <a:schemeClr val="bg1"/>
                </a:solidFill>
                <a:latin typeface="Calibri" panose="020F0502020204030204" pitchFamily="34" charset="0"/>
              </a:rPr>
              <a:t>  ERASMUS+ </a:t>
            </a:r>
            <a:r>
              <a:rPr lang="pl-PL" b="1" dirty="0" err="1">
                <a:solidFill>
                  <a:schemeClr val="bg1"/>
                </a:solidFill>
                <a:latin typeface="Calibri" panose="020F0502020204030204" pitchFamily="34" charset="0"/>
              </a:rPr>
              <a:t>project</a:t>
            </a:r>
            <a:r>
              <a:rPr lang="pl-PL" b="1" dirty="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spcBef>
                <a:spcPts val="600"/>
              </a:spcBef>
            </a:pPr>
            <a:r>
              <a:rPr lang="pl-PL" b="1" dirty="0">
                <a:solidFill>
                  <a:schemeClr val="bg1"/>
                </a:solidFill>
                <a:latin typeface="Calibri" panose="020F0502020204030204" pitchFamily="34" charset="0"/>
              </a:rPr>
              <a:t>Partners: </a:t>
            </a:r>
            <a:r>
              <a:rPr lang="pl-PL" b="1" dirty="0" err="1">
                <a:solidFill>
                  <a:schemeClr val="bg1"/>
                </a:solidFill>
                <a:latin typeface="Calibri" panose="020F0502020204030204" pitchFamily="34" charset="0"/>
              </a:rPr>
              <a:t>PIAP</a:t>
            </a:r>
            <a:r>
              <a:rPr lang="pl-PL" b="1" dirty="0">
                <a:solidFill>
                  <a:schemeClr val="bg1"/>
                </a:solidFill>
                <a:latin typeface="Calibri" panose="020F0502020204030204" pitchFamily="34" charset="0"/>
              </a:rPr>
              <a:t> (Poland), </a:t>
            </a:r>
            <a:r>
              <a:rPr lang="pl-PL" b="1" dirty="0" err="1">
                <a:solidFill>
                  <a:schemeClr val="bg1"/>
                </a:solidFill>
                <a:latin typeface="Calibri" panose="020F0502020204030204" pitchFamily="34" charset="0"/>
              </a:rPr>
              <a:t>IDEC</a:t>
            </a:r>
            <a:r>
              <a:rPr lang="pl-PL" b="1" dirty="0">
                <a:solidFill>
                  <a:schemeClr val="bg1"/>
                </a:solidFill>
                <a:latin typeface="Calibri" panose="020F0502020204030204" pitchFamily="34" charset="0"/>
              </a:rPr>
              <a:t> (Greece), </a:t>
            </a:r>
            <a:r>
              <a:rPr lang="pl-PL" b="1" dirty="0" err="1">
                <a:solidFill>
                  <a:schemeClr val="bg1"/>
                </a:solidFill>
                <a:latin typeface="Calibri" panose="020F0502020204030204" pitchFamily="34" charset="0"/>
              </a:rPr>
              <a:t>TREBAG</a:t>
            </a:r>
            <a:r>
              <a:rPr lang="pl-PL" b="1" dirty="0">
                <a:solidFill>
                  <a:schemeClr val="bg1"/>
                </a:solidFill>
                <a:latin typeface="Calibri" panose="020F0502020204030204" pitchFamily="34" charset="0"/>
              </a:rPr>
              <a:t>   </a:t>
            </a:r>
            <a:r>
              <a:rPr lang="pl-PL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      (</a:t>
            </a:r>
            <a:r>
              <a:rPr lang="pl-PL" b="1" dirty="0" err="1">
                <a:solidFill>
                  <a:schemeClr val="bg1"/>
                </a:solidFill>
                <a:latin typeface="Calibri" panose="020F0502020204030204" pitchFamily="34" charset="0"/>
              </a:rPr>
              <a:t>Hungary</a:t>
            </a:r>
            <a:r>
              <a:rPr lang="pl-PL" b="1" dirty="0">
                <a:solidFill>
                  <a:schemeClr val="bg1"/>
                </a:solidFill>
                <a:latin typeface="Calibri" panose="020F0502020204030204" pitchFamily="34" charset="0"/>
              </a:rPr>
              <a:t>), PRO-</a:t>
            </a:r>
            <a:r>
              <a:rPr lang="pl-PL" b="1" dirty="0" err="1">
                <a:solidFill>
                  <a:schemeClr val="bg1"/>
                </a:solidFill>
                <a:latin typeface="Calibri" panose="020F0502020204030204" pitchFamily="34" charset="0"/>
              </a:rPr>
              <a:t>MED</a:t>
            </a:r>
            <a:r>
              <a:rPr lang="pl-PL" b="1" dirty="0">
                <a:solidFill>
                  <a:schemeClr val="bg1"/>
                </a:solidFill>
                <a:latin typeface="Calibri" panose="020F0502020204030204" pitchFamily="34" charset="0"/>
              </a:rPr>
              <a:t> (Poland), </a:t>
            </a:r>
            <a:r>
              <a:rPr lang="pl-PL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TUKE</a:t>
            </a:r>
            <a:r>
              <a:rPr lang="pl-PL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(</a:t>
            </a:r>
            <a:r>
              <a:rPr lang="pl-PL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Slovakia</a:t>
            </a:r>
            <a:r>
              <a:rPr lang="pl-PL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), ASTRA</a:t>
            </a:r>
            <a:r>
              <a:rPr lang="pl-PL" b="1" dirty="0">
                <a:solidFill>
                  <a:schemeClr val="bg1"/>
                </a:solidFill>
                <a:latin typeface="Calibri" panose="020F0502020204030204" pitchFamily="34" charset="0"/>
              </a:rPr>
              <a:t> (</a:t>
            </a:r>
            <a:r>
              <a:rPr lang="pl-PL" b="1" dirty="0" err="1">
                <a:solidFill>
                  <a:schemeClr val="bg1"/>
                </a:solidFill>
                <a:latin typeface="Calibri" panose="020F0502020204030204" pitchFamily="34" charset="0"/>
              </a:rPr>
              <a:t>Slovakia</a:t>
            </a:r>
            <a:r>
              <a:rPr lang="pl-PL" b="1" dirty="0">
                <a:solidFill>
                  <a:schemeClr val="bg1"/>
                </a:solidFill>
                <a:latin typeface="Calibri" panose="020F0502020204030204" pitchFamily="34" charset="0"/>
              </a:rPr>
              <a:t>).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spcBef>
                <a:spcPts val="600"/>
              </a:spcBef>
            </a:pPr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</a:rPr>
              <a:t>Project aims at design and elaboration of innovative common tools</a:t>
            </a:r>
            <a:r>
              <a:rPr lang="pl-PL" b="1" dirty="0">
                <a:solidFill>
                  <a:schemeClr val="bg1"/>
                </a:solidFill>
                <a:latin typeface="Calibri" panose="020F0502020204030204" pitchFamily="34" charset="0"/>
              </a:rPr>
              <a:t> (portal)</a:t>
            </a:r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</a:rPr>
              <a:t> for collaboration between students, enterprises and schools</a:t>
            </a:r>
            <a:r>
              <a:rPr lang="pl-PL" b="1" dirty="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</a:rPr>
              <a:t> </a:t>
            </a:r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spcBef>
                <a:spcPts val="600"/>
              </a:spcBef>
            </a:pPr>
            <a:r>
              <a:rPr lang="pl-PL" sz="19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Welcome</a:t>
            </a:r>
            <a:r>
              <a:rPr lang="pl-PL" sz="1900" b="1" dirty="0">
                <a:solidFill>
                  <a:schemeClr val="bg1"/>
                </a:solidFill>
                <a:latin typeface="Calibri" panose="020F0502020204030204" pitchFamily="34" charset="0"/>
              </a:rPr>
              <a:t> to </a:t>
            </a:r>
            <a:r>
              <a:rPr lang="pl-PL" sz="2300" b="1" dirty="0">
                <a:solidFill>
                  <a:schemeClr val="bg1"/>
                </a:solidFill>
                <a:latin typeface="Calibri" panose="020F0502020204030204" pitchFamily="34" charset="0"/>
                <a:hlinkClick r:id="rId4"/>
              </a:rPr>
              <a:t>http://sp4ce.eu</a:t>
            </a:r>
            <a:r>
              <a:rPr lang="pl-PL" sz="1900" b="1" dirty="0">
                <a:solidFill>
                  <a:schemeClr val="bg1"/>
                </a:solidFill>
                <a:latin typeface="Calibri" panose="020F0502020204030204" pitchFamily="34" charset="0"/>
              </a:rPr>
              <a:t> </a:t>
            </a:r>
            <a:r>
              <a:rPr lang="en-US" sz="1900" dirty="0">
                <a:solidFill>
                  <a:schemeClr val="bg1"/>
                </a:solidFill>
                <a:latin typeface="Calibri" panose="020F0502020204030204" pitchFamily="34" charset="0"/>
              </a:rPr>
              <a:t> </a:t>
            </a:r>
            <a:r>
              <a:rPr lang="pl-PL" sz="1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and</a:t>
            </a:r>
            <a:r>
              <a:rPr lang="pl-PL" sz="1900" b="1" dirty="0">
                <a:solidFill>
                  <a:schemeClr val="bg1"/>
                </a:solidFill>
                <a:latin typeface="Calibri" panose="020F0502020204030204" pitchFamily="34" charset="0"/>
              </a:rPr>
              <a:t> </a:t>
            </a:r>
            <a:r>
              <a:rPr lang="pl-PL" sz="19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send</a:t>
            </a:r>
            <a:r>
              <a:rPr lang="pl-PL" sz="1900" b="1" dirty="0">
                <a:solidFill>
                  <a:schemeClr val="bg1"/>
                </a:solidFill>
                <a:latin typeface="Calibri" panose="020F0502020204030204" pitchFamily="34" charset="0"/>
              </a:rPr>
              <a:t> </a:t>
            </a:r>
            <a:r>
              <a:rPr lang="pl-PL" sz="19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us</a:t>
            </a:r>
            <a:r>
              <a:rPr lang="pl-PL" sz="1900" b="1" dirty="0">
                <a:solidFill>
                  <a:schemeClr val="bg1"/>
                </a:solidFill>
                <a:latin typeface="Calibri" panose="020F0502020204030204" pitchFamily="34" charset="0"/>
              </a:rPr>
              <a:t> </a:t>
            </a:r>
            <a:r>
              <a:rPr lang="pl-PL" sz="19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your</a:t>
            </a:r>
            <a:r>
              <a:rPr lang="pl-PL" sz="1900" b="1" dirty="0">
                <a:solidFill>
                  <a:schemeClr val="bg1"/>
                </a:solidFill>
                <a:latin typeface="Calibri" panose="020F0502020204030204" pitchFamily="34" charset="0"/>
              </a:rPr>
              <a:t> </a:t>
            </a:r>
            <a:r>
              <a:rPr lang="pl-PL" sz="1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   </a:t>
            </a:r>
            <a:r>
              <a:rPr lang="pl-PL" sz="19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project</a:t>
            </a:r>
            <a:r>
              <a:rPr lang="pl-PL" sz="1900" b="1" dirty="0">
                <a:solidFill>
                  <a:schemeClr val="bg1"/>
                </a:solidFill>
                <a:latin typeface="Calibri" panose="020F0502020204030204" pitchFamily="34" charset="0"/>
              </a:rPr>
              <a:t> </a:t>
            </a:r>
            <a:r>
              <a:rPr lang="pl-PL" sz="19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proposal</a:t>
            </a:r>
            <a:r>
              <a:rPr lang="pl-PL" sz="1900" b="1" dirty="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  <a:r>
              <a:rPr lang="en-US" sz="1900" dirty="0">
                <a:solidFill>
                  <a:schemeClr val="bg1"/>
                </a:solidFill>
                <a:latin typeface="Calibri" panose="020F0502020204030204" pitchFamily="34" charset="0"/>
              </a:rPr>
              <a:t> 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pl-PL" sz="23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The most </a:t>
            </a:r>
            <a:r>
              <a:rPr lang="pl-PL" sz="2300" b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interesting</a:t>
            </a:r>
            <a:r>
              <a:rPr lang="pl-PL" sz="23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 </a:t>
            </a:r>
            <a:r>
              <a:rPr lang="pl-PL" sz="2300" b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projects</a:t>
            </a:r>
            <a:r>
              <a:rPr lang="pl-PL" sz="23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 </a:t>
            </a:r>
            <a:r>
              <a:rPr lang="pl-PL" sz="2300" b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will</a:t>
            </a:r>
            <a:r>
              <a:rPr lang="pl-PL" sz="23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 be </a:t>
            </a:r>
            <a:r>
              <a:rPr lang="pl-PL" sz="2300" b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invited</a:t>
            </a:r>
            <a:r>
              <a:rPr lang="pl-PL" sz="23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 </a:t>
            </a:r>
            <a:r>
              <a:rPr lang="en-US" sz="23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 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pl-PL" sz="2300" b="1" dirty="0">
                <a:solidFill>
                  <a:srgbClr val="FF0000"/>
                </a:solidFill>
                <a:latin typeface="Calibri" panose="020F0502020204030204" pitchFamily="34" charset="0"/>
              </a:rPr>
              <a:t>t</a:t>
            </a:r>
            <a:r>
              <a:rPr lang="pl-PL" sz="23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o the </a:t>
            </a:r>
            <a:r>
              <a:rPr lang="pl-PL" sz="2300" b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workshop</a:t>
            </a:r>
            <a:r>
              <a:rPr lang="pl-PL" sz="23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pl-PL" sz="2300" b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at</a:t>
            </a:r>
            <a:r>
              <a:rPr lang="pl-PL" sz="23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 </a:t>
            </a:r>
            <a:r>
              <a:rPr lang="pl-PL" sz="2300" b="1" dirty="0" err="1" smtClean="0">
                <a:solidFill>
                  <a:srgbClr val="FF0000"/>
                </a:solidFill>
                <a:latin typeface="Calibri" panose="020F0502020204030204" pitchFamily="34" charset="0"/>
                <a:hlinkClick r:id="rId5"/>
              </a:rPr>
              <a:t>eTEE</a:t>
            </a:r>
            <a:r>
              <a:rPr lang="pl-PL" sz="2300" b="1" dirty="0" smtClean="0">
                <a:solidFill>
                  <a:srgbClr val="FF0000"/>
                </a:solidFill>
                <a:latin typeface="Calibri" panose="020F0502020204030204" pitchFamily="34" charset="0"/>
                <a:hlinkClick r:id="rId5"/>
              </a:rPr>
              <a:t> 2017</a:t>
            </a:r>
            <a:r>
              <a:rPr lang="pl-PL" sz="23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 in </a:t>
            </a:r>
            <a:r>
              <a:rPr lang="pl-PL" sz="2300" b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Gdansk</a:t>
            </a:r>
            <a:r>
              <a:rPr lang="en-GB" sz="23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endParaRPr lang="en-GB" sz="23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pic>
        <p:nvPicPr>
          <p:cNvPr id="14" name="Symbol zastępczy zawartości 13"/>
          <p:cNvPicPr>
            <a:picLocks noGrp="1" noChangeAspect="1"/>
          </p:cNvPicPr>
          <p:nvPr>
            <p:ph sz="quarter" idx="4294967295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108661"/>
            <a:ext cx="3558330" cy="1997429"/>
          </a:xfrm>
        </p:spPr>
      </p:pic>
      <p:pic>
        <p:nvPicPr>
          <p:cNvPr id="17" name="Obraz 16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64" y="469778"/>
            <a:ext cx="1540323" cy="980729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982" y="0"/>
            <a:ext cx="2091415" cy="469778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2051720" y="6353174"/>
            <a:ext cx="6408712" cy="40011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en-GB" sz="1000" b="1" i="1" dirty="0">
                <a:solidFill>
                  <a:schemeClr val="accent4">
                    <a:lumMod val="50000"/>
                  </a:schemeClr>
                </a:solidFill>
              </a:rPr>
              <a:t>This p</a:t>
            </a:r>
            <a:r>
              <a:rPr lang="pl-PL" sz="1000" b="1" i="1" dirty="0" err="1">
                <a:solidFill>
                  <a:schemeClr val="accent4">
                    <a:lumMod val="50000"/>
                  </a:schemeClr>
                </a:solidFill>
              </a:rPr>
              <a:t>oster</a:t>
            </a:r>
            <a:r>
              <a:rPr lang="en-GB" sz="1000" b="1" i="1" dirty="0">
                <a:solidFill>
                  <a:schemeClr val="accent4">
                    <a:lumMod val="50000"/>
                  </a:schemeClr>
                </a:solidFill>
              </a:rPr>
              <a:t> reflects the views only of the authors.  The Commission cannot be responsible </a:t>
            </a:r>
            <a:endParaRPr lang="pl-PL" sz="1000" b="1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en-GB" sz="1000" b="1" i="1" dirty="0" smtClean="0">
                <a:solidFill>
                  <a:schemeClr val="accent4">
                    <a:lumMod val="50000"/>
                  </a:schemeClr>
                </a:solidFill>
              </a:rPr>
              <a:t>for </a:t>
            </a:r>
            <a:r>
              <a:rPr lang="en-GB" sz="1000" b="1" i="1" dirty="0">
                <a:solidFill>
                  <a:schemeClr val="accent4">
                    <a:lumMod val="50000"/>
                  </a:schemeClr>
                </a:solidFill>
              </a:rPr>
              <a:t>any use which may be made  of the content/information contained in the article</a:t>
            </a:r>
            <a:r>
              <a:rPr lang="en-GB" sz="1000" b="1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6419188"/>
            <a:ext cx="1200912" cy="347472"/>
          </a:xfrm>
          <a:prstGeom prst="rect">
            <a:avLst/>
          </a:prstGeom>
        </p:spPr>
      </p:pic>
      <p:sp>
        <p:nvSpPr>
          <p:cNvPr id="12" name="Symbol zastępczy tekstu 10"/>
          <p:cNvSpPr txBox="1">
            <a:spLocks/>
          </p:cNvSpPr>
          <p:nvPr/>
        </p:nvSpPr>
        <p:spPr>
          <a:xfrm>
            <a:off x="4609143" y="1628800"/>
            <a:ext cx="3707273" cy="248163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0876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5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7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The </a:t>
            </a:r>
            <a:r>
              <a:rPr lang="pl-PL" sz="17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SP4CE </a:t>
            </a:r>
            <a:r>
              <a:rPr lang="en-GB" sz="17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portal concept is based on </a:t>
            </a:r>
            <a:r>
              <a:rPr lang="pl-PL" sz="17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                   </a:t>
            </a:r>
            <a:r>
              <a:rPr lang="en-GB" sz="17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the following  coaching and mentoring principles: 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7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Companies </a:t>
            </a:r>
            <a:r>
              <a:rPr lang="en-GB" sz="1700" b="1" dirty="0">
                <a:solidFill>
                  <a:schemeClr val="bg1"/>
                </a:solidFill>
                <a:latin typeface="Calibri" panose="020F0502020204030204" pitchFamily="34" charset="0"/>
              </a:rPr>
              <a:t>willing to find young workers send </a:t>
            </a:r>
            <a:r>
              <a:rPr lang="pl-PL" sz="17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           </a:t>
            </a:r>
            <a:r>
              <a:rPr lang="en-GB" sz="17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 </a:t>
            </a:r>
            <a:r>
              <a:rPr lang="pl-PL" sz="17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project</a:t>
            </a:r>
            <a:r>
              <a:rPr lang="en-GB" sz="1700" b="1" dirty="0">
                <a:solidFill>
                  <a:schemeClr val="bg1"/>
                </a:solidFill>
                <a:latin typeface="Calibri" panose="020F0502020204030204" pitchFamily="34" charset="0"/>
              </a:rPr>
              <a:t>  (e.g. problem to be solved). </a:t>
            </a:r>
            <a:endParaRPr lang="pl-PL" sz="17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700" b="1" dirty="0">
                <a:solidFill>
                  <a:schemeClr val="bg1"/>
                </a:solidFill>
                <a:latin typeface="Calibri" panose="020F0502020204030204" pitchFamily="34" charset="0"/>
              </a:rPr>
              <a:t>The case is presented to students</a:t>
            </a:r>
            <a:r>
              <a:rPr lang="pl-PL" sz="1700" b="1" dirty="0">
                <a:solidFill>
                  <a:schemeClr val="bg1"/>
                </a:solidFill>
                <a:latin typeface="Calibri" panose="020F0502020204030204" pitchFamily="34" charset="0"/>
              </a:rPr>
              <a:t>. 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700" b="1" dirty="0">
                <a:solidFill>
                  <a:schemeClr val="bg1"/>
                </a:solidFill>
                <a:latin typeface="Calibri" panose="020F0502020204030204" pitchFamily="34" charset="0"/>
              </a:rPr>
              <a:t>Based on proposed solutions the company selects the student(s) and give them coach(</a:t>
            </a:r>
            <a:r>
              <a:rPr lang="en-GB" sz="17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es</a:t>
            </a:r>
            <a:r>
              <a:rPr lang="en-GB" sz="1700" b="1" dirty="0">
                <a:solidFill>
                  <a:schemeClr val="bg1"/>
                </a:solidFill>
                <a:latin typeface="Calibri" panose="020F0502020204030204" pitchFamily="34" charset="0"/>
              </a:rPr>
              <a:t>) who</a:t>
            </a:r>
            <a:r>
              <a:rPr lang="pl-PL" sz="17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17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co-work </a:t>
            </a:r>
            <a:r>
              <a:rPr lang="en-GB" sz="1700" b="1" dirty="0">
                <a:solidFill>
                  <a:schemeClr val="bg1"/>
                </a:solidFill>
                <a:latin typeface="Calibri" panose="020F0502020204030204" pitchFamily="34" charset="0"/>
              </a:rPr>
              <a:t>with students. 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700" b="1" dirty="0">
                <a:solidFill>
                  <a:schemeClr val="bg1"/>
                </a:solidFill>
                <a:latin typeface="Calibri" panose="020F0502020204030204" pitchFamily="34" charset="0"/>
              </a:rPr>
              <a:t>Mentors (teachers) from universities guide students </a:t>
            </a:r>
            <a:r>
              <a:rPr lang="en-GB" sz="17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in</a:t>
            </a:r>
            <a:r>
              <a:rPr lang="pl-PL" sz="17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17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Learning </a:t>
            </a:r>
            <a:r>
              <a:rPr lang="en-GB" sz="1700" b="1" dirty="0">
                <a:solidFill>
                  <a:schemeClr val="bg1"/>
                </a:solidFill>
                <a:latin typeface="Calibri" panose="020F0502020204030204" pitchFamily="34" charset="0"/>
              </a:rPr>
              <a:t>Rooms</a:t>
            </a:r>
            <a:r>
              <a:rPr lang="en-GB" sz="17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  <a:endParaRPr lang="pl-PL" sz="17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1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Welcome</a:t>
            </a:r>
            <a:r>
              <a:rPr lang="pl-PL" sz="21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to  </a:t>
            </a:r>
            <a:r>
              <a:rPr lang="pl-PL" sz="2100" b="1" dirty="0" smtClean="0">
                <a:solidFill>
                  <a:srgbClr val="000000"/>
                </a:solidFill>
                <a:latin typeface="Calibri" panose="020F0502020204030204" pitchFamily="34" charset="0"/>
                <a:hlinkClick r:id="rId11"/>
              </a:rPr>
              <a:t>http</a:t>
            </a:r>
            <a:r>
              <a:rPr lang="pl-PL" sz="2100" b="1" dirty="0">
                <a:solidFill>
                  <a:srgbClr val="000000"/>
                </a:solidFill>
                <a:latin typeface="Calibri" panose="020F0502020204030204" pitchFamily="34" charset="0"/>
                <a:hlinkClick r:id="rId11"/>
              </a:rPr>
              <a:t>://sp4ce.moodle.pl</a:t>
            </a:r>
            <a:endParaRPr lang="pl-PL" sz="21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/>
          </a:p>
          <a:p>
            <a:endParaRPr lang="pl-PL" sz="2000" dirty="0"/>
          </a:p>
          <a:p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12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 (sala konferencyjna)">
  <a:themeElements>
    <a:clrScheme name="Jon (sala konferencyjna)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Jon (sala konferencyjna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 (sala konferencyjna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195</TotalTime>
  <Words>26</Words>
  <Application>Microsoft Office PowerPoint</Application>
  <PresentationFormat>Pokaz na ekranie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Jon (sala konferencyjna)</vt:lpstr>
      <vt:lpstr>Invitation to the SP4CE Anna Czaja, Ewa Kozłowska, Paulina Pałasz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ASG</dc:creator>
  <cp:lastModifiedBy>ASG</cp:lastModifiedBy>
  <cp:revision>27</cp:revision>
  <dcterms:created xsi:type="dcterms:W3CDTF">2016-11-21T08:34:44Z</dcterms:created>
  <dcterms:modified xsi:type="dcterms:W3CDTF">2016-11-22T12:31:03Z</dcterms:modified>
</cp:coreProperties>
</file>