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0C6"/>
    <a:srgbClr val="0099CC"/>
    <a:srgbClr val="75CEEA"/>
    <a:srgbClr val="008080"/>
    <a:srgbClr val="0066CC"/>
    <a:srgbClr val="0066FF"/>
    <a:srgbClr val="006699"/>
    <a:srgbClr val="0099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2" autoAdjust="0"/>
  </p:normalViewPr>
  <p:slideViewPr>
    <p:cSldViewPr>
      <p:cViewPr>
        <p:scale>
          <a:sx n="90" d="100"/>
          <a:sy n="90" d="100"/>
        </p:scale>
        <p:origin x="-1013" y="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761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34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59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46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2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29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58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5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2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59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45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6A03-5A52-4171-B1B7-015E107EE24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B0DD-FB9F-4E2C-B3E2-B1BE3EC57F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55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n4JUMSx7r4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p4ce.moodlecloud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p4ce.eu/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sk.gda.pl/centre-en/" TargetMode="External"/><Relationship Id="rId2" Type="http://schemas.openxmlformats.org/officeDocument/2006/relationships/hyperlink" Target="http://utwpg.gda.pl/?dir=2016GU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Autofit/>
          </a:bodyPr>
          <a:lstStyle/>
          <a:p>
            <a:r>
              <a:rPr lang="pl-PL" b="1" cap="small" dirty="0" smtClean="0"/>
              <a:t/>
            </a:r>
            <a:br>
              <a:rPr lang="pl-PL" b="1" cap="small" dirty="0" smtClean="0"/>
            </a:br>
            <a:r>
              <a:rPr lang="pl-PL" b="1" cap="small" dirty="0" smtClean="0"/>
              <a:t/>
            </a:r>
            <a:br>
              <a:rPr lang="pl-PL" b="1" cap="small" dirty="0" smtClean="0"/>
            </a:br>
            <a:r>
              <a:rPr lang="pl-PL" b="1" cap="small" dirty="0"/>
              <a:t/>
            </a:r>
            <a:br>
              <a:rPr lang="pl-PL" b="1" cap="small" dirty="0"/>
            </a:br>
            <a:r>
              <a:rPr lang="en-GB" b="1" cap="small" dirty="0" smtClean="0"/>
              <a:t>Creative</a:t>
            </a:r>
            <a:r>
              <a:rPr lang="en-GB" b="1" cap="small" dirty="0"/>
              <a:t>, Collaborative </a:t>
            </a:r>
            <a:r>
              <a:rPr lang="pl-PL" b="1" cap="small" dirty="0" smtClean="0"/>
              <a:t/>
            </a:r>
            <a:br>
              <a:rPr lang="pl-PL" b="1" cap="small" dirty="0" smtClean="0"/>
            </a:br>
            <a:r>
              <a:rPr lang="en-GB" b="1" cap="small" dirty="0" smtClean="0"/>
              <a:t>and </a:t>
            </a:r>
            <a:r>
              <a:rPr lang="en-GB" b="1" cap="small" dirty="0"/>
              <a:t>Video-Based Learning in SP4CE</a:t>
            </a:r>
            <a:r>
              <a:rPr lang="en-GB" dirty="0"/>
              <a:t/>
            </a:r>
            <a:br>
              <a:rPr lang="en-GB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i="1" dirty="0" smtClean="0"/>
              <a:t>Anna Grabowska, Anna Czaja, Ewa Kozłowska</a:t>
            </a:r>
            <a:r>
              <a:rPr lang="pl-PL" sz="2800" i="1" dirty="0"/>
              <a:t/>
            </a:r>
            <a:br>
              <a:rPr lang="pl-PL" sz="2800" i="1" dirty="0"/>
            </a:br>
            <a:r>
              <a:rPr lang="pl-PL" sz="2800" i="1" dirty="0" smtClean="0"/>
              <a:t>Gdansk University of Technology</a:t>
            </a:r>
            <a:br>
              <a:rPr lang="pl-PL" sz="2800" i="1" dirty="0" smtClean="0"/>
            </a:br>
            <a:r>
              <a:rPr lang="pl-PL" sz="2800" i="1" dirty="0" smtClean="0"/>
              <a:t>PRO-MED sp. z o.o.</a:t>
            </a:r>
            <a:endParaRPr lang="it-IT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sz="2600" dirty="0"/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9452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200" b="1" dirty="0" smtClean="0"/>
              <a:t>Moodle MOOC (Jan 2016) - </a:t>
            </a:r>
            <a:r>
              <a:rPr lang="pl-PL" sz="3200" b="1" dirty="0"/>
              <a:t>Example Videos </a:t>
            </a:r>
            <a:r>
              <a:rPr lang="pl-PL" sz="3200" b="1" dirty="0">
                <a:hlinkClick r:id="rId2"/>
              </a:rPr>
              <a:t>https://</a:t>
            </a:r>
            <a:r>
              <a:rPr lang="pl-PL" sz="3200" b="1" dirty="0" smtClean="0">
                <a:hlinkClick r:id="rId2"/>
              </a:rPr>
              <a:t>www.youtube.com/watch?v=n4JUMSx7r4I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en-GB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7143"/>
            <a:ext cx="4038600" cy="2832077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10451"/>
            <a:ext cx="4038600" cy="2305461"/>
          </a:xfrm>
        </p:spPr>
      </p:pic>
    </p:spTree>
    <p:extLst>
      <p:ext uri="{BB962C8B-B14F-4D97-AF65-F5344CB8AC3E}">
        <p14:creationId xmlns:p14="http://schemas.microsoft.com/office/powerpoint/2010/main" val="277020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en-GB" sz="3200" b="1" dirty="0"/>
              <a:t>Moodle in SP4CE ERASMUS+</a:t>
            </a:r>
            <a:endParaRPr lang="pl-PL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791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Why not Moodle in Cloud ...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38600" cy="227171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4038600" cy="227171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32580"/>
            <a:ext cx="3816424" cy="2146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83" y="3876845"/>
            <a:ext cx="3786749" cy="21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sz="2900" b="1" dirty="0"/>
              <a:t/>
            </a:r>
            <a:br>
              <a:rPr lang="pl-PL" sz="2900" b="1" dirty="0"/>
            </a:br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sz="3200" b="1" dirty="0" smtClean="0"/>
              <a:t>Welcome to</a:t>
            </a:r>
            <a:r>
              <a:rPr lang="pl-PL" sz="3200" i="1" dirty="0"/>
              <a:t/>
            </a:r>
            <a:br>
              <a:rPr lang="pl-PL" sz="3200" i="1" dirty="0"/>
            </a:br>
            <a:r>
              <a:rPr lang="pl-PL" sz="3200" b="1" i="1" dirty="0">
                <a:hlinkClick r:id="rId2"/>
              </a:rPr>
              <a:t>https://sp4ce.moodlecloud.com</a:t>
            </a:r>
            <a:r>
              <a:rPr lang="pl-PL" sz="3200" b="1" i="1" dirty="0" smtClean="0">
                <a:hlinkClick r:id="rId2"/>
              </a:rPr>
              <a:t>/</a:t>
            </a:r>
            <a:r>
              <a:rPr lang="pl-PL" sz="3200" b="1" i="1" dirty="0" smtClean="0"/>
              <a:t/>
            </a:r>
            <a:br>
              <a:rPr lang="pl-PL" sz="3200" b="1" i="1" dirty="0" smtClean="0"/>
            </a:br>
            <a:r>
              <a:rPr lang="pl-PL" sz="3200" b="1" i="1" dirty="0"/>
              <a:t/>
            </a:r>
            <a:br>
              <a:rPr lang="pl-PL" sz="3200" b="1" i="1" dirty="0"/>
            </a:br>
            <a:r>
              <a:rPr lang="en-GB" sz="3200" b="1" dirty="0"/>
              <a:t/>
            </a:r>
            <a:br>
              <a:rPr lang="en-GB" sz="3200" b="1" dirty="0"/>
            </a:b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6443"/>
            <a:ext cx="7839502" cy="4409720"/>
          </a:xfrm>
        </p:spPr>
      </p:pic>
    </p:spTree>
    <p:extLst>
      <p:ext uri="{BB962C8B-B14F-4D97-AF65-F5344CB8AC3E}">
        <p14:creationId xmlns:p14="http://schemas.microsoft.com/office/powerpoint/2010/main" val="349509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Last but not least ...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52" y="1600200"/>
            <a:ext cx="3507095" cy="45259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3974813"/>
          </a:xfrm>
        </p:spPr>
      </p:pic>
    </p:spTree>
    <p:extLst>
      <p:ext uri="{BB962C8B-B14F-4D97-AF65-F5344CB8AC3E}">
        <p14:creationId xmlns:p14="http://schemas.microsoft.com/office/powerpoint/2010/main" val="359663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     </a:t>
            </a:r>
            <a:br>
              <a:rPr lang="pl-PL" sz="3200" dirty="0" smtClean="0"/>
            </a:br>
            <a:r>
              <a:rPr lang="pl-PL" sz="3200" dirty="0"/>
              <a:t> </a:t>
            </a:r>
            <a:r>
              <a:rPr lang="pl-PL" sz="3200" dirty="0" smtClean="0"/>
              <a:t>     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900" b="1" dirty="0" smtClean="0"/>
              <a:t>Thank </a:t>
            </a:r>
            <a:r>
              <a:rPr lang="pl-PL" sz="2900" b="1" dirty="0" smtClean="0"/>
              <a:t>you for your </a:t>
            </a:r>
            <a:r>
              <a:rPr lang="pl-PL" sz="2900" b="1" dirty="0"/>
              <a:t>attention</a:t>
            </a:r>
            <a:br>
              <a:rPr lang="pl-PL" sz="2900" b="1" dirty="0"/>
            </a:br>
            <a:r>
              <a:rPr lang="pl-PL" sz="2900" b="1" dirty="0">
                <a:hlinkClick r:id="rId2"/>
              </a:rPr>
              <a:t>http://sp4ce.eu/en/</a:t>
            </a:r>
            <a:endParaRPr lang="en-GB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b="1" dirty="0"/>
          </a:p>
          <a:p>
            <a:pPr marL="0" indent="0" algn="ctr">
              <a:buNone/>
            </a:pPr>
            <a:endParaRPr lang="pl-PL" sz="2400" b="1" dirty="0" smtClean="0"/>
          </a:p>
          <a:p>
            <a:pPr marL="0" indent="0" algn="ctr">
              <a:buNone/>
            </a:pPr>
            <a:endParaRPr lang="pl-PL" sz="1800" i="1" dirty="0" smtClean="0"/>
          </a:p>
          <a:p>
            <a:pPr marL="0" indent="0" algn="ctr">
              <a:buNone/>
            </a:pPr>
            <a:endParaRPr lang="pl-PL" sz="2400" i="1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66774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900" b="1" dirty="0" smtClean="0"/>
              <a:t>What is all about</a:t>
            </a:r>
            <a:endParaRPr lang="en-GB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/>
              <a:t>SP4CE stands for Strategic Partnership for Creativity and Entrepreneurship project </a:t>
            </a:r>
            <a:r>
              <a:rPr lang="en-GB" sz="2800" dirty="0" smtClean="0"/>
              <a:t>which</a:t>
            </a:r>
            <a:r>
              <a:rPr lang="pl-PL" sz="2800" dirty="0" smtClean="0"/>
              <a:t> </a:t>
            </a:r>
            <a:r>
              <a:rPr lang="en-GB" sz="2800" dirty="0" smtClean="0"/>
              <a:t>has </a:t>
            </a:r>
            <a:r>
              <a:rPr lang="en-GB" sz="2800" dirty="0"/>
              <a:t>been funded with support from </a:t>
            </a:r>
            <a:r>
              <a:rPr lang="en-GB" sz="2800" dirty="0" smtClean="0"/>
              <a:t>the </a:t>
            </a:r>
            <a:r>
              <a:rPr lang="en-GB" sz="2800" dirty="0"/>
              <a:t>European Commission under the ERASMUS+ Programme. </a:t>
            </a:r>
            <a:endParaRPr lang="pl-PL" sz="2800" dirty="0" smtClean="0"/>
          </a:p>
          <a:p>
            <a:pPr algn="just"/>
            <a:endParaRPr lang="pl-PL" sz="2800" dirty="0" smtClean="0"/>
          </a:p>
          <a:p>
            <a:pPr algn="just"/>
            <a:r>
              <a:rPr lang="en-GB" sz="2800" dirty="0" smtClean="0"/>
              <a:t>The </a:t>
            </a:r>
            <a:r>
              <a:rPr lang="en-GB" sz="2800" dirty="0"/>
              <a:t>project has started on 1 September 2014</a:t>
            </a:r>
            <a:r>
              <a:rPr lang="en-GB" sz="2800" dirty="0" smtClean="0"/>
              <a:t>.</a:t>
            </a:r>
            <a:endParaRPr lang="pl-PL" sz="2800" dirty="0" smtClean="0"/>
          </a:p>
          <a:p>
            <a:pPr algn="just"/>
            <a:endParaRPr lang="pl-PL" sz="2800" dirty="0" smtClean="0"/>
          </a:p>
          <a:p>
            <a:pPr algn="just"/>
            <a:r>
              <a:rPr lang="en-GB" sz="2800" dirty="0" smtClean="0"/>
              <a:t> </a:t>
            </a:r>
            <a:r>
              <a:rPr lang="en-GB" sz="2800" dirty="0"/>
              <a:t>SP4CE will end on </a:t>
            </a:r>
            <a:r>
              <a:rPr lang="en-GB" sz="2800" dirty="0" smtClean="0"/>
              <a:t>31</a:t>
            </a:r>
            <a:r>
              <a:rPr lang="pl-PL" sz="2800" dirty="0" smtClean="0"/>
              <a:t> </a:t>
            </a:r>
            <a:r>
              <a:rPr lang="en-GB" sz="2800" dirty="0" smtClean="0"/>
              <a:t>August </a:t>
            </a:r>
            <a:r>
              <a:rPr lang="en-GB" sz="2800" dirty="0"/>
              <a:t>2017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089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       </a:t>
            </a:r>
            <a:br>
              <a:rPr lang="pl-PL" sz="3200" b="1" dirty="0" smtClean="0"/>
            </a:br>
            <a:r>
              <a:rPr lang="pl-PL" sz="3200" b="1" dirty="0"/>
              <a:t> </a:t>
            </a:r>
            <a:r>
              <a:rPr lang="pl-PL" sz="3200" b="1" dirty="0" smtClean="0"/>
              <a:t>         </a:t>
            </a:r>
            <a:r>
              <a:rPr lang="en-GB" sz="2900" b="1" dirty="0" smtClean="0"/>
              <a:t>The </a:t>
            </a:r>
            <a:r>
              <a:rPr lang="en-GB" sz="2900" b="1" dirty="0"/>
              <a:t>main purpose of the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800" dirty="0" smtClean="0"/>
              <a:t>D</a:t>
            </a:r>
            <a:r>
              <a:rPr lang="en-GB" sz="2800" dirty="0" err="1" smtClean="0"/>
              <a:t>esign</a:t>
            </a:r>
            <a:r>
              <a:rPr lang="pl-PL" sz="2800" dirty="0" smtClean="0"/>
              <a:t>ing</a:t>
            </a:r>
            <a:r>
              <a:rPr lang="en-GB" sz="2800" dirty="0" smtClean="0"/>
              <a:t> </a:t>
            </a:r>
            <a:r>
              <a:rPr lang="en-GB" sz="2800" dirty="0"/>
              <a:t>innovative common e-learning tools for collaboration between students, enterprises and teachers. </a:t>
            </a:r>
            <a:endParaRPr lang="pl-PL" sz="2800" dirty="0" smtClean="0"/>
          </a:p>
          <a:p>
            <a:pPr algn="just"/>
            <a:r>
              <a:rPr lang="en-GB" sz="2800" dirty="0" smtClean="0"/>
              <a:t>It </a:t>
            </a:r>
            <a:r>
              <a:rPr lang="en-GB" sz="2800" dirty="0"/>
              <a:t>concentrates on identifying users’ needs and supports the development of relations between them by mentoring and consulting activities. </a:t>
            </a:r>
            <a:endParaRPr lang="pl-PL" sz="2800" dirty="0" smtClean="0"/>
          </a:p>
          <a:p>
            <a:pPr algn="just"/>
            <a:r>
              <a:rPr lang="en-GB" sz="2800" dirty="0" smtClean="0"/>
              <a:t>Those </a:t>
            </a:r>
            <a:r>
              <a:rPr lang="en-GB" sz="2800" dirty="0"/>
              <a:t>tools are available as ICT solution with WWW interface designed for three main target groups: Coaches, Mentors (Teachers) and Students.</a:t>
            </a:r>
          </a:p>
        </p:txBody>
      </p:sp>
    </p:spTree>
    <p:extLst>
      <p:ext uri="{BB962C8B-B14F-4D97-AF65-F5344CB8AC3E}">
        <p14:creationId xmlns:p14="http://schemas.microsoft.com/office/powerpoint/2010/main" val="31860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> </a:t>
            </a:r>
            <a:r>
              <a:rPr lang="pl-PL" sz="3200" dirty="0" smtClean="0"/>
              <a:t>         </a:t>
            </a:r>
            <a:br>
              <a:rPr lang="pl-PL" sz="3200" dirty="0" smtClean="0"/>
            </a:br>
            <a:r>
              <a:rPr lang="en-GB" sz="3200" b="1" dirty="0" smtClean="0"/>
              <a:t>The </a:t>
            </a:r>
            <a:r>
              <a:rPr lang="en-GB" sz="3200" b="1" dirty="0"/>
              <a:t>SP4CE portal is  dedicated</a:t>
            </a:r>
            <a:r>
              <a:rPr lang="en-GB" sz="3200" dirty="0"/>
              <a:t> </a:t>
            </a:r>
            <a:r>
              <a:rPr lang="pl-PL" sz="3200" b="1" dirty="0"/>
              <a:t>f</a:t>
            </a:r>
            <a:r>
              <a:rPr lang="en-GB" sz="3200" b="1" dirty="0"/>
              <a:t>or companies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9"/>
            <a:ext cx="8928992" cy="41044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100" b="1" dirty="0" smtClean="0"/>
              <a:t>and </a:t>
            </a:r>
            <a:r>
              <a:rPr lang="en-GB" sz="3100" b="1" dirty="0"/>
              <a:t>young people </a:t>
            </a:r>
            <a:r>
              <a:rPr lang="en-GB" sz="3100" b="1" dirty="0" smtClean="0"/>
              <a:t>who </a:t>
            </a:r>
            <a:r>
              <a:rPr lang="en-GB" sz="3100" b="1" dirty="0"/>
              <a:t>want </a:t>
            </a:r>
            <a:r>
              <a:rPr lang="en-GB" sz="3100" b="1" dirty="0" smtClean="0"/>
              <a:t>to </a:t>
            </a:r>
            <a:r>
              <a:rPr lang="en-GB" sz="3100" b="1" dirty="0"/>
              <a:t>enter </a:t>
            </a:r>
            <a:r>
              <a:rPr lang="en-GB" sz="3100" b="1" dirty="0" smtClean="0"/>
              <a:t>the </a:t>
            </a:r>
            <a:r>
              <a:rPr lang="en-GB" sz="3100" b="1" dirty="0"/>
              <a:t>labour </a:t>
            </a:r>
            <a:r>
              <a:rPr lang="en-GB" sz="3100" b="1" dirty="0" smtClean="0"/>
              <a:t>market</a:t>
            </a:r>
            <a:r>
              <a:rPr lang="pl-PL" sz="3100" b="1" dirty="0"/>
              <a:t> </a:t>
            </a:r>
            <a:endParaRPr lang="pl-PL" sz="3100" b="1" dirty="0" smtClean="0"/>
          </a:p>
          <a:p>
            <a:pPr marL="0" indent="0" algn="ctr">
              <a:buNone/>
            </a:pPr>
            <a:r>
              <a:rPr lang="pl-PL" sz="3100" b="1" dirty="0" smtClean="0"/>
              <a:t>and </a:t>
            </a:r>
            <a:r>
              <a:rPr lang="en-GB" sz="3100" b="1" dirty="0" smtClean="0"/>
              <a:t>supports </a:t>
            </a:r>
            <a:r>
              <a:rPr lang="en-GB" sz="3100" b="1" dirty="0"/>
              <a:t>the  following </a:t>
            </a:r>
            <a:r>
              <a:rPr lang="en-GB" sz="3100" b="1" dirty="0" smtClean="0"/>
              <a:t>actions</a:t>
            </a:r>
            <a:r>
              <a:rPr lang="pl-PL" sz="3100" b="1" dirty="0" smtClean="0"/>
              <a:t>:</a:t>
            </a:r>
          </a:p>
          <a:p>
            <a:pPr lvl="0" algn="just"/>
            <a:r>
              <a:rPr lang="en-GB" sz="3000" dirty="0"/>
              <a:t>Coaches from companies formulate and submit the problem.</a:t>
            </a:r>
          </a:p>
          <a:p>
            <a:pPr lvl="0" algn="just"/>
            <a:r>
              <a:rPr lang="en-GB" sz="3000" dirty="0"/>
              <a:t>Students from different location chose problem(s), look for a solution and send a short proposal.</a:t>
            </a:r>
          </a:p>
          <a:p>
            <a:pPr lvl="0" algn="just"/>
            <a:r>
              <a:rPr lang="en-GB" sz="3000" dirty="0"/>
              <a:t>Based on the proposed solutions mentors (teachers) are allocated to students and they assist the problem solving process within so called Learning Rooms. </a:t>
            </a:r>
            <a:endParaRPr lang="en-GB" sz="3000" dirty="0" smtClean="0"/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324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/>
              <a:t> </a:t>
            </a:r>
            <a:r>
              <a:rPr lang="pl-PL" sz="3200" b="1" dirty="0" smtClean="0"/>
              <a:t>          </a:t>
            </a:r>
            <a:r>
              <a:rPr lang="en-GB" sz="2900" b="1" dirty="0" smtClean="0"/>
              <a:t>To </a:t>
            </a:r>
            <a:r>
              <a:rPr lang="en-GB" sz="2900" b="1" dirty="0"/>
              <a:t>achieve a good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900" b="1" dirty="0"/>
              <a:t>between all target groups  there is a need to train them by using  handbook and guidelines available online. </a:t>
            </a:r>
          </a:p>
          <a:p>
            <a:pPr marL="0" indent="0" algn="just">
              <a:buNone/>
            </a:pPr>
            <a:r>
              <a:rPr lang="en-GB" sz="3000" dirty="0"/>
              <a:t>The handbook prepared for SP4CE users is titled “SP4CE pedagogical concept” and  covers the following subjects:</a:t>
            </a:r>
          </a:p>
          <a:p>
            <a:pPr lvl="0" algn="just"/>
            <a:r>
              <a:rPr lang="en-GB" sz="3000" dirty="0"/>
              <a:t>Results and lessons learned from already implemented projects; </a:t>
            </a:r>
          </a:p>
          <a:p>
            <a:pPr lvl="0" algn="just"/>
            <a:r>
              <a:rPr lang="en-GB" sz="3000" dirty="0"/>
              <a:t>Collaborative learning for creativity and </a:t>
            </a:r>
            <a:r>
              <a:rPr lang="en-GB" sz="3000" dirty="0" smtClean="0"/>
              <a:t>innovation;</a:t>
            </a:r>
            <a:endParaRPr lang="pl-PL" sz="3000" dirty="0"/>
          </a:p>
          <a:p>
            <a:pPr lvl="0" algn="just"/>
            <a:r>
              <a:rPr lang="en-GB" sz="3000" dirty="0" smtClean="0"/>
              <a:t>Online </a:t>
            </a:r>
            <a:r>
              <a:rPr lang="en-GB" sz="3000" dirty="0"/>
              <a:t>mentoring and coaching.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1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2900" b="1" dirty="0" smtClean="0"/>
              <a:t>Final solution</a:t>
            </a:r>
            <a:endParaRPr lang="en-GB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800" dirty="0"/>
              <a:t>As a final ICT solution for the portal development WordPress and Moodle are proposed. </a:t>
            </a:r>
          </a:p>
          <a:p>
            <a:pPr algn="just"/>
            <a:r>
              <a:rPr lang="en-GB" sz="2800" dirty="0"/>
              <a:t>In order to make familiar all target groups with the functionalities of the portal the video based training is offered. </a:t>
            </a:r>
            <a:endParaRPr lang="pl-PL" sz="2800" dirty="0" smtClean="0"/>
          </a:p>
          <a:p>
            <a:pPr algn="just"/>
            <a:r>
              <a:rPr lang="en-GB" sz="2800" dirty="0" smtClean="0"/>
              <a:t>It </a:t>
            </a:r>
            <a:r>
              <a:rPr lang="en-GB" sz="2800" dirty="0"/>
              <a:t>should be stressed that experience gathered by authors  during Moodle MOOCs courses (Moodle MOOC 7, Moodle MOOC 8, Teaching with Moodle, Moodle in Cloud) is implemented.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184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       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  </a:t>
            </a:r>
            <a:br>
              <a:rPr lang="pl-PL" sz="3200" b="1" dirty="0" smtClean="0"/>
            </a:br>
            <a:r>
              <a:rPr lang="pl-PL" sz="3200" b="1" dirty="0"/>
              <a:t> </a:t>
            </a:r>
            <a:r>
              <a:rPr lang="pl-PL" sz="3200" b="1" dirty="0" smtClean="0"/>
              <a:t>       </a:t>
            </a:r>
            <a:r>
              <a:rPr lang="pl-PL" sz="3200" b="1" dirty="0" smtClean="0">
                <a:hlinkClick r:id="rId2"/>
              </a:rPr>
              <a:t>Our</a:t>
            </a:r>
            <a:r>
              <a:rPr lang="pl-PL" sz="3200" b="1" dirty="0" smtClean="0">
                <a:hlinkClick r:id="rId2"/>
              </a:rPr>
              <a:t> </a:t>
            </a:r>
            <a:r>
              <a:rPr lang="pl-PL" sz="3200" b="1" dirty="0" smtClean="0">
                <a:hlinkClick r:id="rId2"/>
              </a:rPr>
              <a:t>repository at </a:t>
            </a:r>
            <a:r>
              <a:rPr lang="pl-PL" sz="3200" b="1" dirty="0" smtClean="0">
                <a:hlinkClick r:id="rId2"/>
              </a:rPr>
              <a:t>CI </a:t>
            </a:r>
            <a:r>
              <a:rPr lang="pl-PL" sz="3200" b="1" dirty="0" smtClean="0">
                <a:hlinkClick r:id="rId2"/>
              </a:rPr>
              <a:t>TASK</a:t>
            </a:r>
            <a:br>
              <a:rPr lang="pl-PL" sz="3200" b="1" dirty="0" smtClean="0">
                <a:hlinkClick r:id="rId2"/>
              </a:rPr>
            </a:br>
            <a:r>
              <a:rPr lang="pl-PL" sz="3200" b="1" dirty="0" smtClean="0"/>
              <a:t>  </a:t>
            </a:r>
            <a:r>
              <a:rPr lang="it-IT" sz="2000" b="1" dirty="0" smtClean="0"/>
              <a:t>Academic </a:t>
            </a:r>
            <a:r>
              <a:rPr lang="it-IT" sz="2000" b="1" dirty="0"/>
              <a:t>Computer Centre in </a:t>
            </a:r>
            <a:r>
              <a:rPr lang="it-IT" sz="2000" b="1" dirty="0" smtClean="0"/>
              <a:t>Gdansk</a:t>
            </a:r>
            <a:r>
              <a:rPr lang="pl-PL" sz="2000" b="1" dirty="0" smtClean="0"/>
              <a:t> - </a:t>
            </a:r>
            <a:r>
              <a:rPr lang="pl-PL" sz="2000" b="1" dirty="0" smtClean="0">
                <a:hlinkClick r:id="rId3"/>
              </a:rPr>
              <a:t>https</a:t>
            </a:r>
            <a:r>
              <a:rPr lang="pl-PL" sz="2000" b="1" dirty="0">
                <a:hlinkClick r:id="rId3"/>
              </a:rPr>
              <a:t>://task.gda.pl/centre-en</a:t>
            </a:r>
            <a:r>
              <a:rPr lang="pl-PL" sz="2000" b="1" dirty="0" smtClean="0">
                <a:hlinkClick r:id="rId3"/>
              </a:rPr>
              <a:t>/</a:t>
            </a:r>
            <a:r>
              <a:rPr lang="it-IT" sz="2000" b="1" dirty="0">
                <a:hlinkClick r:id="rId3"/>
              </a:rPr>
              <a:t/>
            </a:r>
            <a:br>
              <a:rPr lang="it-IT" sz="2000" b="1" dirty="0">
                <a:hlinkClick r:id="rId3"/>
              </a:rPr>
            </a:br>
            <a:endParaRPr lang="en-GB" sz="20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50" y="2060575"/>
            <a:ext cx="6716888" cy="3778250"/>
          </a:xfrm>
        </p:spPr>
      </p:pic>
    </p:spTree>
    <p:extLst>
      <p:ext uri="{BB962C8B-B14F-4D97-AF65-F5344CB8AC3E}">
        <p14:creationId xmlns:p14="http://schemas.microsoft.com/office/powerpoint/2010/main" val="26384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Video based learning </a:t>
            </a:r>
            <a:br>
              <a:rPr lang="pl-PL" sz="3200" b="1" dirty="0" smtClean="0"/>
            </a:br>
            <a:r>
              <a:rPr lang="pl-PL" sz="3200" b="1" dirty="0" smtClean="0"/>
              <a:t>in Moodle MOOCs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3528392" cy="3993307"/>
          </a:xfrm>
        </p:spPr>
        <p:txBody>
          <a:bodyPr/>
          <a:lstStyle/>
          <a:p>
            <a:r>
              <a:rPr lang="pl-PL" sz="2400" dirty="0" smtClean="0"/>
              <a:t>Moodle for teachers </a:t>
            </a:r>
          </a:p>
          <a:p>
            <a:r>
              <a:rPr lang="en-GB" sz="2400" dirty="0"/>
              <a:t>Teaching with Moodle </a:t>
            </a:r>
            <a:r>
              <a:rPr lang="pl-PL" sz="2400" dirty="0" smtClean="0"/>
              <a:t>             </a:t>
            </a:r>
            <a:r>
              <a:rPr lang="en-GB" sz="2400" dirty="0" smtClean="0"/>
              <a:t>(</a:t>
            </a:r>
            <a:r>
              <a:rPr lang="en-GB" sz="2400" dirty="0"/>
              <a:t>Jan 2016</a:t>
            </a:r>
            <a:r>
              <a:rPr lang="en-GB" sz="2400" dirty="0" smtClean="0"/>
              <a:t>)</a:t>
            </a:r>
            <a:endParaRPr lang="pl-PL" sz="2400" dirty="0" smtClean="0"/>
          </a:p>
          <a:p>
            <a:r>
              <a:rPr lang="en-GB" sz="2400" dirty="0"/>
              <a:t>Moodle in SP4CE ERASMUS</a:t>
            </a:r>
            <a:r>
              <a:rPr lang="en-GB" sz="2400" dirty="0" smtClean="0"/>
              <a:t>+</a:t>
            </a:r>
            <a:endParaRPr lang="pl-PL" sz="2400" dirty="0" smtClean="0"/>
          </a:p>
          <a:p>
            <a:r>
              <a:rPr lang="en-GB" sz="2400" dirty="0"/>
              <a:t>Moodle in </a:t>
            </a:r>
            <a:r>
              <a:rPr lang="en-GB" sz="2400" dirty="0" smtClean="0"/>
              <a:t>Cloud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5120570" cy="2880320"/>
          </a:xfrm>
        </p:spPr>
      </p:pic>
    </p:spTree>
    <p:extLst>
      <p:ext uri="{BB962C8B-B14F-4D97-AF65-F5344CB8AC3E}">
        <p14:creationId xmlns:p14="http://schemas.microsoft.com/office/powerpoint/2010/main" val="44277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b="1" dirty="0" smtClean="0"/>
              <a:t/>
            </a:r>
            <a:br>
              <a:rPr lang="pl-PL" sz="2900" b="1" dirty="0" smtClean="0"/>
            </a:br>
            <a:r>
              <a:rPr lang="pl-PL" sz="2900" b="1" dirty="0" smtClean="0"/>
              <a:t>MM8 - Example Videos </a:t>
            </a:r>
            <a:endParaRPr lang="en-GB" sz="29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096344" cy="230188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57132"/>
            <a:ext cx="4398640" cy="209727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20186"/>
            <a:ext cx="3816424" cy="2312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8" y="3789040"/>
            <a:ext cx="3096344" cy="234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323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di Office</vt:lpstr>
      <vt:lpstr>   Creative, Collaborative  and Video-Based Learning in SP4CE  Anna Grabowska, Anna Czaja, Ewa Kozłowska Gdansk University of Technology PRO-MED sp. z o.o.</vt:lpstr>
      <vt:lpstr> What is all about</vt:lpstr>
      <vt:lpstr>                  The main purpose of the project </vt:lpstr>
      <vt:lpstr>            The SP4CE portal is  dedicated for companies </vt:lpstr>
      <vt:lpstr>            To achieve a good collaboration</vt:lpstr>
      <vt:lpstr> Final solution</vt:lpstr>
      <vt:lpstr>                     Our repository at CI TASK   Academic Computer Centre in Gdansk - https://task.gda.pl/centre-en/ </vt:lpstr>
      <vt:lpstr>  Video based learning  in Moodle MOOCs </vt:lpstr>
      <vt:lpstr> MM8 - Example Videos </vt:lpstr>
      <vt:lpstr>    Moodle MOOC (Jan 2016) - Example Videos https://www.youtube.com/watch?v=n4JUMSx7r4I </vt:lpstr>
      <vt:lpstr> Moodle in SP4CE ERASMUS+</vt:lpstr>
      <vt:lpstr> Why not Moodle in Cloud ...</vt:lpstr>
      <vt:lpstr>     Welcome to https://sp4ce.moodlecloud.com/   </vt:lpstr>
      <vt:lpstr> Last but not least ...</vt:lpstr>
      <vt:lpstr>              Thank you for your attention http://sp4ce.eu/en/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Carla De Cunto</dc:creator>
  <cp:lastModifiedBy>anka</cp:lastModifiedBy>
  <cp:revision>100</cp:revision>
  <dcterms:created xsi:type="dcterms:W3CDTF">2015-07-17T07:15:50Z</dcterms:created>
  <dcterms:modified xsi:type="dcterms:W3CDTF">2016-06-03T03:30:26Z</dcterms:modified>
</cp:coreProperties>
</file>