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3" r:id="rId6"/>
    <p:sldId id="280" r:id="rId7"/>
    <p:sldId id="264" r:id="rId8"/>
    <p:sldId id="281" r:id="rId9"/>
    <p:sldId id="283" r:id="rId10"/>
    <p:sldId id="265" r:id="rId11"/>
    <p:sldId id="260" r:id="rId12"/>
    <p:sldId id="261" r:id="rId13"/>
    <p:sldId id="269" r:id="rId14"/>
    <p:sldId id="266" r:id="rId15"/>
    <p:sldId id="267" r:id="rId16"/>
    <p:sldId id="275" r:id="rId17"/>
    <p:sldId id="276" r:id="rId18"/>
    <p:sldId id="268" r:id="rId19"/>
    <p:sldId id="270" r:id="rId20"/>
    <p:sldId id="271" r:id="rId21"/>
    <p:sldId id="273" r:id="rId22"/>
    <p:sldId id="272" r:id="rId23"/>
    <p:sldId id="279" r:id="rId24"/>
    <p:sldId id="278" r:id="rId25"/>
    <p:sldId id="274" r:id="rId26"/>
  </p:sldIdLst>
  <p:sldSz cx="9144000" cy="6858000" type="screen4x3"/>
  <p:notesSz cx="9942513" cy="6761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36" autoAdjust="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2" cy="338058"/>
          </a:xfrm>
          <a:prstGeom prst="rect">
            <a:avLst/>
          </a:prstGeom>
        </p:spPr>
        <p:txBody>
          <a:bodyPr vert="horz" lIns="91440" tIns="45720" rIns="91440" bIns="45720" rtlCol="0"/>
          <a:lstStyle>
            <a:lvl1pPr algn="l">
              <a:defRPr sz="1200"/>
            </a:lvl1pPr>
          </a:lstStyle>
          <a:p>
            <a:r>
              <a:rPr lang="en-GB" smtClean="0"/>
              <a:t>Welcome to SP4CE Learning Rooms</a:t>
            </a:r>
            <a:endParaRPr lang="en-GB"/>
          </a:p>
        </p:txBody>
      </p:sp>
      <p:sp>
        <p:nvSpPr>
          <p:cNvPr id="3" name="Date Placeholder 2"/>
          <p:cNvSpPr>
            <a:spLocks noGrp="1"/>
          </p:cNvSpPr>
          <p:nvPr>
            <p:ph type="dt" sz="quarter" idx="1"/>
          </p:nvPr>
        </p:nvSpPr>
        <p:spPr>
          <a:xfrm>
            <a:off x="5631791" y="0"/>
            <a:ext cx="4308422" cy="338058"/>
          </a:xfrm>
          <a:prstGeom prst="rect">
            <a:avLst/>
          </a:prstGeom>
        </p:spPr>
        <p:txBody>
          <a:bodyPr vert="horz" lIns="91440" tIns="45720" rIns="91440" bIns="45720" rtlCol="0"/>
          <a:lstStyle>
            <a:lvl1pPr algn="r">
              <a:defRPr sz="1200"/>
            </a:lvl1pPr>
          </a:lstStyle>
          <a:p>
            <a:fld id="{7045D20E-B5B2-4E52-8380-434375D70D31}" type="datetime2">
              <a:rPr lang="en-GB" smtClean="0"/>
              <a:t>Wednesday, 23 November 2016</a:t>
            </a:fld>
            <a:endParaRPr lang="en-GB"/>
          </a:p>
        </p:txBody>
      </p:sp>
      <p:sp>
        <p:nvSpPr>
          <p:cNvPr id="4" name="Footer Placeholder 3"/>
          <p:cNvSpPr>
            <a:spLocks noGrp="1"/>
          </p:cNvSpPr>
          <p:nvPr>
            <p:ph type="ftr" sz="quarter" idx="2"/>
          </p:nvPr>
        </p:nvSpPr>
        <p:spPr>
          <a:xfrm>
            <a:off x="1" y="6421932"/>
            <a:ext cx="4308422" cy="338058"/>
          </a:xfrm>
          <a:prstGeom prst="rect">
            <a:avLst/>
          </a:prstGeom>
        </p:spPr>
        <p:txBody>
          <a:bodyPr vert="horz" lIns="91440" tIns="45720" rIns="91440" bIns="45720" rtlCol="0" anchor="b"/>
          <a:lstStyle>
            <a:lvl1pPr algn="l">
              <a:defRPr sz="1200"/>
            </a:lvl1pPr>
          </a:lstStyle>
          <a:p>
            <a:r>
              <a:rPr lang="en-GB" smtClean="0"/>
              <a:t>http://sp4ce.moodle.pl/</a:t>
            </a:r>
            <a:endParaRPr lang="en-GB"/>
          </a:p>
        </p:txBody>
      </p:sp>
      <p:sp>
        <p:nvSpPr>
          <p:cNvPr id="5" name="Slide Number Placeholder 4"/>
          <p:cNvSpPr>
            <a:spLocks noGrp="1"/>
          </p:cNvSpPr>
          <p:nvPr>
            <p:ph type="sldNum" sz="quarter" idx="3"/>
          </p:nvPr>
        </p:nvSpPr>
        <p:spPr>
          <a:xfrm>
            <a:off x="5631791" y="6421932"/>
            <a:ext cx="4308422" cy="338058"/>
          </a:xfrm>
          <a:prstGeom prst="rect">
            <a:avLst/>
          </a:prstGeom>
        </p:spPr>
        <p:txBody>
          <a:bodyPr vert="horz" lIns="91440" tIns="45720" rIns="91440" bIns="45720" rtlCol="0" anchor="b"/>
          <a:lstStyle>
            <a:lvl1pPr algn="r">
              <a:defRPr sz="1200"/>
            </a:lvl1pPr>
          </a:lstStyle>
          <a:p>
            <a:fld id="{5E5B1EEE-5B44-4531-9631-FF7A5F04108B}" type="slidenum">
              <a:rPr lang="en-GB" smtClean="0"/>
              <a:t>‹#›</a:t>
            </a:fld>
            <a:endParaRPr lang="en-GB"/>
          </a:p>
        </p:txBody>
      </p:sp>
    </p:spTree>
    <p:extLst>
      <p:ext uri="{BB962C8B-B14F-4D97-AF65-F5344CB8AC3E}">
        <p14:creationId xmlns:p14="http://schemas.microsoft.com/office/powerpoint/2010/main" val="1886855052"/>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2" cy="338058"/>
          </a:xfrm>
          <a:prstGeom prst="rect">
            <a:avLst/>
          </a:prstGeom>
        </p:spPr>
        <p:txBody>
          <a:bodyPr vert="horz" lIns="91440" tIns="45720" rIns="91440" bIns="45720" rtlCol="0"/>
          <a:lstStyle>
            <a:lvl1pPr algn="l">
              <a:defRPr sz="1200"/>
            </a:lvl1pPr>
          </a:lstStyle>
          <a:p>
            <a:r>
              <a:rPr lang="en-GB" smtClean="0"/>
              <a:t>Welcome to SP4CE Learning Rooms</a:t>
            </a:r>
            <a:endParaRPr lang="en-GB"/>
          </a:p>
        </p:txBody>
      </p:sp>
      <p:sp>
        <p:nvSpPr>
          <p:cNvPr id="3" name="Date Placeholder 2"/>
          <p:cNvSpPr>
            <a:spLocks noGrp="1"/>
          </p:cNvSpPr>
          <p:nvPr>
            <p:ph type="dt" idx="1"/>
          </p:nvPr>
        </p:nvSpPr>
        <p:spPr>
          <a:xfrm>
            <a:off x="5632366" y="0"/>
            <a:ext cx="4308422" cy="338058"/>
          </a:xfrm>
          <a:prstGeom prst="rect">
            <a:avLst/>
          </a:prstGeom>
        </p:spPr>
        <p:txBody>
          <a:bodyPr vert="horz" lIns="91440" tIns="45720" rIns="91440" bIns="45720" rtlCol="0"/>
          <a:lstStyle>
            <a:lvl1pPr algn="r">
              <a:defRPr sz="1200"/>
            </a:lvl1pPr>
          </a:lstStyle>
          <a:p>
            <a:fld id="{2CE437FE-40E8-41BA-B146-0015AB642638}" type="datetime2">
              <a:rPr lang="en-GB" smtClean="0"/>
              <a:t>Wednesday, 23 November 2016</a:t>
            </a:fld>
            <a:endParaRPr lang="en-GB"/>
          </a:p>
        </p:txBody>
      </p:sp>
      <p:sp>
        <p:nvSpPr>
          <p:cNvPr id="4" name="Slide Image Placeholder 3"/>
          <p:cNvSpPr>
            <a:spLocks noGrp="1" noRot="1" noChangeAspect="1"/>
          </p:cNvSpPr>
          <p:nvPr>
            <p:ph type="sldImg" idx="2"/>
          </p:nvPr>
        </p:nvSpPr>
        <p:spPr>
          <a:xfrm>
            <a:off x="3279775" y="506413"/>
            <a:ext cx="3382963" cy="2536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252" y="3211553"/>
            <a:ext cx="7954010" cy="30425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21540"/>
            <a:ext cx="4308422" cy="338058"/>
          </a:xfrm>
          <a:prstGeom prst="rect">
            <a:avLst/>
          </a:prstGeom>
        </p:spPr>
        <p:txBody>
          <a:bodyPr vert="horz" lIns="91440" tIns="45720" rIns="91440" bIns="45720" rtlCol="0" anchor="b"/>
          <a:lstStyle>
            <a:lvl1pPr algn="l">
              <a:defRPr sz="1200"/>
            </a:lvl1pPr>
          </a:lstStyle>
          <a:p>
            <a:r>
              <a:rPr lang="en-GB" smtClean="0"/>
              <a:t>http://sp4ce.moodle.pl/</a:t>
            </a:r>
            <a:endParaRPr lang="en-GB"/>
          </a:p>
        </p:txBody>
      </p:sp>
      <p:sp>
        <p:nvSpPr>
          <p:cNvPr id="7" name="Slide Number Placeholder 6"/>
          <p:cNvSpPr>
            <a:spLocks noGrp="1"/>
          </p:cNvSpPr>
          <p:nvPr>
            <p:ph type="sldNum" sz="quarter" idx="5"/>
          </p:nvPr>
        </p:nvSpPr>
        <p:spPr>
          <a:xfrm>
            <a:off x="5632366" y="6421540"/>
            <a:ext cx="4308422" cy="338058"/>
          </a:xfrm>
          <a:prstGeom prst="rect">
            <a:avLst/>
          </a:prstGeom>
        </p:spPr>
        <p:txBody>
          <a:bodyPr vert="horz" lIns="91440" tIns="45720" rIns="91440" bIns="45720" rtlCol="0" anchor="b"/>
          <a:lstStyle>
            <a:lvl1pPr algn="r">
              <a:defRPr sz="1200"/>
            </a:lvl1pPr>
          </a:lstStyle>
          <a:p>
            <a:fld id="{BA80099F-1D44-45B7-9933-EA323C700D6E}" type="slidenum">
              <a:rPr lang="en-GB" smtClean="0"/>
              <a:t>‹#›</a:t>
            </a:fld>
            <a:endParaRPr lang="en-GB"/>
          </a:p>
        </p:txBody>
      </p:sp>
    </p:spTree>
    <p:extLst>
      <p:ext uri="{BB962C8B-B14F-4D97-AF65-F5344CB8AC3E}">
        <p14:creationId xmlns:p14="http://schemas.microsoft.com/office/powerpoint/2010/main" val="2728570633"/>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p:cNvSpPr>
            <a:spLocks noGrp="1"/>
          </p:cNvSpPr>
          <p:nvPr>
            <p:ph type="ftr" sz="quarter" idx="10"/>
          </p:nvPr>
        </p:nvSpPr>
        <p:spPr/>
        <p:txBody>
          <a:bodyPr/>
          <a:lstStyle/>
          <a:p>
            <a:r>
              <a:rPr lang="en-GB" smtClean="0"/>
              <a:t>http://sp4ce.moodle.pl/</a:t>
            </a:r>
            <a:endParaRPr lang="en-GB"/>
          </a:p>
        </p:txBody>
      </p:sp>
      <p:sp>
        <p:nvSpPr>
          <p:cNvPr id="6" name="Header Placeholder 5"/>
          <p:cNvSpPr>
            <a:spLocks noGrp="1"/>
          </p:cNvSpPr>
          <p:nvPr>
            <p:ph type="hdr" sz="quarter" idx="11"/>
          </p:nvPr>
        </p:nvSpPr>
        <p:spPr/>
        <p:txBody>
          <a:bodyPr/>
          <a:lstStyle/>
          <a:p>
            <a:r>
              <a:rPr lang="en-GB" smtClean="0"/>
              <a:t>Welcome to SP4CE Learning Rooms</a:t>
            </a:r>
            <a:endParaRPr lang="en-GB"/>
          </a:p>
        </p:txBody>
      </p:sp>
      <p:sp>
        <p:nvSpPr>
          <p:cNvPr id="7" name="Date Placeholder 6"/>
          <p:cNvSpPr>
            <a:spLocks noGrp="1"/>
          </p:cNvSpPr>
          <p:nvPr>
            <p:ph type="dt" idx="12"/>
          </p:nvPr>
        </p:nvSpPr>
        <p:spPr/>
        <p:txBody>
          <a:bodyPr/>
          <a:lstStyle/>
          <a:p>
            <a:fld id="{5515A5E0-9261-4DF5-9B10-776BD7767A21}" type="datetime2">
              <a:rPr lang="en-GB" smtClean="0"/>
              <a:t>Wednesday, 23 November 2016</a:t>
            </a:fld>
            <a:endParaRPr lang="en-GB"/>
          </a:p>
        </p:txBody>
      </p:sp>
    </p:spTree>
    <p:extLst>
      <p:ext uri="{BB962C8B-B14F-4D97-AF65-F5344CB8AC3E}">
        <p14:creationId xmlns:p14="http://schemas.microsoft.com/office/powerpoint/2010/main" val="240357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agłówka 3"/>
          <p:cNvSpPr>
            <a:spLocks noGrp="1"/>
          </p:cNvSpPr>
          <p:nvPr>
            <p:ph type="hdr" sz="quarter" idx="10"/>
          </p:nvPr>
        </p:nvSpPr>
        <p:spPr/>
        <p:txBody>
          <a:bodyPr/>
          <a:lstStyle/>
          <a:p>
            <a:r>
              <a:rPr lang="en-GB" smtClean="0"/>
              <a:t>Welcome to SP4CE Learning Rooms</a:t>
            </a:r>
            <a:endParaRPr lang="en-GB"/>
          </a:p>
        </p:txBody>
      </p:sp>
      <p:sp>
        <p:nvSpPr>
          <p:cNvPr id="5" name="Symbol zastępczy daty 4"/>
          <p:cNvSpPr>
            <a:spLocks noGrp="1"/>
          </p:cNvSpPr>
          <p:nvPr>
            <p:ph type="dt" idx="11"/>
          </p:nvPr>
        </p:nvSpPr>
        <p:spPr/>
        <p:txBody>
          <a:bodyPr/>
          <a:lstStyle/>
          <a:p>
            <a:fld id="{2CE437FE-40E8-41BA-B146-0015AB642638}" type="datetime2">
              <a:rPr lang="en-GB" smtClean="0"/>
              <a:t>Wednesday, 23 November 2016</a:t>
            </a:fld>
            <a:endParaRPr lang="en-GB"/>
          </a:p>
        </p:txBody>
      </p:sp>
      <p:sp>
        <p:nvSpPr>
          <p:cNvPr id="6" name="Symbol zastępczy stopki 5"/>
          <p:cNvSpPr>
            <a:spLocks noGrp="1"/>
          </p:cNvSpPr>
          <p:nvPr>
            <p:ph type="ftr" sz="quarter" idx="12"/>
          </p:nvPr>
        </p:nvSpPr>
        <p:spPr/>
        <p:txBody>
          <a:bodyPr/>
          <a:lstStyle/>
          <a:p>
            <a:r>
              <a:rPr lang="en-GB" smtClean="0"/>
              <a:t>http://sp4ce.moodle.pl/</a:t>
            </a:r>
            <a:endParaRPr lang="en-GB"/>
          </a:p>
        </p:txBody>
      </p:sp>
    </p:spTree>
    <p:extLst>
      <p:ext uri="{BB962C8B-B14F-4D97-AF65-F5344CB8AC3E}">
        <p14:creationId xmlns:p14="http://schemas.microsoft.com/office/powerpoint/2010/main" val="206083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FC1347-89AD-4D86-9C86-0DF4E436B0C0}" type="datetime1">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304649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2D0D1B-B0B2-4C68-870F-6DE5D721C7EC}" type="datetime1">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287396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41F3-F61B-4346-B914-EBF226ECA197}" type="datetime1">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198199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153D6E-8A3C-4DF7-A2BE-E14E5A2182A9}" type="datetime1">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165626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109C9-0F8F-4FC1-ADF8-E1F10BA1A31A}" type="datetime1">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852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F14E0C-FF0D-4CAB-8B62-7C162004CE08}" type="datetime1">
              <a:rPr lang="en-GB" smtClean="0"/>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84664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EDE568-752F-4FD3-B1AB-D492FFB74935}" type="datetime1">
              <a:rPr lang="en-GB" smtClean="0"/>
              <a:t>23/11/2016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79228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7FD59D-B253-433E-87C2-325613F3A0F7}" type="datetime1">
              <a:rPr lang="en-GB" smtClean="0"/>
              <a:t>23/11/2016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6544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58E07-0EDC-44FC-A761-4F44D21AB759}" type="datetime1">
              <a:rPr lang="en-GB" smtClean="0"/>
              <a:t>23/11/2016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62099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8F33D-7721-4482-84C2-C07343765590}" type="datetime1">
              <a:rPr lang="en-GB" smtClean="0"/>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361556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13C9C-CEEF-46CD-BC10-E99A161BFE77}" type="datetime1">
              <a:rPr lang="en-GB" smtClean="0"/>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686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8F142-38AE-4C11-939A-240098C6E04A}" type="datetime1">
              <a:rPr lang="en-GB" smtClean="0"/>
              <a:t>23/11/2016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3F871-930D-439A-A455-CE27AE44359C}" type="slidenum">
              <a:rPr lang="en-GB" smtClean="0"/>
              <a:t>‹#›</a:t>
            </a:fld>
            <a:endParaRPr lang="en-GB"/>
          </a:p>
        </p:txBody>
      </p:sp>
    </p:spTree>
    <p:extLst>
      <p:ext uri="{BB962C8B-B14F-4D97-AF65-F5344CB8AC3E}">
        <p14:creationId xmlns:p14="http://schemas.microsoft.com/office/powerpoint/2010/main" val="1916519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ka.grabowska@gmail.com" TargetMode="External"/><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s://www.udemy.com/product-design-fusion-36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results?search_query=what+is+fusion+360"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4ce.eu/" TargetMode="Externa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p4ce.e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_Toc441567696"/><Relationship Id="rId13" Type="http://schemas.openxmlformats.org/officeDocument/2006/relationships/hyperlink" Target="#_Toc441567701"/><Relationship Id="rId18" Type="http://schemas.openxmlformats.org/officeDocument/2006/relationships/hyperlink" Target="#_Toc441567706"/><Relationship Id="rId3" Type="http://schemas.openxmlformats.org/officeDocument/2006/relationships/hyperlink" Target="#_Toc441567691"/><Relationship Id="rId21" Type="http://schemas.openxmlformats.org/officeDocument/2006/relationships/hyperlink" Target="#_Toc441567709"/><Relationship Id="rId7" Type="http://schemas.openxmlformats.org/officeDocument/2006/relationships/hyperlink" Target="#_Toc441567695"/><Relationship Id="rId12" Type="http://schemas.openxmlformats.org/officeDocument/2006/relationships/hyperlink" Target="#_Toc441567700"/><Relationship Id="rId17" Type="http://schemas.openxmlformats.org/officeDocument/2006/relationships/hyperlink" Target="#_Toc441567705"/><Relationship Id="rId2" Type="http://schemas.openxmlformats.org/officeDocument/2006/relationships/hyperlink" Target="#_Toc441567690"/><Relationship Id="rId16" Type="http://schemas.openxmlformats.org/officeDocument/2006/relationships/hyperlink" Target="#_Toc441567704"/><Relationship Id="rId20" Type="http://schemas.openxmlformats.org/officeDocument/2006/relationships/hyperlink" Target="#_Toc441567708"/><Relationship Id="rId1" Type="http://schemas.openxmlformats.org/officeDocument/2006/relationships/slideLayout" Target="../slideLayouts/slideLayout2.xml"/><Relationship Id="rId6" Type="http://schemas.openxmlformats.org/officeDocument/2006/relationships/hyperlink" Target="#_Toc441567694"/><Relationship Id="rId11" Type="http://schemas.openxmlformats.org/officeDocument/2006/relationships/hyperlink" Target="#_Toc441567699"/><Relationship Id="rId5" Type="http://schemas.openxmlformats.org/officeDocument/2006/relationships/hyperlink" Target="#_Toc441567693"/><Relationship Id="rId15" Type="http://schemas.openxmlformats.org/officeDocument/2006/relationships/hyperlink" Target="#_Toc441567703"/><Relationship Id="rId23" Type="http://schemas.openxmlformats.org/officeDocument/2006/relationships/hyperlink" Target="#_Toc441567711"/><Relationship Id="rId10" Type="http://schemas.openxmlformats.org/officeDocument/2006/relationships/hyperlink" Target="#_Toc441567698"/><Relationship Id="rId19" Type="http://schemas.openxmlformats.org/officeDocument/2006/relationships/hyperlink" Target="#_Toc441567707"/><Relationship Id="rId4" Type="http://schemas.openxmlformats.org/officeDocument/2006/relationships/hyperlink" Target="#_Toc441567692"/><Relationship Id="rId9" Type="http://schemas.openxmlformats.org/officeDocument/2006/relationships/hyperlink" Target="#_Toc441567697"/><Relationship Id="rId14" Type="http://schemas.openxmlformats.org/officeDocument/2006/relationships/hyperlink" Target="#_Toc441567702"/><Relationship Id="rId22" Type="http://schemas.openxmlformats.org/officeDocument/2006/relationships/hyperlink" Target="#_Toc441567710"/></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4ce.moodle.pl/" TargetMode="External"/><Relationship Id="rId2" Type="http://schemas.openxmlformats.org/officeDocument/2006/relationships/hyperlink" Target="http://sp4ce.e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0848"/>
            <a:ext cx="9144000" cy="2880320"/>
          </a:xfrm>
        </p:spPr>
        <p:txBody>
          <a:bodyPr>
            <a:normAutofit fontScale="90000"/>
          </a:bodyPr>
          <a:lstStyle/>
          <a:p>
            <a:r>
              <a:rPr lang="en-GB" sz="4900" b="1" dirty="0" smtClean="0"/>
              <a:t>MOOCs </a:t>
            </a:r>
            <a:r>
              <a:rPr lang="en-GB" sz="4900" b="1" dirty="0"/>
              <a:t>in SP4CE - case studies </a:t>
            </a:r>
            <a:r>
              <a:rPr lang="pl-PL" sz="4900" b="1" dirty="0" smtClean="0"/>
              <a:t/>
            </a:r>
            <a:br>
              <a:rPr lang="pl-PL" sz="4900" b="1" dirty="0" smtClean="0"/>
            </a:br>
            <a:r>
              <a:rPr lang="en-GB" sz="3100" b="1" dirty="0" smtClean="0"/>
              <a:t>(</a:t>
            </a:r>
            <a:r>
              <a:rPr lang="en-GB" sz="3100" b="1" dirty="0"/>
              <a:t>Strategic Partnership </a:t>
            </a:r>
            <a:r>
              <a:rPr lang="en-GB" sz="3100" b="1" dirty="0" smtClean="0"/>
              <a:t>for </a:t>
            </a:r>
            <a:r>
              <a:rPr lang="en-GB" sz="3100" b="1" dirty="0"/>
              <a:t>Creativity and Entrepreneurship</a:t>
            </a:r>
            <a:r>
              <a:rPr lang="en-GB" sz="3100" b="1" dirty="0" smtClean="0"/>
              <a:t>)</a:t>
            </a:r>
            <a:r>
              <a:rPr lang="pl-PL" sz="3100" b="1" dirty="0" smtClean="0"/>
              <a:t/>
            </a:r>
            <a:br>
              <a:rPr lang="pl-PL" sz="3100" b="1" dirty="0" smtClean="0"/>
            </a:br>
            <a:r>
              <a:rPr lang="pl-PL" sz="3100" b="1" dirty="0" smtClean="0"/>
              <a:t/>
            </a:r>
            <a:br>
              <a:rPr lang="pl-PL" sz="3100" b="1" dirty="0" smtClean="0"/>
            </a:br>
            <a:r>
              <a:rPr lang="pl-PL" sz="3100" b="1" dirty="0" smtClean="0"/>
              <a:t>Anna </a:t>
            </a:r>
            <a:r>
              <a:rPr lang="pl-PL" sz="3100" b="1" dirty="0" smtClean="0"/>
              <a:t>Grabowska</a:t>
            </a:r>
            <a:br>
              <a:rPr lang="pl-PL" sz="3100" b="1" dirty="0" smtClean="0"/>
            </a:br>
            <a:r>
              <a:rPr lang="pl-PL" sz="3100" b="1" dirty="0" smtClean="0">
                <a:hlinkClick r:id="rId3"/>
              </a:rPr>
              <a:t>anka.grabowska@gmail.com</a:t>
            </a:r>
            <a:r>
              <a:rPr lang="pl-PL" sz="3100" b="1" dirty="0" smtClean="0"/>
              <a:t/>
            </a:r>
            <a:br>
              <a:rPr lang="pl-PL" sz="3100" b="1" dirty="0" smtClean="0"/>
            </a:br>
            <a:r>
              <a:rPr lang="pl-PL" sz="2800" b="1" dirty="0" smtClean="0"/>
              <a:t>PRO-</a:t>
            </a:r>
            <a:r>
              <a:rPr lang="pl-PL" sz="2800" b="1" dirty="0" err="1" smtClean="0"/>
              <a:t>MED</a:t>
            </a:r>
            <a:r>
              <a:rPr lang="pl-PL" sz="2800" b="1" dirty="0" smtClean="0"/>
              <a:t> </a:t>
            </a:r>
            <a:r>
              <a:rPr lang="pl-PL" sz="2800" b="1" dirty="0"/>
              <a:t>sp. z o</a:t>
            </a:r>
            <a:r>
              <a:rPr lang="pl-PL" sz="2800" b="1" dirty="0" smtClean="0"/>
              <a:t>. o</a:t>
            </a:r>
            <a:r>
              <a:rPr lang="pl-PL" sz="2800" b="1" dirty="0"/>
              <a:t>.</a:t>
            </a:r>
            <a:br>
              <a:rPr lang="pl-PL" sz="2800" b="1" dirty="0"/>
            </a:br>
            <a:endParaRPr lang="en-GB" sz="3100" b="1"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791" y="5684633"/>
            <a:ext cx="4499248" cy="1154028"/>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096322" cy="1143160"/>
          </a:xfrm>
          <a:prstGeom prst="rect">
            <a:avLst/>
          </a:prstGeom>
        </p:spPr>
      </p:pic>
      <p:pic>
        <p:nvPicPr>
          <p:cNvPr id="8" name="Obraz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3925" y="0"/>
            <a:ext cx="4410075" cy="990600"/>
          </a:xfrm>
          <a:prstGeom prst="rect">
            <a:avLst/>
          </a:prstGeom>
        </p:spPr>
      </p:pic>
      <p:pic>
        <p:nvPicPr>
          <p:cNvPr id="1026" name="Picture 2" descr="http://pro-med.org.pl/pic/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4509120"/>
            <a:ext cx="25336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4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t>An</a:t>
            </a:r>
            <a:r>
              <a:rPr lang="pl-PL" b="1" dirty="0" smtClean="0"/>
              <a:t> </a:t>
            </a:r>
            <a:r>
              <a:rPr lang="pl-PL" b="1" dirty="0" err="1" smtClean="0"/>
              <a:t>Example</a:t>
            </a:r>
            <a:r>
              <a:rPr lang="pl-PL" b="1" dirty="0" smtClean="0"/>
              <a:t> Learning </a:t>
            </a:r>
            <a:r>
              <a:rPr lang="pl-PL" b="1" dirty="0" err="1" smtClean="0"/>
              <a:t>Room</a:t>
            </a:r>
            <a:r>
              <a:rPr lang="pl-PL" b="1" dirty="0" smtClean="0"/>
              <a:t> </a:t>
            </a:r>
            <a:br>
              <a:rPr lang="pl-PL" b="1" dirty="0" smtClean="0"/>
            </a:br>
            <a:r>
              <a:rPr lang="pl-PL" b="1" dirty="0" smtClean="0"/>
              <a:t>for </a:t>
            </a:r>
            <a:r>
              <a:rPr lang="pl-PL" b="1" dirty="0" err="1" smtClean="0"/>
              <a:t>ICETA</a:t>
            </a:r>
            <a:r>
              <a:rPr lang="pl-PL" b="1" dirty="0" smtClean="0"/>
              <a:t> 2016</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352250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0"/>
            <a:r>
              <a:rPr lang="pl-PL" b="1" dirty="0" err="1" smtClean="0"/>
              <a:t>MOOCs</a:t>
            </a:r>
            <a:r>
              <a:rPr lang="pl-PL" b="1" dirty="0" smtClean="0"/>
              <a:t> in SP4CE</a:t>
            </a:r>
            <a:endParaRPr lang="en-GB" b="1" dirty="0"/>
          </a:p>
        </p:txBody>
      </p:sp>
      <p:sp>
        <p:nvSpPr>
          <p:cNvPr id="3" name="Symbol zastępczy zawartości 2"/>
          <p:cNvSpPr>
            <a:spLocks noGrp="1"/>
          </p:cNvSpPr>
          <p:nvPr>
            <p:ph idx="1"/>
          </p:nvPr>
        </p:nvSpPr>
        <p:spPr/>
        <p:txBody>
          <a:bodyPr>
            <a:normAutofit fontScale="92500" lnSpcReduction="10000"/>
          </a:bodyPr>
          <a:lstStyle/>
          <a:p>
            <a:pPr>
              <a:buFont typeface="Wingdings" panose="05000000000000000000" pitchFamily="2" charset="2"/>
              <a:buChar char="Ø"/>
            </a:pPr>
            <a:r>
              <a:rPr lang="en-GB" dirty="0"/>
              <a:t>In SP4CE project the subject about MOOCs appears in the training module "Strengthening competencies with MOOCs”. </a:t>
            </a:r>
            <a:endParaRPr lang="pl-PL" dirty="0" smtClean="0"/>
          </a:p>
          <a:p>
            <a:pPr>
              <a:buFont typeface="Wingdings" panose="05000000000000000000" pitchFamily="2" charset="2"/>
              <a:buChar char="Ø"/>
            </a:pPr>
            <a:r>
              <a:rPr lang="en-GB" dirty="0" smtClean="0"/>
              <a:t>This </a:t>
            </a:r>
            <a:r>
              <a:rPr lang="en-GB" dirty="0"/>
              <a:t>module contains the definitions, history of development and examples of good practice connected with Massive Open Online Courses. </a:t>
            </a:r>
            <a:endParaRPr lang="pl-PL" dirty="0" smtClean="0"/>
          </a:p>
          <a:p>
            <a:pPr>
              <a:buFont typeface="Wingdings" panose="05000000000000000000" pitchFamily="2" charset="2"/>
              <a:buChar char="Ø"/>
            </a:pPr>
            <a:r>
              <a:rPr lang="en-GB" dirty="0" smtClean="0"/>
              <a:t>The </a:t>
            </a:r>
            <a:r>
              <a:rPr lang="en-GB" dirty="0"/>
              <a:t>training materials will be available on the SP4CE project portal in 5 languages. </a:t>
            </a:r>
            <a:endParaRPr lang="pl-PL" dirty="0" smtClean="0"/>
          </a:p>
          <a:p>
            <a:pPr>
              <a:buFont typeface="Wingdings" panose="05000000000000000000" pitchFamily="2" charset="2"/>
              <a:buChar char="Ø"/>
            </a:pPr>
            <a:r>
              <a:rPr lang="pl-PL" dirty="0" smtClean="0"/>
              <a:t>Learning </a:t>
            </a:r>
            <a:r>
              <a:rPr lang="pl-PL" dirty="0" err="1" smtClean="0"/>
              <a:t>Rooms</a:t>
            </a:r>
            <a:r>
              <a:rPr lang="pl-PL" dirty="0" smtClean="0"/>
              <a:t> </a:t>
            </a:r>
            <a:r>
              <a:rPr lang="pl-PL" dirty="0" err="1" smtClean="0"/>
              <a:t>were</a:t>
            </a:r>
            <a:r>
              <a:rPr lang="pl-PL" dirty="0" smtClean="0"/>
              <a:t> </a:t>
            </a:r>
            <a:r>
              <a:rPr lang="pl-PL" dirty="0" err="1" smtClean="0"/>
              <a:t>developed</a:t>
            </a:r>
            <a:r>
              <a:rPr lang="pl-PL" dirty="0" smtClean="0"/>
              <a:t> in </a:t>
            </a:r>
            <a:r>
              <a:rPr lang="pl-PL" dirty="0" err="1" smtClean="0"/>
              <a:t>Moodle</a:t>
            </a:r>
            <a:r>
              <a:rPr lang="pl-PL" dirty="0" smtClean="0"/>
              <a:t> and </a:t>
            </a:r>
            <a:r>
              <a:rPr lang="pl-PL" dirty="0" err="1" smtClean="0"/>
              <a:t>there</a:t>
            </a:r>
            <a:r>
              <a:rPr lang="pl-PL" dirty="0" smtClean="0"/>
              <a:t> was a </a:t>
            </a:r>
            <a:r>
              <a:rPr lang="pl-PL" dirty="0" err="1" smtClean="0"/>
              <a:t>need</a:t>
            </a:r>
            <a:r>
              <a:rPr lang="pl-PL" dirty="0" smtClean="0"/>
              <a:t> for </a:t>
            </a:r>
            <a:r>
              <a:rPr lang="pl-PL" dirty="0" err="1" smtClean="0"/>
              <a:t>ADMs</a:t>
            </a:r>
            <a:r>
              <a:rPr lang="pl-PL" dirty="0" smtClean="0"/>
              <a:t> </a:t>
            </a:r>
            <a:r>
              <a:rPr lang="pl-PL" dirty="0" err="1" smtClean="0"/>
              <a:t>training</a:t>
            </a:r>
            <a:r>
              <a:rPr lang="pl-PL" dirty="0" smtClean="0"/>
              <a:t>.</a:t>
            </a:r>
            <a:endParaRPr lang="pl-PL" dirty="0" smtClean="0"/>
          </a:p>
        </p:txBody>
      </p:sp>
    </p:spTree>
    <p:extLst>
      <p:ext uri="{BB962C8B-B14F-4D97-AF65-F5344CB8AC3E}">
        <p14:creationId xmlns:p14="http://schemas.microsoft.com/office/powerpoint/2010/main" val="2836823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r>
              <a:rPr lang="pl-PL" b="1" dirty="0" err="1" smtClean="0"/>
              <a:t>Moodle</a:t>
            </a:r>
            <a:r>
              <a:rPr lang="pl-PL" b="1" dirty="0" smtClean="0"/>
              <a:t> </a:t>
            </a:r>
            <a:r>
              <a:rPr lang="pl-PL" b="1" dirty="0" err="1" smtClean="0"/>
              <a:t>MOOC</a:t>
            </a:r>
            <a:r>
              <a:rPr lang="pl-PL" b="1" dirty="0" smtClean="0"/>
              <a:t> </a:t>
            </a:r>
            <a:r>
              <a:rPr lang="pl-PL" b="1" dirty="0" err="1" smtClean="0"/>
              <a:t>certificate</a:t>
            </a:r>
            <a:r>
              <a:rPr lang="pl-PL" b="1" dirty="0" smtClean="0"/>
              <a:t> – </a:t>
            </a:r>
            <a:br>
              <a:rPr lang="pl-PL" b="1" dirty="0" smtClean="0"/>
            </a:br>
            <a:r>
              <a:rPr lang="pl-PL" b="1" dirty="0" err="1" smtClean="0"/>
              <a:t>an</a:t>
            </a:r>
            <a:r>
              <a:rPr lang="pl-PL" b="1" dirty="0" smtClean="0"/>
              <a:t> </a:t>
            </a:r>
            <a:r>
              <a:rPr lang="pl-PL" b="1" dirty="0" err="1" smtClean="0"/>
              <a:t>example</a:t>
            </a:r>
            <a:endParaRPr lang="en-GB" b="1" dirty="0"/>
          </a:p>
        </p:txBody>
      </p:sp>
      <p:pic>
        <p:nvPicPr>
          <p:cNvPr id="19" name="Symbol zastępczy zawartości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856" y="1600200"/>
            <a:ext cx="6216287" cy="4525963"/>
          </a:xfrm>
        </p:spPr>
      </p:pic>
    </p:spTree>
    <p:extLst>
      <p:ext uri="{BB962C8B-B14F-4D97-AF65-F5344CB8AC3E}">
        <p14:creationId xmlns:p14="http://schemas.microsoft.com/office/powerpoint/2010/main" val="170954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0"/>
            <a:r>
              <a:rPr lang="pl-PL" b="1" dirty="0" smtClean="0"/>
              <a:t>Fusion 360 </a:t>
            </a:r>
            <a:r>
              <a:rPr lang="pl-PL" b="1" dirty="0" err="1" smtClean="0"/>
              <a:t>MOOC</a:t>
            </a:r>
            <a:endParaRPr lang="en-GB" b="1" dirty="0"/>
          </a:p>
        </p:txBody>
      </p:sp>
      <p:pic>
        <p:nvPicPr>
          <p:cNvPr id="6" name="Symbol zastępczy zawartości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22558" y="1802433"/>
            <a:ext cx="3383233" cy="2524737"/>
          </a:xfrm>
        </p:spPr>
      </p:pic>
      <p:pic>
        <p:nvPicPr>
          <p:cNvPr id="5" name="Symbol zastępczy zawartości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77524" y="2348880"/>
            <a:ext cx="4038600" cy="2270603"/>
          </a:xfrm>
        </p:spPr>
      </p:pic>
      <p:sp>
        <p:nvSpPr>
          <p:cNvPr id="8" name="Prostokąt 7"/>
          <p:cNvSpPr/>
          <p:nvPr/>
        </p:nvSpPr>
        <p:spPr>
          <a:xfrm>
            <a:off x="471625" y="1340768"/>
            <a:ext cx="7920880" cy="461665"/>
          </a:xfrm>
          <a:prstGeom prst="rect">
            <a:avLst/>
          </a:prstGeom>
        </p:spPr>
        <p:txBody>
          <a:bodyPr wrap="square">
            <a:spAutoFit/>
          </a:bodyPr>
          <a:lstStyle/>
          <a:p>
            <a:pPr algn="ctr"/>
            <a:r>
              <a:rPr lang="en-GB" sz="2400" b="1" dirty="0">
                <a:hlinkClick r:id="rId4"/>
              </a:rPr>
              <a:t>https://www.udemy.com/product-design-fusion-360/</a:t>
            </a:r>
            <a:endParaRPr lang="en-GB" sz="2400" b="1" dirty="0"/>
          </a:p>
        </p:txBody>
      </p:sp>
      <p:sp>
        <p:nvSpPr>
          <p:cNvPr id="9" name="Prostokąt 8"/>
          <p:cNvSpPr/>
          <p:nvPr/>
        </p:nvSpPr>
        <p:spPr>
          <a:xfrm>
            <a:off x="471625" y="4509120"/>
            <a:ext cx="4028367" cy="2246769"/>
          </a:xfrm>
          <a:prstGeom prst="rect">
            <a:avLst/>
          </a:prstGeom>
        </p:spPr>
        <p:txBody>
          <a:bodyPr wrap="square">
            <a:spAutoFit/>
          </a:bodyPr>
          <a:lstStyle/>
          <a:p>
            <a:pPr algn="ctr"/>
            <a:r>
              <a:rPr lang="en-GB" sz="2000" b="1" dirty="0" smtClean="0"/>
              <a:t>Lectures</a:t>
            </a:r>
            <a:r>
              <a:rPr lang="pl-PL" sz="2000" b="1" dirty="0" smtClean="0"/>
              <a:t> -</a:t>
            </a:r>
            <a:r>
              <a:rPr lang="en-GB" sz="2000" b="1" dirty="0" smtClean="0"/>
              <a:t> </a:t>
            </a:r>
            <a:r>
              <a:rPr lang="en-GB" sz="2000" b="1" dirty="0"/>
              <a:t>33 </a:t>
            </a:r>
          </a:p>
          <a:p>
            <a:pPr algn="ctr"/>
            <a:r>
              <a:rPr lang="en-GB" sz="2000" b="1" dirty="0" smtClean="0"/>
              <a:t>Length</a:t>
            </a:r>
            <a:r>
              <a:rPr lang="pl-PL" sz="2000" b="1" dirty="0" smtClean="0"/>
              <a:t> -</a:t>
            </a:r>
            <a:r>
              <a:rPr lang="en-GB" sz="2000" b="1" dirty="0" smtClean="0"/>
              <a:t> </a:t>
            </a:r>
            <a:r>
              <a:rPr lang="en-GB" sz="2000" b="1" dirty="0"/>
              <a:t>4 hours </a:t>
            </a:r>
          </a:p>
          <a:p>
            <a:pPr algn="ctr"/>
            <a:r>
              <a:rPr lang="en-GB" sz="2000" b="1" dirty="0"/>
              <a:t>Skill Level </a:t>
            </a:r>
            <a:r>
              <a:rPr lang="pl-PL" sz="2000" b="1" dirty="0" smtClean="0"/>
              <a:t>- </a:t>
            </a:r>
            <a:r>
              <a:rPr lang="en-GB" sz="2000" b="1" dirty="0" smtClean="0"/>
              <a:t>All </a:t>
            </a:r>
            <a:r>
              <a:rPr lang="en-GB" sz="2000" b="1" dirty="0"/>
              <a:t>Levels </a:t>
            </a:r>
          </a:p>
          <a:p>
            <a:pPr algn="ctr"/>
            <a:r>
              <a:rPr lang="en-GB" sz="2000" b="1" dirty="0"/>
              <a:t>Languages </a:t>
            </a:r>
            <a:r>
              <a:rPr lang="pl-PL" sz="2000" b="1" dirty="0" smtClean="0"/>
              <a:t>- </a:t>
            </a:r>
            <a:r>
              <a:rPr lang="en-GB" sz="2000" b="1" dirty="0" smtClean="0"/>
              <a:t>English</a:t>
            </a:r>
            <a:endParaRPr lang="en-GB" sz="2000" b="1" dirty="0"/>
          </a:p>
          <a:p>
            <a:pPr algn="ctr"/>
            <a:r>
              <a:rPr lang="en-GB" sz="2000" b="1" dirty="0" smtClean="0"/>
              <a:t>Available </a:t>
            </a:r>
            <a:r>
              <a:rPr lang="en-GB" sz="2000" b="1" dirty="0"/>
              <a:t>on iOS and Android </a:t>
            </a:r>
            <a:br>
              <a:rPr lang="en-GB" sz="2000" b="1" dirty="0"/>
            </a:br>
            <a:r>
              <a:rPr lang="en-GB" sz="2000" b="1" dirty="0"/>
              <a:t>Certificate of Completion </a:t>
            </a:r>
            <a:br>
              <a:rPr lang="en-GB" sz="2000" b="1" dirty="0"/>
            </a:br>
            <a:endParaRPr lang="en-GB" sz="2000" b="1" dirty="0"/>
          </a:p>
        </p:txBody>
      </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307143"/>
            <a:ext cx="3308287" cy="2428718"/>
          </a:xfrm>
          <a:prstGeom prst="rect">
            <a:avLst/>
          </a:prstGeom>
        </p:spPr>
      </p:pic>
    </p:spTree>
    <p:extLst>
      <p:ext uri="{BB962C8B-B14F-4D97-AF65-F5344CB8AC3E}">
        <p14:creationId xmlns:p14="http://schemas.microsoft.com/office/powerpoint/2010/main" val="2226046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0"/>
            <a:r>
              <a:rPr lang="pl-PL" b="1" dirty="0" err="1" smtClean="0"/>
              <a:t>What</a:t>
            </a:r>
            <a:r>
              <a:rPr lang="pl-PL" b="1" dirty="0" smtClean="0"/>
              <a:t> </a:t>
            </a:r>
            <a:r>
              <a:rPr lang="pl-PL" b="1" dirty="0" err="1" smtClean="0"/>
              <a:t>is</a:t>
            </a:r>
            <a:r>
              <a:rPr lang="pl-PL" b="1" dirty="0" smtClean="0"/>
              <a:t> Fusion 360?</a:t>
            </a:r>
            <a:endParaRPr lang="en-GB" b="1" dirty="0"/>
          </a:p>
        </p:txBody>
      </p:sp>
      <p:sp>
        <p:nvSpPr>
          <p:cNvPr id="8" name="Symbol zastępczy zawartości 7"/>
          <p:cNvSpPr>
            <a:spLocks noGrp="1"/>
          </p:cNvSpPr>
          <p:nvPr>
            <p:ph sz="half" idx="1"/>
          </p:nvPr>
        </p:nvSpPr>
        <p:spPr>
          <a:xfrm>
            <a:off x="179512" y="1600200"/>
            <a:ext cx="3888432" cy="4525963"/>
          </a:xfrm>
        </p:spPr>
        <p:txBody>
          <a:bodyPr>
            <a:normAutofit fontScale="85000" lnSpcReduction="10000"/>
          </a:bodyPr>
          <a:lstStyle/>
          <a:p>
            <a:pPr>
              <a:buFont typeface="Wingdings" panose="05000000000000000000" pitchFamily="2" charset="2"/>
              <a:buChar char="Ø"/>
            </a:pPr>
            <a:r>
              <a:rPr lang="en-US" dirty="0"/>
              <a:t>Fusion 360 is a cloud-based CAD/CAM tool for collaborative product development. </a:t>
            </a:r>
            <a:endParaRPr lang="pl-PL" dirty="0" smtClean="0"/>
          </a:p>
          <a:p>
            <a:pPr>
              <a:buFont typeface="Wingdings" panose="05000000000000000000" pitchFamily="2" charset="2"/>
              <a:buChar char="Ø"/>
            </a:pPr>
            <a:r>
              <a:rPr lang="pl-PL" dirty="0" smtClean="0"/>
              <a:t>Fusion 360 </a:t>
            </a:r>
            <a:r>
              <a:rPr lang="en-US" dirty="0" smtClean="0"/>
              <a:t>is </a:t>
            </a:r>
            <a:r>
              <a:rPr lang="en-US" dirty="0"/>
              <a:t>free for students, educators, and academic institutions. </a:t>
            </a:r>
            <a:endParaRPr lang="pl-PL" dirty="0" smtClean="0"/>
          </a:p>
          <a:p>
            <a:pPr>
              <a:buFont typeface="Wingdings" panose="05000000000000000000" pitchFamily="2" charset="2"/>
              <a:buChar char="Ø"/>
            </a:pPr>
            <a:r>
              <a:rPr lang="en-US" dirty="0" smtClean="0"/>
              <a:t>Using </a:t>
            </a:r>
            <a:r>
              <a:rPr lang="en-US" dirty="0"/>
              <a:t>Fusion 360, students </a:t>
            </a:r>
            <a:r>
              <a:rPr lang="en-US" dirty="0" smtClean="0"/>
              <a:t>can </a:t>
            </a:r>
            <a:r>
              <a:rPr lang="en-US" dirty="0"/>
              <a:t>develop their skills in order to become tomorrow’s engineers, product designers, and industrial designers. </a:t>
            </a:r>
            <a:endParaRPr lang="en-GB" dirty="0"/>
          </a:p>
        </p:txBody>
      </p:sp>
      <p:pic>
        <p:nvPicPr>
          <p:cNvPr id="11" name="Symbol zastępczy zawartości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0792" y="1628800"/>
            <a:ext cx="4333356" cy="2808312"/>
          </a:xfrm>
          <a:prstGeom prst="rect">
            <a:avLst/>
          </a:prstGeom>
        </p:spPr>
      </p:pic>
      <p:sp>
        <p:nvSpPr>
          <p:cNvPr id="10" name="Prostokąt 9"/>
          <p:cNvSpPr/>
          <p:nvPr/>
        </p:nvSpPr>
        <p:spPr>
          <a:xfrm>
            <a:off x="4246490" y="4581128"/>
            <a:ext cx="4925777" cy="646331"/>
          </a:xfrm>
          <a:prstGeom prst="rect">
            <a:avLst/>
          </a:prstGeom>
        </p:spPr>
        <p:txBody>
          <a:bodyPr wrap="square">
            <a:spAutoFit/>
          </a:bodyPr>
          <a:lstStyle/>
          <a:p>
            <a:pPr lvl="0"/>
            <a:r>
              <a:rPr lang="pl-PL" b="1" dirty="0">
                <a:hlinkClick r:id="rId3"/>
              </a:rPr>
              <a:t>https://www.youtube.com/results?search_query=what+is+fusion+360</a:t>
            </a:r>
            <a:endParaRPr lang="pl-PL" b="1" dirty="0"/>
          </a:p>
        </p:txBody>
      </p:sp>
    </p:spTree>
    <p:extLst>
      <p:ext uri="{BB962C8B-B14F-4D97-AF65-F5344CB8AC3E}">
        <p14:creationId xmlns:p14="http://schemas.microsoft.com/office/powerpoint/2010/main" val="3177384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r>
              <a:rPr lang="pl-PL" b="1" dirty="0" smtClean="0"/>
              <a:t>We plan to </a:t>
            </a:r>
            <a:r>
              <a:rPr lang="pl-PL" b="1" dirty="0" err="1" smtClean="0"/>
              <a:t>develop</a:t>
            </a:r>
            <a:r>
              <a:rPr lang="pl-PL" b="1" dirty="0" smtClean="0"/>
              <a:t> </a:t>
            </a:r>
            <a:r>
              <a:rPr lang="pl-PL" b="1" dirty="0" err="1" smtClean="0"/>
              <a:t>MOOC</a:t>
            </a:r>
            <a:r>
              <a:rPr lang="pl-PL" b="1" dirty="0" smtClean="0"/>
              <a:t> Fusion 360 in SP4CE (</a:t>
            </a:r>
            <a:r>
              <a:rPr lang="pl-PL" b="1" dirty="0" err="1" smtClean="0"/>
              <a:t>Polish</a:t>
            </a:r>
            <a:r>
              <a:rPr lang="pl-PL" b="1" dirty="0" smtClean="0"/>
              <a:t>)</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3388156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We plan to </a:t>
            </a:r>
            <a:r>
              <a:rPr lang="pl-PL" b="1" dirty="0" err="1" smtClean="0"/>
              <a:t>develop</a:t>
            </a:r>
            <a:r>
              <a:rPr lang="pl-PL" b="1" dirty="0" smtClean="0"/>
              <a:t> </a:t>
            </a:r>
            <a:r>
              <a:rPr lang="pl-PL" b="1" dirty="0" err="1" smtClean="0"/>
              <a:t>MOOC</a:t>
            </a:r>
            <a:r>
              <a:rPr lang="pl-PL" b="1" dirty="0" smtClean="0"/>
              <a:t> Fusion 360 in  EMMA (English)</a:t>
            </a:r>
            <a:endParaRPr lang="en-GB" b="1" dirty="0"/>
          </a:p>
        </p:txBody>
      </p:sp>
      <p:pic>
        <p:nvPicPr>
          <p:cNvPr id="4" name="Symbol zastępczy zawartości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9017" y="4149080"/>
            <a:ext cx="4038600" cy="2270603"/>
          </a:xfrm>
        </p:spPr>
      </p:pic>
      <p:sp>
        <p:nvSpPr>
          <p:cNvPr id="3" name="Symbol zastępczy zawartości 2"/>
          <p:cNvSpPr>
            <a:spLocks noGrp="1"/>
          </p:cNvSpPr>
          <p:nvPr>
            <p:ph sz="half" idx="2"/>
          </p:nvPr>
        </p:nvSpPr>
        <p:spPr>
          <a:xfrm>
            <a:off x="4648200" y="1600200"/>
            <a:ext cx="4316288" cy="5789240"/>
          </a:xfrm>
        </p:spPr>
        <p:txBody>
          <a:bodyPr>
            <a:normAutofit fontScale="70000" lnSpcReduction="20000"/>
          </a:bodyPr>
          <a:lstStyle/>
          <a:p>
            <a:pPr>
              <a:buFont typeface="Wingdings" panose="05000000000000000000" pitchFamily="2" charset="2"/>
              <a:buChar char="Ø"/>
            </a:pPr>
            <a:r>
              <a:rPr lang="en-GB" dirty="0"/>
              <a:t>The European Multiple MOOC Aggregator called EMMA for short, is a 30 month pilot action supported by the European Union. </a:t>
            </a:r>
            <a:endParaRPr lang="pl-PL" dirty="0" smtClean="0"/>
          </a:p>
          <a:p>
            <a:pPr>
              <a:buFont typeface="Wingdings" panose="05000000000000000000" pitchFamily="2" charset="2"/>
              <a:buChar char="Ø"/>
            </a:pPr>
            <a:r>
              <a:rPr lang="en-GB" dirty="0" smtClean="0"/>
              <a:t>It </a:t>
            </a:r>
            <a:r>
              <a:rPr lang="en-GB" dirty="0"/>
              <a:t>aims to showcase excellence in innovative teaching methodologies and learning approaches through the large-scale piloting of MOOCs on different subjects. </a:t>
            </a:r>
            <a:endParaRPr lang="pl-PL" dirty="0" smtClean="0"/>
          </a:p>
          <a:p>
            <a:pPr>
              <a:buFont typeface="Wingdings" panose="05000000000000000000" pitchFamily="2" charset="2"/>
              <a:buChar char="Ø"/>
            </a:pPr>
            <a:r>
              <a:rPr lang="en-GB" dirty="0" smtClean="0"/>
              <a:t>EMMA </a:t>
            </a:r>
            <a:r>
              <a:rPr lang="en-GB" dirty="0"/>
              <a:t>provides a system for the delivery of free, open, online courses in multiple languages from different European universities to help preserve Europe’s rich cultural, educational and linguistic heritage and to promote real cross-cultural and multilingual learning</a:t>
            </a:r>
            <a:r>
              <a:rPr lang="en-GB" dirty="0" smtClean="0"/>
              <a:t>.</a:t>
            </a:r>
            <a:endParaRPr lang="en-GB" dirty="0"/>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17" y="1667918"/>
            <a:ext cx="4104456" cy="2307630"/>
          </a:xfrm>
          <a:prstGeom prst="rect">
            <a:avLst/>
          </a:prstGeom>
        </p:spPr>
      </p:pic>
    </p:spTree>
    <p:extLst>
      <p:ext uri="{BB962C8B-B14F-4D97-AF65-F5344CB8AC3E}">
        <p14:creationId xmlns:p14="http://schemas.microsoft.com/office/powerpoint/2010/main" val="3862023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EMMA </a:t>
            </a:r>
            <a:r>
              <a:rPr lang="pl-PL" b="1" dirty="0" err="1" smtClean="0"/>
              <a:t>providers</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3230132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fontScale="90000"/>
          </a:bodyPr>
          <a:lstStyle/>
          <a:p>
            <a:r>
              <a:rPr lang="pl-PL" b="1" dirty="0" err="1" smtClean="0"/>
              <a:t>Introducing</a:t>
            </a:r>
            <a:r>
              <a:rPr lang="pl-PL" b="1" dirty="0" smtClean="0"/>
              <a:t> </a:t>
            </a:r>
            <a:r>
              <a:rPr lang="pl-PL" b="1" dirty="0" err="1" smtClean="0"/>
              <a:t>ACSA</a:t>
            </a:r>
            <a:r>
              <a:rPr lang="pl-PL" b="1" dirty="0" smtClean="0"/>
              <a:t> </a:t>
            </a:r>
            <a:r>
              <a:rPr lang="pl-PL" b="1" dirty="0" err="1" smtClean="0"/>
              <a:t>PG</a:t>
            </a:r>
            <a:r>
              <a:rPr lang="pl-PL" b="1" dirty="0" smtClean="0"/>
              <a:t> as a </a:t>
            </a:r>
            <a:r>
              <a:rPr lang="pl-PL" b="1" dirty="0" err="1" smtClean="0"/>
              <a:t>MOOC</a:t>
            </a:r>
            <a:r>
              <a:rPr lang="pl-PL" b="1" dirty="0" smtClean="0"/>
              <a:t> </a:t>
            </a:r>
            <a:r>
              <a:rPr lang="pl-PL" b="1" dirty="0" err="1" smtClean="0"/>
              <a:t>provider</a:t>
            </a:r>
            <a:r>
              <a:rPr lang="pl-PL" b="1" dirty="0" smtClean="0"/>
              <a:t> in EMMA</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286638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fontScale="90000"/>
          </a:bodyPr>
          <a:lstStyle/>
          <a:p>
            <a:r>
              <a:rPr lang="pl-PL" b="1" dirty="0" smtClean="0"/>
              <a:t>Case </a:t>
            </a:r>
            <a:r>
              <a:rPr lang="pl-PL" b="1" dirty="0" err="1"/>
              <a:t>S</a:t>
            </a:r>
            <a:r>
              <a:rPr lang="pl-PL" b="1" dirty="0" err="1" smtClean="0"/>
              <a:t>tudy</a:t>
            </a:r>
            <a:r>
              <a:rPr lang="pl-PL" b="1" dirty="0" smtClean="0"/>
              <a:t> (1) </a:t>
            </a:r>
            <a:br>
              <a:rPr lang="pl-PL" b="1" dirty="0" smtClean="0"/>
            </a:br>
            <a:r>
              <a:rPr lang="pl-PL" sz="2700" b="1" dirty="0" smtClean="0"/>
              <a:t>Co-</a:t>
            </a:r>
            <a:r>
              <a:rPr lang="pl-PL" sz="2700" b="1" dirty="0" err="1" smtClean="0"/>
              <a:t>operation</a:t>
            </a:r>
            <a:r>
              <a:rPr lang="pl-PL" sz="2700" b="1" dirty="0" smtClean="0"/>
              <a:t> in </a:t>
            </a:r>
            <a:r>
              <a:rPr lang="pl-PL" sz="2700" b="1" dirty="0" err="1" smtClean="0"/>
              <a:t>clouds</a:t>
            </a:r>
            <a:endParaRPr lang="en-GB" sz="2700" b="1" dirty="0"/>
          </a:p>
        </p:txBody>
      </p:sp>
      <p:sp>
        <p:nvSpPr>
          <p:cNvPr id="3" name="Symbol zastępczy zawartości 2"/>
          <p:cNvSpPr>
            <a:spLocks noGrp="1"/>
          </p:cNvSpPr>
          <p:nvPr>
            <p:ph idx="1"/>
          </p:nvPr>
        </p:nvSpPr>
        <p:spPr/>
        <p:txBody>
          <a:bodyPr>
            <a:normAutofit fontScale="92500" lnSpcReduction="20000"/>
          </a:bodyPr>
          <a:lstStyle/>
          <a:p>
            <a:pPr>
              <a:buFont typeface="Wingdings" panose="05000000000000000000" pitchFamily="2" charset="2"/>
              <a:buChar char="Ø"/>
            </a:pPr>
            <a:r>
              <a:rPr lang="pl-PL" dirty="0"/>
              <a:t>C</a:t>
            </a:r>
            <a:r>
              <a:rPr lang="en-GB" dirty="0" err="1" smtClean="0"/>
              <a:t>reating</a:t>
            </a:r>
            <a:r>
              <a:rPr lang="en-GB" dirty="0" smtClean="0"/>
              <a:t> </a:t>
            </a:r>
            <a:r>
              <a:rPr lang="en-GB" dirty="0"/>
              <a:t>projects in the cloud and using the idea of distance communication </a:t>
            </a:r>
            <a:r>
              <a:rPr lang="en-GB" dirty="0" smtClean="0"/>
              <a:t>give </a:t>
            </a:r>
            <a:r>
              <a:rPr lang="en-GB" dirty="0"/>
              <a:t>the possibility of interdisciplinary cooperation between medical academic centres and technical </a:t>
            </a:r>
            <a:r>
              <a:rPr lang="en-GB" dirty="0" smtClean="0"/>
              <a:t>institutions</a:t>
            </a:r>
            <a:r>
              <a:rPr lang="pl-PL" dirty="0" smtClean="0"/>
              <a:t>.</a:t>
            </a:r>
          </a:p>
          <a:p>
            <a:pPr>
              <a:buFont typeface="Wingdings" panose="05000000000000000000" pitchFamily="2" charset="2"/>
              <a:buChar char="Ø"/>
            </a:pPr>
            <a:r>
              <a:rPr lang="en-GB" dirty="0"/>
              <a:t>Transferring the communication and work to the cloud reduces the time of the project's creation and realization.</a:t>
            </a:r>
          </a:p>
          <a:p>
            <a:pPr>
              <a:buFont typeface="Wingdings" panose="05000000000000000000" pitchFamily="2" charset="2"/>
              <a:buChar char="Ø"/>
            </a:pPr>
            <a:r>
              <a:rPr lang="pl-PL" dirty="0" err="1" smtClean="0"/>
              <a:t>Working</a:t>
            </a:r>
            <a:r>
              <a:rPr lang="pl-PL" dirty="0" smtClean="0"/>
              <a:t> in </a:t>
            </a:r>
            <a:r>
              <a:rPr lang="pl-PL" dirty="0" err="1" smtClean="0"/>
              <a:t>clouds</a:t>
            </a:r>
            <a:r>
              <a:rPr lang="pl-PL" dirty="0" smtClean="0"/>
              <a:t> </a:t>
            </a:r>
            <a:r>
              <a:rPr lang="pl-PL" dirty="0" err="1" smtClean="0"/>
              <a:t>enables</a:t>
            </a:r>
            <a:r>
              <a:rPr lang="pl-PL" dirty="0" smtClean="0"/>
              <a:t> </a:t>
            </a:r>
            <a:r>
              <a:rPr lang="en-GB" dirty="0" smtClean="0"/>
              <a:t>diagnostics </a:t>
            </a:r>
            <a:r>
              <a:rPr lang="en-GB" dirty="0"/>
              <a:t>and medical consultation, </a:t>
            </a:r>
            <a:r>
              <a:rPr lang="en-GB" dirty="0" smtClean="0"/>
              <a:t>surgical </a:t>
            </a:r>
            <a:r>
              <a:rPr lang="en-GB" dirty="0"/>
              <a:t>treatment planning, creating new solutions and methods, discussing the use of biocompatible materials etc. </a:t>
            </a:r>
            <a:endParaRPr lang="pl-PL" dirty="0" smtClean="0"/>
          </a:p>
          <a:p>
            <a:endParaRPr lang="en-GB" dirty="0"/>
          </a:p>
        </p:txBody>
      </p:sp>
    </p:spTree>
    <p:extLst>
      <p:ext uri="{BB962C8B-B14F-4D97-AF65-F5344CB8AC3E}">
        <p14:creationId xmlns:p14="http://schemas.microsoft.com/office/powerpoint/2010/main" val="1156340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pl-PL" b="1" dirty="0"/>
              <a:t/>
            </a:r>
            <a:br>
              <a:rPr lang="pl-PL" b="1" dirty="0"/>
            </a:br>
            <a:r>
              <a:rPr lang="pl-PL" b="1" dirty="0" smtClean="0"/>
              <a:t/>
            </a:r>
            <a:br>
              <a:rPr lang="pl-PL" b="1" dirty="0" smtClean="0"/>
            </a:br>
            <a:r>
              <a:rPr lang="en-GB" sz="4000" b="1" dirty="0" smtClean="0"/>
              <a:t>Runtime</a:t>
            </a:r>
            <a:r>
              <a:rPr lang="en-GB" sz="4000" dirty="0" smtClean="0"/>
              <a:t>:</a:t>
            </a:r>
            <a:r>
              <a:rPr lang="pl-PL" sz="4000" dirty="0" smtClean="0"/>
              <a:t> </a:t>
            </a:r>
            <a:r>
              <a:rPr lang="en-GB" sz="4000" dirty="0" smtClean="0"/>
              <a:t>September 2014 – August 2017</a:t>
            </a:r>
            <a:r>
              <a:rPr lang="pl-PL" sz="4000" dirty="0" smtClean="0"/>
              <a:t/>
            </a:r>
            <a:br>
              <a:rPr lang="pl-PL" sz="4000" dirty="0" smtClean="0"/>
            </a:br>
            <a:r>
              <a:rPr lang="en-GB" b="1" dirty="0" smtClean="0"/>
              <a:t>Supported / co-funded by</a:t>
            </a:r>
            <a:r>
              <a:rPr lang="en-GB" dirty="0" smtClean="0"/>
              <a:t>: ERASMU</a:t>
            </a:r>
            <a:r>
              <a:rPr lang="pl-PL" dirty="0" smtClean="0"/>
              <a:t>S</a:t>
            </a:r>
            <a:r>
              <a:rPr lang="en-GB" dirty="0" smtClean="0"/>
              <a:t>+</a:t>
            </a:r>
            <a:r>
              <a:rPr lang="pl-PL" dirty="0" smtClean="0"/>
              <a:t/>
            </a:r>
            <a:br>
              <a:rPr lang="pl-PL" dirty="0" smtClean="0"/>
            </a:br>
            <a:r>
              <a:rPr lang="pl-PL" dirty="0" smtClean="0"/>
              <a:t/>
            </a:r>
            <a:br>
              <a:rPr lang="pl-PL" dirty="0" smtClean="0"/>
            </a:br>
            <a:endParaRPr lang="en-GB" sz="3600" b="1" dirty="0"/>
          </a:p>
        </p:txBody>
      </p:sp>
      <p:sp>
        <p:nvSpPr>
          <p:cNvPr id="13" name="Symbol zastępczy tekstu 12"/>
          <p:cNvSpPr>
            <a:spLocks noGrp="1"/>
          </p:cNvSpPr>
          <p:nvPr>
            <p:ph type="body" idx="1"/>
          </p:nvPr>
        </p:nvSpPr>
        <p:spPr/>
        <p:txBody>
          <a:bodyPr>
            <a:normAutofit/>
          </a:bodyPr>
          <a:lstStyle/>
          <a:p>
            <a:r>
              <a:rPr lang="pl-PL" sz="3200" dirty="0" smtClean="0"/>
              <a:t>Partners</a:t>
            </a:r>
            <a:endParaRPr lang="en-GB" sz="3200" dirty="0"/>
          </a:p>
        </p:txBody>
      </p:sp>
      <p:sp>
        <p:nvSpPr>
          <p:cNvPr id="3" name="Content Placeholder 2"/>
          <p:cNvSpPr>
            <a:spLocks noGrp="1"/>
          </p:cNvSpPr>
          <p:nvPr>
            <p:ph sz="half" idx="2"/>
          </p:nvPr>
        </p:nvSpPr>
        <p:spPr>
          <a:xfrm>
            <a:off x="457200" y="2174875"/>
            <a:ext cx="8291264" cy="3951288"/>
          </a:xfrm>
        </p:spPr>
        <p:txBody>
          <a:bodyPr>
            <a:normAutofit lnSpcReduction="10000"/>
          </a:bodyPr>
          <a:lstStyle/>
          <a:p>
            <a:pPr marL="457200" indent="-457200">
              <a:buFont typeface="+mj-lt"/>
              <a:buAutoNum type="arabicPeriod"/>
            </a:pPr>
            <a:r>
              <a:rPr lang="pl-PL" sz="3200" dirty="0" smtClean="0"/>
              <a:t>Co-</a:t>
            </a:r>
            <a:r>
              <a:rPr lang="pl-PL" sz="3200" dirty="0" err="1" smtClean="0"/>
              <a:t>ordinator</a:t>
            </a:r>
            <a:r>
              <a:rPr lang="pl-PL" sz="3200" dirty="0" smtClean="0"/>
              <a:t> - </a:t>
            </a:r>
            <a:r>
              <a:rPr lang="en-GB" sz="3200" dirty="0" err="1" smtClean="0"/>
              <a:t>PIAP</a:t>
            </a:r>
            <a:r>
              <a:rPr lang="en-GB" sz="3200" dirty="0" smtClean="0"/>
              <a:t> (Poland)</a:t>
            </a:r>
            <a:endParaRPr lang="pl-PL" sz="3200" dirty="0" smtClean="0"/>
          </a:p>
          <a:p>
            <a:pPr marL="457200" indent="-457200">
              <a:buFont typeface="+mj-lt"/>
              <a:buAutoNum type="arabicPeriod"/>
            </a:pPr>
            <a:r>
              <a:rPr lang="en-GB" sz="3200" dirty="0" smtClean="0"/>
              <a:t>PRO-MED </a:t>
            </a:r>
            <a:r>
              <a:rPr lang="en-GB" sz="3200" dirty="0"/>
              <a:t>(Poland)</a:t>
            </a:r>
          </a:p>
          <a:p>
            <a:pPr marL="457200" lvl="0" indent="-457200">
              <a:buFont typeface="+mj-lt"/>
              <a:buAutoNum type="arabicPeriod"/>
            </a:pPr>
            <a:r>
              <a:rPr lang="en-GB" sz="3200" dirty="0" err="1" smtClean="0"/>
              <a:t>TUKE</a:t>
            </a:r>
            <a:r>
              <a:rPr lang="en-GB" sz="3200" dirty="0" smtClean="0"/>
              <a:t> (Slovakia)</a:t>
            </a:r>
          </a:p>
          <a:p>
            <a:pPr marL="457200" lvl="0" indent="-457200">
              <a:buFont typeface="+mj-lt"/>
              <a:buAutoNum type="arabicPeriod"/>
            </a:pPr>
            <a:r>
              <a:rPr lang="en-GB" sz="3200" dirty="0" smtClean="0"/>
              <a:t>ASTRA </a:t>
            </a:r>
            <a:r>
              <a:rPr lang="en-GB" sz="3200" dirty="0"/>
              <a:t>(Slovakia)</a:t>
            </a:r>
          </a:p>
          <a:p>
            <a:pPr marL="457200" lvl="0" indent="-457200">
              <a:buFont typeface="+mj-lt"/>
              <a:buAutoNum type="arabicPeriod"/>
            </a:pPr>
            <a:r>
              <a:rPr lang="en-GB" sz="3200" dirty="0"/>
              <a:t>TREBAG (Hungary)</a:t>
            </a:r>
          </a:p>
          <a:p>
            <a:pPr marL="457200" lvl="0" indent="-457200">
              <a:buFont typeface="+mj-lt"/>
              <a:buAutoNum type="arabicPeriod"/>
            </a:pPr>
            <a:r>
              <a:rPr lang="en-GB" sz="3200" dirty="0"/>
              <a:t>IDEC (Greece</a:t>
            </a:r>
            <a:r>
              <a:rPr lang="en-GB" sz="3200" dirty="0" smtClean="0"/>
              <a:t>)</a:t>
            </a:r>
            <a:r>
              <a:rPr lang="pl-PL" sz="2600" b="1" dirty="0" smtClean="0"/>
              <a:t>                               </a:t>
            </a:r>
          </a:p>
          <a:p>
            <a:pPr marL="0" indent="0">
              <a:buNone/>
            </a:pPr>
            <a:r>
              <a:rPr lang="pl-PL" sz="2600" b="1" dirty="0"/>
              <a:t> </a:t>
            </a:r>
            <a:r>
              <a:rPr lang="pl-PL" sz="2600" b="1" dirty="0" smtClean="0"/>
              <a:t>                                                                     Case </a:t>
            </a:r>
            <a:r>
              <a:rPr lang="pl-PL" sz="2600" b="1" dirty="0" err="1"/>
              <a:t>S</a:t>
            </a:r>
            <a:r>
              <a:rPr lang="pl-PL" sz="2600" b="1" dirty="0" err="1" smtClean="0"/>
              <a:t>tudy</a:t>
            </a:r>
            <a:r>
              <a:rPr lang="pl-PL" sz="2600" b="1" dirty="0" smtClean="0"/>
              <a:t> </a:t>
            </a:r>
            <a:r>
              <a:rPr lang="pl-PL" sz="2600" b="1" dirty="0"/>
              <a:t>T</a:t>
            </a:r>
            <a:r>
              <a:rPr lang="pl-PL" sz="2600" b="1" dirty="0" smtClean="0"/>
              <a:t>eam</a:t>
            </a:r>
          </a:p>
        </p:txBody>
      </p:sp>
      <p:pic>
        <p:nvPicPr>
          <p:cNvPr id="8" name="Symbol zastępczy zawartości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60907" y="1988840"/>
            <a:ext cx="995416" cy="995416"/>
          </a:xfrm>
        </p:spPr>
      </p:pic>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431" y="1988840"/>
            <a:ext cx="1332943" cy="995416"/>
          </a:xfrm>
          <a:prstGeom prst="rect">
            <a:avLst/>
          </a:prstGeom>
        </p:spPr>
      </p:pic>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010" y="3212976"/>
            <a:ext cx="2387093" cy="1941388"/>
          </a:xfrm>
          <a:prstGeom prst="rect">
            <a:avLst/>
          </a:prstGeom>
        </p:spPr>
      </p:pic>
    </p:spTree>
    <p:extLst>
      <p:ext uri="{BB962C8B-B14F-4D97-AF65-F5344CB8AC3E}">
        <p14:creationId xmlns:p14="http://schemas.microsoft.com/office/powerpoint/2010/main" val="2744738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692696"/>
            <a:ext cx="8928992" cy="724942"/>
          </a:xfrm>
        </p:spPr>
        <p:txBody>
          <a:bodyPr>
            <a:normAutofit fontScale="90000"/>
          </a:bodyPr>
          <a:lstStyle/>
          <a:p>
            <a:pPr lvl="0"/>
            <a:r>
              <a:rPr lang="pl-PL" b="1" dirty="0" smtClean="0"/>
              <a:t>Case </a:t>
            </a:r>
            <a:r>
              <a:rPr lang="pl-PL" b="1" dirty="0" err="1" smtClean="0"/>
              <a:t>Study</a:t>
            </a:r>
            <a:r>
              <a:rPr lang="pl-PL" b="1" dirty="0" smtClean="0"/>
              <a:t> (2)  </a:t>
            </a:r>
            <a:br>
              <a:rPr lang="pl-PL" b="1" dirty="0" smtClean="0"/>
            </a:br>
            <a:r>
              <a:rPr lang="en-GB" sz="2700" b="1" dirty="0" smtClean="0"/>
              <a:t>The </a:t>
            </a:r>
            <a:r>
              <a:rPr lang="en-GB" sz="2700" b="1" dirty="0"/>
              <a:t>patient comes to the doctor and gives the asymmetry </a:t>
            </a:r>
            <a:r>
              <a:rPr lang="pl-PL" sz="2700" b="1" dirty="0" smtClean="0"/>
              <a:t/>
            </a:r>
            <a:br>
              <a:rPr lang="pl-PL" sz="2700" b="1" dirty="0" smtClean="0"/>
            </a:br>
            <a:r>
              <a:rPr lang="en-GB" sz="2700" b="1" dirty="0" smtClean="0"/>
              <a:t>within </a:t>
            </a:r>
            <a:r>
              <a:rPr lang="en-GB" sz="2700" b="1" dirty="0"/>
              <a:t>the right side of the </a:t>
            </a:r>
            <a:r>
              <a:rPr lang="en-GB" sz="2700" b="1" dirty="0" smtClean="0"/>
              <a:t>face</a:t>
            </a:r>
            <a:r>
              <a:rPr lang="pl-PL" sz="2700" b="1" dirty="0" smtClean="0"/>
              <a:t>, </a:t>
            </a:r>
            <a:r>
              <a:rPr lang="pl-PL" sz="2700" b="1" dirty="0" err="1" smtClean="0"/>
              <a:t>it</a:t>
            </a:r>
            <a:r>
              <a:rPr lang="pl-PL" sz="2700" b="1" dirty="0" smtClean="0"/>
              <a:t> </a:t>
            </a:r>
            <a:r>
              <a:rPr lang="pl-PL" sz="2700" b="1" dirty="0" err="1" smtClean="0"/>
              <a:t>is</a:t>
            </a:r>
            <a:r>
              <a:rPr lang="pl-PL" sz="2700" b="1" dirty="0" smtClean="0"/>
              <a:t> </a:t>
            </a:r>
            <a:r>
              <a:rPr lang="pl-PL" sz="2700" b="1" dirty="0" err="1" smtClean="0"/>
              <a:t>probably</a:t>
            </a:r>
            <a:r>
              <a:rPr lang="pl-PL" sz="2700" b="1" dirty="0" smtClean="0"/>
              <a:t> tumor.</a:t>
            </a:r>
            <a:r>
              <a:rPr lang="en-GB" sz="2700" dirty="0" smtClean="0"/>
              <a:t> </a:t>
            </a:r>
            <a:r>
              <a:rPr lang="pl-PL" sz="2700" dirty="0" smtClean="0"/>
              <a:t/>
            </a:r>
            <a:br>
              <a:rPr lang="pl-PL" sz="2700" dirty="0" smtClean="0"/>
            </a:br>
            <a:r>
              <a:rPr lang="pl-PL" sz="2700" b="1" dirty="0" smtClean="0"/>
              <a:t>M</a:t>
            </a:r>
            <a:r>
              <a:rPr lang="en-GB" sz="2700" b="1" dirty="0" err="1" smtClean="0"/>
              <a:t>DCT</a:t>
            </a:r>
            <a:r>
              <a:rPr lang="pl-PL" sz="2700" b="1" dirty="0"/>
              <a:t> </a:t>
            </a:r>
            <a:r>
              <a:rPr lang="pl-PL" sz="2700" b="1" dirty="0" smtClean="0"/>
              <a:t>(M</a:t>
            </a:r>
            <a:r>
              <a:rPr lang="en-GB" sz="2700" b="1" dirty="0" err="1"/>
              <a:t>ulti</a:t>
            </a:r>
            <a:r>
              <a:rPr lang="pl-PL" sz="2700" b="1" dirty="0"/>
              <a:t>D</a:t>
            </a:r>
            <a:r>
              <a:rPr lang="en-GB" sz="2700" b="1" dirty="0" err="1"/>
              <a:t>etector</a:t>
            </a:r>
            <a:r>
              <a:rPr lang="en-GB" sz="2700" b="1" dirty="0"/>
              <a:t> </a:t>
            </a:r>
            <a:r>
              <a:rPr lang="pl-PL" sz="2700" b="1" dirty="0"/>
              <a:t>C</a:t>
            </a:r>
            <a:r>
              <a:rPr lang="en-GB" sz="2700" b="1" dirty="0" err="1" smtClean="0"/>
              <a:t>omputed</a:t>
            </a:r>
            <a:r>
              <a:rPr lang="pl-PL" sz="2700" b="1" dirty="0" smtClean="0"/>
              <a:t>T</a:t>
            </a:r>
            <a:r>
              <a:rPr lang="en-GB" sz="2700" b="1" dirty="0" err="1" smtClean="0"/>
              <a:t>omography</a:t>
            </a:r>
            <a:r>
              <a:rPr lang="pl-PL" sz="2700" b="1" dirty="0" smtClean="0"/>
              <a:t>) </a:t>
            </a:r>
            <a:r>
              <a:rPr lang="pl-PL" sz="2700" b="1" dirty="0" err="1" smtClean="0"/>
              <a:t>examination</a:t>
            </a:r>
            <a:r>
              <a:rPr lang="pl-PL" sz="2700" b="1" dirty="0" smtClean="0"/>
              <a:t> </a:t>
            </a:r>
            <a:r>
              <a:rPr lang="pl-PL" sz="2700" b="1" dirty="0" err="1" smtClean="0"/>
              <a:t>is</a:t>
            </a:r>
            <a:r>
              <a:rPr lang="pl-PL" sz="2700" b="1" dirty="0" smtClean="0"/>
              <a:t> </a:t>
            </a:r>
            <a:r>
              <a:rPr lang="pl-PL" sz="2700" b="1" dirty="0" err="1" smtClean="0"/>
              <a:t>done</a:t>
            </a:r>
            <a:r>
              <a:rPr lang="pl-PL" sz="2700" b="1" dirty="0" smtClean="0"/>
              <a:t/>
            </a:r>
            <a:br>
              <a:rPr lang="pl-PL" sz="2700" b="1" dirty="0" smtClean="0"/>
            </a:br>
            <a:endParaRPr lang="en-GB" sz="2700" b="1" dirty="0"/>
          </a:p>
        </p:txBody>
      </p:sp>
      <p:pic>
        <p:nvPicPr>
          <p:cNvPr id="8" name="Symbol zastępczy zawartości 7" descr="1.jpg"/>
          <p:cNvPicPr>
            <a:picLocks noGrp="1" noChangeAspect="1"/>
          </p:cNvPicPr>
          <p:nvPr>
            <p:ph sz="half" idx="1"/>
          </p:nvPr>
        </p:nvPicPr>
        <p:blipFill>
          <a:blip r:embed="rId2"/>
          <a:stretch>
            <a:fillRect/>
          </a:stretch>
        </p:blipFill>
        <p:spPr>
          <a:xfrm>
            <a:off x="522687" y="1769702"/>
            <a:ext cx="3617265" cy="4189655"/>
          </a:xfrm>
          <a:prstGeom prst="rect">
            <a:avLst/>
          </a:prstGeom>
        </p:spPr>
      </p:pic>
      <p:pic>
        <p:nvPicPr>
          <p:cNvPr id="15" name="Symbol zastępczy zawartości 14" descr="8.jpg"/>
          <p:cNvPicPr>
            <a:picLocks noGrp="1" noChangeAspect="1"/>
          </p:cNvPicPr>
          <p:nvPr>
            <p:ph sz="half" idx="2"/>
          </p:nvPr>
        </p:nvPicPr>
        <p:blipFill>
          <a:blip r:embed="rId3"/>
          <a:stretch>
            <a:fillRect/>
          </a:stretch>
        </p:blipFill>
        <p:spPr>
          <a:xfrm>
            <a:off x="4648200" y="1770201"/>
            <a:ext cx="4038600" cy="4185960"/>
          </a:xfrm>
          <a:prstGeom prst="rect">
            <a:avLst/>
          </a:prstGeom>
        </p:spPr>
      </p:pic>
    </p:spTree>
    <p:extLst>
      <p:ext uri="{BB962C8B-B14F-4D97-AF65-F5344CB8AC3E}">
        <p14:creationId xmlns:p14="http://schemas.microsoft.com/office/powerpoint/2010/main" val="2004234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fontScale="90000"/>
          </a:bodyPr>
          <a:lstStyle/>
          <a:p>
            <a:r>
              <a:rPr lang="pl-PL" b="1" dirty="0" smtClean="0"/>
              <a:t>Case </a:t>
            </a:r>
            <a:r>
              <a:rPr lang="pl-PL" b="1" dirty="0" err="1" smtClean="0"/>
              <a:t>Study</a:t>
            </a:r>
            <a:r>
              <a:rPr lang="pl-PL" b="1" dirty="0" smtClean="0"/>
              <a:t> (3)</a:t>
            </a:r>
            <a:br>
              <a:rPr lang="pl-PL" b="1" dirty="0" smtClean="0"/>
            </a:br>
            <a:r>
              <a:rPr lang="pl-PL" sz="2700" b="1" dirty="0" err="1" smtClean="0"/>
              <a:t>Modelling</a:t>
            </a:r>
            <a:r>
              <a:rPr lang="pl-PL" sz="2700" b="1" dirty="0" smtClean="0"/>
              <a:t> </a:t>
            </a:r>
            <a:r>
              <a:rPr lang="pl-PL" sz="2700" b="1" dirty="0" err="1" smtClean="0"/>
              <a:t>treatment</a:t>
            </a:r>
            <a:r>
              <a:rPr lang="pl-PL" sz="2700" b="1" dirty="0" smtClean="0"/>
              <a:t> - s</a:t>
            </a:r>
            <a:r>
              <a:rPr lang="en-GB" sz="2700" b="1" dirty="0" err="1" smtClean="0"/>
              <a:t>urgeons</a:t>
            </a:r>
            <a:r>
              <a:rPr lang="en-GB" sz="2700" b="1" dirty="0" smtClean="0"/>
              <a:t> </a:t>
            </a:r>
            <a:r>
              <a:rPr lang="en-GB" sz="2700" b="1" dirty="0"/>
              <a:t>and engineers </a:t>
            </a:r>
            <a:r>
              <a:rPr lang="en-GB" sz="2700" b="1" dirty="0" smtClean="0"/>
              <a:t>propos</a:t>
            </a:r>
            <a:r>
              <a:rPr lang="pl-PL" sz="2700" b="1" dirty="0" smtClean="0"/>
              <a:t>e </a:t>
            </a:r>
            <a:r>
              <a:rPr lang="en-GB" sz="2700" b="1" dirty="0" smtClean="0"/>
              <a:t>a </a:t>
            </a:r>
            <a:r>
              <a:rPr lang="en-GB" sz="2700" b="1" dirty="0"/>
              <a:t>solution </a:t>
            </a:r>
            <a:r>
              <a:rPr lang="pl-PL" sz="2700" b="1" dirty="0" smtClean="0"/>
              <a:t/>
            </a:r>
            <a:br>
              <a:rPr lang="pl-PL" sz="2700" b="1" dirty="0" smtClean="0"/>
            </a:br>
            <a:r>
              <a:rPr lang="en-GB" sz="2700" b="1" dirty="0" smtClean="0"/>
              <a:t>that </a:t>
            </a:r>
            <a:r>
              <a:rPr lang="en-GB" sz="2700" b="1" dirty="0"/>
              <a:t>will remove the </a:t>
            </a:r>
            <a:r>
              <a:rPr lang="en-GB" sz="2700" b="1" dirty="0" err="1"/>
              <a:t>tumor</a:t>
            </a:r>
            <a:r>
              <a:rPr lang="en-GB" sz="2700" b="1" dirty="0"/>
              <a:t> </a:t>
            </a:r>
          </a:p>
        </p:txBody>
      </p:sp>
      <p:pic>
        <p:nvPicPr>
          <p:cNvPr id="5" name="Symbol zastępczy zawartości 4" descr="2.jpg"/>
          <p:cNvPicPr>
            <a:picLocks noGrp="1" noChangeAspect="1"/>
          </p:cNvPicPr>
          <p:nvPr>
            <p:ph sz="half" idx="1"/>
          </p:nvPr>
        </p:nvPicPr>
        <p:blipFill>
          <a:blip r:embed="rId3"/>
          <a:stretch>
            <a:fillRect/>
          </a:stretch>
        </p:blipFill>
        <p:spPr>
          <a:xfrm>
            <a:off x="457200" y="1840696"/>
            <a:ext cx="3455062" cy="3460512"/>
          </a:xfrm>
          <a:prstGeom prst="rect">
            <a:avLst/>
          </a:prstGeom>
        </p:spPr>
      </p:pic>
      <p:pic>
        <p:nvPicPr>
          <p:cNvPr id="6" name="Symbol zastępczy zawartości 5" descr="3.jpg"/>
          <p:cNvPicPr>
            <a:picLocks noGrp="1" noChangeAspect="1"/>
          </p:cNvPicPr>
          <p:nvPr>
            <p:ph sz="half" idx="2"/>
          </p:nvPr>
        </p:nvPicPr>
        <p:blipFill>
          <a:blip r:embed="rId4"/>
          <a:stretch>
            <a:fillRect/>
          </a:stretch>
        </p:blipFill>
        <p:spPr>
          <a:xfrm>
            <a:off x="5292080" y="1840696"/>
            <a:ext cx="3394720" cy="3400075"/>
          </a:xfrm>
          <a:prstGeom prst="rect">
            <a:avLst/>
          </a:prstGeom>
        </p:spPr>
      </p:pic>
      <p:sp>
        <p:nvSpPr>
          <p:cNvPr id="7" name="Strzałka: w prawo 4"/>
          <p:cNvSpPr/>
          <p:nvPr/>
        </p:nvSpPr>
        <p:spPr>
          <a:xfrm>
            <a:off x="3779912" y="3062244"/>
            <a:ext cx="1694232" cy="942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76468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435280" cy="1143000"/>
          </a:xfrm>
        </p:spPr>
        <p:txBody>
          <a:bodyPr>
            <a:normAutofit fontScale="90000"/>
          </a:bodyPr>
          <a:lstStyle/>
          <a:p>
            <a:pPr lvl="0"/>
            <a:r>
              <a:rPr lang="pl-PL" b="1" dirty="0" smtClean="0"/>
              <a:t>Case </a:t>
            </a:r>
            <a:r>
              <a:rPr lang="pl-PL" b="1" dirty="0" err="1" smtClean="0"/>
              <a:t>Study</a:t>
            </a:r>
            <a:r>
              <a:rPr lang="pl-PL" b="1" dirty="0" smtClean="0"/>
              <a:t> (4)</a:t>
            </a:r>
            <a:br>
              <a:rPr lang="pl-PL" b="1" dirty="0" smtClean="0"/>
            </a:br>
            <a:r>
              <a:rPr lang="pl-PL" sz="2700" b="1" dirty="0" err="1"/>
              <a:t>A</a:t>
            </a:r>
            <a:r>
              <a:rPr lang="pl-PL" sz="2700" b="1" dirty="0" err="1" smtClean="0"/>
              <a:t>n</a:t>
            </a:r>
            <a:r>
              <a:rPr lang="pl-PL" sz="2700" b="1" dirty="0" smtClean="0"/>
              <a:t> e</a:t>
            </a:r>
            <a:r>
              <a:rPr lang="en-GB" sz="2700" b="1" dirty="0" err="1" smtClean="0"/>
              <a:t>ngineer</a:t>
            </a:r>
            <a:r>
              <a:rPr lang="pl-PL" sz="2700" b="1" dirty="0" smtClean="0"/>
              <a:t> </a:t>
            </a:r>
            <a:r>
              <a:rPr lang="en-GB" sz="2700" b="1" dirty="0" smtClean="0"/>
              <a:t> </a:t>
            </a:r>
            <a:r>
              <a:rPr lang="en-GB" sz="2700" b="1" dirty="0"/>
              <a:t>translates 3D computed tomography for </a:t>
            </a:r>
            <a:r>
              <a:rPr lang="en-GB" sz="2700" b="1" dirty="0" smtClean="0"/>
              <a:t>the</a:t>
            </a:r>
            <a:r>
              <a:rPr lang="pl-PL" sz="2700" b="1" dirty="0" smtClean="0"/>
              <a:t> Fusion 360</a:t>
            </a:r>
            <a:r>
              <a:rPr lang="en-GB" sz="2700" b="1" dirty="0" smtClean="0"/>
              <a:t> </a:t>
            </a:r>
            <a:r>
              <a:rPr lang="en-GB" sz="2700" b="1" dirty="0"/>
              <a:t>program </a:t>
            </a:r>
            <a:r>
              <a:rPr lang="pl-PL" sz="2700" b="1" dirty="0" smtClean="0"/>
              <a:t>in order </a:t>
            </a:r>
            <a:r>
              <a:rPr lang="en-GB" sz="2700" b="1" dirty="0" smtClean="0"/>
              <a:t>to </a:t>
            </a:r>
            <a:r>
              <a:rPr lang="en-GB" sz="2700" b="1" dirty="0"/>
              <a:t>help </a:t>
            </a:r>
            <a:r>
              <a:rPr lang="en-GB" sz="2700" b="1" dirty="0" smtClean="0"/>
              <a:t>design</a:t>
            </a:r>
            <a:r>
              <a:rPr lang="pl-PL" sz="2700" b="1" dirty="0" smtClean="0"/>
              <a:t> and </a:t>
            </a:r>
            <a:r>
              <a:rPr lang="pl-PL" sz="2700" b="1" dirty="0" err="1" smtClean="0"/>
              <a:t>print</a:t>
            </a:r>
            <a:r>
              <a:rPr lang="en-GB" sz="2700" b="1" dirty="0" smtClean="0"/>
              <a:t> </a:t>
            </a:r>
            <a:r>
              <a:rPr lang="en-GB" sz="2700" b="1" dirty="0"/>
              <a:t>the implant.</a:t>
            </a:r>
          </a:p>
        </p:txBody>
      </p:sp>
      <p:sp>
        <p:nvSpPr>
          <p:cNvPr id="7" name="Symbol zastępczy tekstu 6"/>
          <p:cNvSpPr>
            <a:spLocks noGrp="1"/>
          </p:cNvSpPr>
          <p:nvPr>
            <p:ph type="body" idx="1"/>
          </p:nvPr>
        </p:nvSpPr>
        <p:spPr/>
        <p:txBody>
          <a:bodyPr>
            <a:normAutofit/>
          </a:bodyPr>
          <a:lstStyle/>
          <a:p>
            <a:pPr algn="ctr"/>
            <a:r>
              <a:rPr lang="pl-PL" sz="2800" dirty="0" err="1"/>
              <a:t>Designing</a:t>
            </a:r>
            <a:r>
              <a:rPr lang="pl-PL" sz="2800" dirty="0"/>
              <a:t>  in Fusion 360</a:t>
            </a:r>
            <a:endParaRPr lang="en-GB" sz="2800" dirty="0"/>
          </a:p>
        </p:txBody>
      </p:sp>
      <p:pic>
        <p:nvPicPr>
          <p:cNvPr id="5" name="Symbol zastępczy zawartości 4" descr="screen-01.png"/>
          <p:cNvPicPr>
            <a:picLocks noGrp="1" noChangeAspect="1"/>
          </p:cNvPicPr>
          <p:nvPr>
            <p:ph sz="half" idx="2"/>
          </p:nvPr>
        </p:nvPicPr>
        <p:blipFill>
          <a:blip r:embed="rId2"/>
          <a:stretch>
            <a:fillRect/>
          </a:stretch>
        </p:blipFill>
        <p:spPr>
          <a:xfrm>
            <a:off x="467544" y="2276872"/>
            <a:ext cx="4127132" cy="3096344"/>
          </a:xfrm>
          <a:prstGeom prst="rect">
            <a:avLst/>
          </a:prstGeom>
        </p:spPr>
      </p:pic>
      <p:sp>
        <p:nvSpPr>
          <p:cNvPr id="8" name="Symbol zastępczy tekstu 7"/>
          <p:cNvSpPr>
            <a:spLocks noGrp="1"/>
          </p:cNvSpPr>
          <p:nvPr>
            <p:ph type="body" sz="quarter" idx="3"/>
          </p:nvPr>
        </p:nvSpPr>
        <p:spPr/>
        <p:txBody>
          <a:bodyPr>
            <a:normAutofit/>
          </a:bodyPr>
          <a:lstStyle/>
          <a:p>
            <a:pPr algn="ctr"/>
            <a:r>
              <a:rPr lang="en-GB" sz="2800" dirty="0"/>
              <a:t>3D printing</a:t>
            </a:r>
          </a:p>
        </p:txBody>
      </p:sp>
      <p:pic>
        <p:nvPicPr>
          <p:cNvPr id="6" name="Symbol zastępczy zawartości 5"/>
          <p:cNvPicPr>
            <a:picLocks noGrp="1" noChangeAspect="1"/>
          </p:cNvPicPr>
          <p:nvPr>
            <p:ph sz="quarter" idx="4"/>
          </p:nvPr>
        </p:nvPicPr>
        <p:blipFill>
          <a:blip r:embed="rId3"/>
          <a:stretch>
            <a:fillRect/>
          </a:stretch>
        </p:blipFill>
        <p:spPr>
          <a:xfrm>
            <a:off x="4644008" y="2276872"/>
            <a:ext cx="4041775" cy="3091074"/>
          </a:xfrm>
          <a:prstGeom prst="rect">
            <a:avLst/>
          </a:prstGeom>
        </p:spPr>
      </p:pic>
    </p:spTree>
    <p:extLst>
      <p:ext uri="{BB962C8B-B14F-4D97-AF65-F5344CB8AC3E}">
        <p14:creationId xmlns:p14="http://schemas.microsoft.com/office/powerpoint/2010/main" val="4021636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6" y="0"/>
            <a:ext cx="9081247" cy="6858000"/>
          </a:xfrm>
          <a:prstGeom prst="rect">
            <a:avLst/>
          </a:prstGeom>
        </p:spPr>
      </p:pic>
    </p:spTree>
    <p:extLst>
      <p:ext uri="{BB962C8B-B14F-4D97-AF65-F5344CB8AC3E}">
        <p14:creationId xmlns:p14="http://schemas.microsoft.com/office/powerpoint/2010/main" val="1098400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0"/>
            <a:ext cx="8208912" cy="6809947"/>
          </a:xfrm>
          <a:prstGeom prst="rect">
            <a:avLst/>
          </a:prstGeom>
        </p:spPr>
      </p:pic>
    </p:spTree>
    <p:extLst>
      <p:ext uri="{BB962C8B-B14F-4D97-AF65-F5344CB8AC3E}">
        <p14:creationId xmlns:p14="http://schemas.microsoft.com/office/powerpoint/2010/main" val="2733265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r>
              <a:rPr lang="pl-PL" b="1" dirty="0" err="1"/>
              <a:t>Thank</a:t>
            </a:r>
            <a:r>
              <a:rPr lang="pl-PL" b="1" dirty="0"/>
              <a:t> </a:t>
            </a:r>
            <a:r>
              <a:rPr lang="pl-PL" b="1" dirty="0" err="1"/>
              <a:t>you</a:t>
            </a:r>
            <a:r>
              <a:rPr lang="pl-PL" b="1" dirty="0"/>
              <a:t> for </a:t>
            </a:r>
            <a:r>
              <a:rPr lang="pl-PL" b="1" dirty="0" err="1"/>
              <a:t>your</a:t>
            </a:r>
            <a:r>
              <a:rPr lang="pl-PL" b="1" dirty="0"/>
              <a:t> </a:t>
            </a:r>
            <a:r>
              <a:rPr lang="pl-PL" b="1" dirty="0" err="1"/>
              <a:t>attention</a:t>
            </a:r>
            <a:r>
              <a:rPr lang="en-GB" b="1" dirty="0"/>
              <a:t/>
            </a:r>
            <a:br>
              <a:rPr lang="en-GB" b="1" dirty="0"/>
            </a:br>
            <a:endParaRPr lang="en-GB" b="1" dirty="0"/>
          </a:p>
        </p:txBody>
      </p:sp>
      <p:sp>
        <p:nvSpPr>
          <p:cNvPr id="5" name="Podtytuł 4"/>
          <p:cNvSpPr>
            <a:spLocks noGrp="1"/>
          </p:cNvSpPr>
          <p:nvPr>
            <p:ph type="subTitle" idx="1"/>
          </p:nvPr>
        </p:nvSpPr>
        <p:spPr>
          <a:xfrm>
            <a:off x="1403648" y="3140968"/>
            <a:ext cx="6400800" cy="1752600"/>
          </a:xfrm>
        </p:spPr>
        <p:txBody>
          <a:bodyPr>
            <a:normAutofit/>
          </a:bodyPr>
          <a:lstStyle/>
          <a:p>
            <a:r>
              <a:rPr lang="pl-PL" sz="4000" b="1" dirty="0" err="1"/>
              <a:t>Welcome</a:t>
            </a:r>
            <a:r>
              <a:rPr lang="pl-PL" sz="4000" b="1" dirty="0"/>
              <a:t> to SP4CE </a:t>
            </a:r>
            <a:r>
              <a:rPr lang="pl-PL" sz="4000" b="1" dirty="0" smtClean="0"/>
              <a:t>portal </a:t>
            </a:r>
          </a:p>
          <a:p>
            <a:r>
              <a:rPr lang="pl-PL" sz="4000" b="1" dirty="0" smtClean="0">
                <a:hlinkClick r:id="rId2"/>
              </a:rPr>
              <a:t>sp4ce.eu</a:t>
            </a:r>
            <a:endParaRPr lang="pl-PL" sz="4000" b="1" dirty="0" smtClean="0"/>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96322" cy="1143160"/>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0"/>
            <a:ext cx="4410075" cy="990600"/>
          </a:xfrm>
          <a:prstGeom prst="rect">
            <a:avLst/>
          </a:prstGeom>
        </p:spPr>
      </p:pic>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886" y="6071716"/>
            <a:ext cx="1200912" cy="347472"/>
          </a:xfrm>
          <a:prstGeom prst="rect">
            <a:avLst/>
          </a:prstGeom>
        </p:spPr>
      </p:pic>
      <p:sp>
        <p:nvSpPr>
          <p:cNvPr id="2" name="Prostokąt 1"/>
          <p:cNvSpPr/>
          <p:nvPr/>
        </p:nvSpPr>
        <p:spPr>
          <a:xfrm>
            <a:off x="2070798" y="6071716"/>
            <a:ext cx="6405750" cy="461665"/>
          </a:xfrm>
          <a:prstGeom prst="rect">
            <a:avLst/>
          </a:prstGeom>
        </p:spPr>
        <p:txBody>
          <a:bodyPr wrap="square">
            <a:spAutoFit/>
          </a:bodyPr>
          <a:lstStyle/>
          <a:p>
            <a:pPr algn="ctr"/>
            <a:r>
              <a:rPr lang="en-GB" sz="1200" b="1" i="1" dirty="0">
                <a:solidFill>
                  <a:schemeClr val="accent4">
                    <a:lumMod val="50000"/>
                  </a:schemeClr>
                </a:solidFill>
              </a:rPr>
              <a:t>This </a:t>
            </a:r>
            <a:r>
              <a:rPr lang="pl-PL" sz="1200" b="1" i="1" dirty="0" err="1" smtClean="0">
                <a:solidFill>
                  <a:schemeClr val="accent4">
                    <a:lumMod val="50000"/>
                  </a:schemeClr>
                </a:solidFill>
              </a:rPr>
              <a:t>presentation</a:t>
            </a:r>
            <a:r>
              <a:rPr lang="en-GB" sz="1200" b="1" i="1" dirty="0" smtClean="0">
                <a:solidFill>
                  <a:schemeClr val="accent4">
                    <a:lumMod val="50000"/>
                  </a:schemeClr>
                </a:solidFill>
              </a:rPr>
              <a:t> </a:t>
            </a:r>
            <a:r>
              <a:rPr lang="en-GB" sz="1200" b="1" i="1" dirty="0">
                <a:solidFill>
                  <a:schemeClr val="accent4">
                    <a:lumMod val="50000"/>
                  </a:schemeClr>
                </a:solidFill>
              </a:rPr>
              <a:t>reflects the views only of the authors.  The Commission cannot be responsible </a:t>
            </a:r>
            <a:endParaRPr lang="pl-PL" sz="1200" b="1" i="1" dirty="0">
              <a:solidFill>
                <a:schemeClr val="accent4">
                  <a:lumMod val="50000"/>
                </a:schemeClr>
              </a:solidFill>
            </a:endParaRPr>
          </a:p>
          <a:p>
            <a:pPr algn="ctr"/>
            <a:r>
              <a:rPr lang="en-GB" sz="1200" b="1" i="1" dirty="0">
                <a:solidFill>
                  <a:schemeClr val="accent4">
                    <a:lumMod val="50000"/>
                  </a:schemeClr>
                </a:solidFill>
              </a:rPr>
              <a:t>for any use which may be made  of the content/information contained in the article</a:t>
            </a:r>
            <a:r>
              <a:rPr lang="en-GB" sz="1200" b="1" dirty="0">
                <a:solidFill>
                  <a:schemeClr val="accent4">
                    <a:lumMod val="50000"/>
                  </a:schemeClr>
                </a:solidFill>
              </a:rPr>
              <a:t>.</a:t>
            </a:r>
          </a:p>
        </p:txBody>
      </p:sp>
    </p:spTree>
    <p:extLst>
      <p:ext uri="{BB962C8B-B14F-4D97-AF65-F5344CB8AC3E}">
        <p14:creationId xmlns:p14="http://schemas.microsoft.com/office/powerpoint/2010/main" val="1423019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fontScale="90000"/>
          </a:bodyPr>
          <a:lstStyle/>
          <a:p>
            <a:r>
              <a:rPr lang="pl-PL" b="1" dirty="0" smtClean="0"/>
              <a:t>The </a:t>
            </a:r>
            <a:r>
              <a:rPr lang="pl-PL" b="1" dirty="0" err="1" smtClean="0"/>
              <a:t>project</a:t>
            </a:r>
            <a:r>
              <a:rPr lang="pl-PL" b="1" dirty="0" smtClean="0"/>
              <a:t> SP4CE </a:t>
            </a:r>
            <a:r>
              <a:rPr lang="pl-PL" b="1" dirty="0" err="1"/>
              <a:t>a</a:t>
            </a:r>
            <a:r>
              <a:rPr lang="pl-PL" b="1" dirty="0" err="1" smtClean="0"/>
              <a:t>ims</a:t>
            </a:r>
            <a:r>
              <a:rPr lang="pl-PL" b="1" dirty="0" smtClean="0"/>
              <a:t> </a:t>
            </a:r>
            <a:r>
              <a:rPr lang="en-GB" b="1" dirty="0"/>
              <a:t>at design and elaboration of innovative common tools for collaboration between students, enterprises and schools. </a:t>
            </a:r>
            <a:r>
              <a:rPr lang="pl-PL" dirty="0"/>
              <a:t/>
            </a:r>
            <a:br>
              <a:rPr lang="pl-PL" dirty="0"/>
            </a:br>
            <a:endParaRPr lang="en-GB" b="1" dirty="0"/>
          </a:p>
        </p:txBody>
      </p:sp>
      <p:sp>
        <p:nvSpPr>
          <p:cNvPr id="4" name="Symbol zastępczy zawartości 3"/>
          <p:cNvSpPr>
            <a:spLocks noGrp="1"/>
          </p:cNvSpPr>
          <p:nvPr>
            <p:ph sz="half" idx="4294967295"/>
          </p:nvPr>
        </p:nvSpPr>
        <p:spPr>
          <a:xfrm>
            <a:off x="5105400" y="1600200"/>
            <a:ext cx="4038600" cy="4525963"/>
          </a:xfrm>
        </p:spPr>
        <p:txBody>
          <a:bodyPr>
            <a:normAutofit/>
          </a:bodyPr>
          <a:lstStyle/>
          <a:p>
            <a:pPr>
              <a:buFont typeface="Wingdings" panose="05000000000000000000" pitchFamily="2" charset="2"/>
              <a:buChar char="Ø"/>
            </a:pPr>
            <a:endParaRPr lang="en-GB" sz="2000" dirty="0"/>
          </a:p>
          <a:p>
            <a:endParaRPr lang="en-GB"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419372"/>
            <a:ext cx="7261328" cy="2016224"/>
          </a:xfrm>
          <a:prstGeom prst="rect">
            <a:avLst/>
          </a:prstGeom>
        </p:spPr>
      </p:pic>
    </p:spTree>
    <p:extLst>
      <p:ext uri="{BB962C8B-B14F-4D97-AF65-F5344CB8AC3E}">
        <p14:creationId xmlns:p14="http://schemas.microsoft.com/office/powerpoint/2010/main" val="2102434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pl-PL" b="1" dirty="0" smtClean="0"/>
              <a:t>The </a:t>
            </a:r>
            <a:r>
              <a:rPr lang="pl-PL" b="1" dirty="0" err="1" smtClean="0"/>
              <a:t>main</a:t>
            </a:r>
            <a:r>
              <a:rPr lang="pl-PL" b="1" dirty="0" smtClean="0"/>
              <a:t> </a:t>
            </a:r>
            <a:r>
              <a:rPr lang="pl-PL" b="1" dirty="0" err="1" smtClean="0"/>
              <a:t>impacts</a:t>
            </a:r>
            <a:r>
              <a:rPr lang="pl-PL" b="1" dirty="0" smtClean="0"/>
              <a:t> of SP4CE</a:t>
            </a:r>
            <a:endParaRPr lang="en-GB" b="1" dirty="0"/>
          </a:p>
        </p:txBody>
      </p:sp>
      <p:sp>
        <p:nvSpPr>
          <p:cNvPr id="3" name="Content Placeholder 2"/>
          <p:cNvSpPr>
            <a:spLocks noGrp="1"/>
          </p:cNvSpPr>
          <p:nvPr>
            <p:ph idx="1"/>
          </p:nvPr>
        </p:nvSpPr>
        <p:spPr>
          <a:xfrm>
            <a:off x="971600" y="1628800"/>
            <a:ext cx="7128792" cy="4497363"/>
          </a:xfrm>
        </p:spPr>
        <p:txBody>
          <a:bodyPr>
            <a:normAutofit/>
          </a:bodyPr>
          <a:lstStyle/>
          <a:p>
            <a:pPr lvl="1">
              <a:buFont typeface="Wingdings" panose="05000000000000000000" pitchFamily="2" charset="2"/>
              <a:buChar char="Ø"/>
            </a:pPr>
            <a:r>
              <a:rPr lang="en-GB" dirty="0" smtClean="0"/>
              <a:t>Students </a:t>
            </a:r>
            <a:r>
              <a:rPr lang="en-GB" dirty="0"/>
              <a:t>have an opportunity to learn </a:t>
            </a:r>
            <a:r>
              <a:rPr lang="pl-PL" dirty="0" smtClean="0"/>
              <a:t>                     </a:t>
            </a:r>
            <a:r>
              <a:rPr lang="en-GB" dirty="0" smtClean="0"/>
              <a:t>about </a:t>
            </a:r>
            <a:r>
              <a:rPr lang="en-GB" dirty="0"/>
              <a:t>enterprises’ activities and they can </a:t>
            </a:r>
            <a:r>
              <a:rPr lang="pl-PL" dirty="0" smtClean="0"/>
              <a:t>                 </a:t>
            </a:r>
            <a:r>
              <a:rPr lang="en-GB" dirty="0" smtClean="0"/>
              <a:t>interact with </a:t>
            </a:r>
            <a:r>
              <a:rPr lang="en-GB" dirty="0"/>
              <a:t>coaches. </a:t>
            </a:r>
            <a:endParaRPr lang="pl-PL" dirty="0" smtClean="0"/>
          </a:p>
          <a:p>
            <a:pPr lvl="1">
              <a:buFont typeface="Wingdings" panose="05000000000000000000" pitchFamily="2" charset="2"/>
              <a:buChar char="Ø"/>
            </a:pPr>
            <a:r>
              <a:rPr lang="en-GB" dirty="0" smtClean="0"/>
              <a:t>They </a:t>
            </a:r>
            <a:r>
              <a:rPr lang="en-GB" dirty="0"/>
              <a:t>are able to enter the labour market </a:t>
            </a:r>
            <a:r>
              <a:rPr lang="pl-PL" dirty="0" smtClean="0"/>
              <a:t>                 </a:t>
            </a:r>
            <a:r>
              <a:rPr lang="en-GB" dirty="0" smtClean="0"/>
              <a:t>having </a:t>
            </a:r>
            <a:r>
              <a:rPr lang="en-GB" dirty="0"/>
              <a:t>real professional  experience.</a:t>
            </a:r>
          </a:p>
          <a:p>
            <a:pPr lvl="1">
              <a:buFont typeface="Wingdings" panose="05000000000000000000" pitchFamily="2" charset="2"/>
              <a:buChar char="Ø"/>
            </a:pPr>
            <a:r>
              <a:rPr lang="en-GB" dirty="0"/>
              <a:t>Enterprises receive required knowledge </a:t>
            </a:r>
            <a:r>
              <a:rPr lang="pl-PL" dirty="0" smtClean="0"/>
              <a:t>                 </a:t>
            </a:r>
            <a:r>
              <a:rPr lang="en-GB" dirty="0" smtClean="0"/>
              <a:t>and </a:t>
            </a:r>
            <a:r>
              <a:rPr lang="en-GB" dirty="0"/>
              <a:t>possibility to recruit students who </a:t>
            </a:r>
            <a:r>
              <a:rPr lang="pl-PL" dirty="0" smtClean="0"/>
              <a:t>                </a:t>
            </a:r>
            <a:r>
              <a:rPr lang="en-GB" dirty="0" smtClean="0"/>
              <a:t>have </a:t>
            </a:r>
            <a:r>
              <a:rPr lang="en-GB" dirty="0"/>
              <a:t>concrete skills and competences. </a:t>
            </a:r>
          </a:p>
          <a:p>
            <a:pPr marL="0" indent="0">
              <a:buNone/>
            </a:pPr>
            <a:endParaRPr lang="en-GB" dirty="0"/>
          </a:p>
        </p:txBody>
      </p:sp>
    </p:spTree>
    <p:extLst>
      <p:ext uri="{BB962C8B-B14F-4D97-AF65-F5344CB8AC3E}">
        <p14:creationId xmlns:p14="http://schemas.microsoft.com/office/powerpoint/2010/main" val="1787647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SP4CE portal – </a:t>
            </a:r>
            <a:r>
              <a:rPr lang="pl-PL" b="1" dirty="0" smtClean="0">
                <a:hlinkClick r:id="rId2"/>
              </a:rPr>
              <a:t>sp4ce.eu</a:t>
            </a:r>
            <a:endParaRPr lang="en-GB" b="1" dirty="0"/>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837" y="1686719"/>
            <a:ext cx="7934325" cy="4352925"/>
          </a:xfrm>
        </p:spPr>
      </p:pic>
    </p:spTree>
    <p:extLst>
      <p:ext uri="{BB962C8B-B14F-4D97-AF65-F5344CB8AC3E}">
        <p14:creationId xmlns:p14="http://schemas.microsoft.com/office/powerpoint/2010/main" val="323368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SP4CE Learning Materials</a:t>
            </a:r>
            <a:endParaRPr lang="en-GB" b="1" dirty="0"/>
          </a:p>
        </p:txBody>
      </p:sp>
      <p:sp>
        <p:nvSpPr>
          <p:cNvPr id="3" name="Symbol zastępczy zawartości 2"/>
          <p:cNvSpPr>
            <a:spLocks noGrp="1"/>
          </p:cNvSpPr>
          <p:nvPr>
            <p:ph idx="1"/>
          </p:nvPr>
        </p:nvSpPr>
        <p:spPr/>
        <p:txBody>
          <a:bodyPr>
            <a:normAutofit fontScale="32500" lnSpcReduction="20000"/>
          </a:bodyPr>
          <a:lstStyle/>
          <a:p>
            <a:pPr marL="0" indent="0">
              <a:buNone/>
            </a:pPr>
            <a:r>
              <a:rPr lang="en-GB" b="1" dirty="0"/>
              <a:t>Output O2</a:t>
            </a:r>
            <a:endParaRPr lang="en-GB" dirty="0"/>
          </a:p>
          <a:p>
            <a:pPr marL="0" indent="0">
              <a:buNone/>
            </a:pPr>
            <a:r>
              <a:rPr lang="en-GB" b="1" dirty="0"/>
              <a:t>SP4CE pedagogical </a:t>
            </a:r>
            <a:r>
              <a:rPr lang="en-GB" b="1" dirty="0" smtClean="0"/>
              <a:t>concept</a:t>
            </a:r>
            <a:endParaRPr lang="pl-PL" b="1" dirty="0" smtClean="0"/>
          </a:p>
          <a:p>
            <a:pPr marL="0" indent="0">
              <a:buNone/>
            </a:pPr>
            <a:r>
              <a:rPr lang="en-GB" dirty="0"/>
              <a:t>Activity leader: Technical University of </a:t>
            </a:r>
            <a:r>
              <a:rPr lang="en-GB" dirty="0" err="1"/>
              <a:t>Košice</a:t>
            </a:r>
            <a:r>
              <a:rPr lang="en-GB" dirty="0"/>
              <a:t> -</a:t>
            </a:r>
            <a:r>
              <a:rPr lang="en-GB" dirty="0" err="1"/>
              <a:t>TUKE</a:t>
            </a:r>
            <a:endParaRPr lang="en-GB" dirty="0"/>
          </a:p>
          <a:p>
            <a:pPr marL="0" indent="0">
              <a:buNone/>
            </a:pPr>
            <a:r>
              <a:rPr lang="en-GB" dirty="0"/>
              <a:t>Date of delivery: 26/01/2016</a:t>
            </a:r>
          </a:p>
          <a:p>
            <a:pPr marL="0" indent="0">
              <a:buNone/>
            </a:pPr>
            <a:endParaRPr lang="pl-PL" b="1" dirty="0" smtClean="0"/>
          </a:p>
          <a:p>
            <a:pPr marL="0" indent="0">
              <a:buNone/>
            </a:pPr>
            <a:r>
              <a:rPr lang="en-GB" b="1" dirty="0" smtClean="0"/>
              <a:t>CONTENT</a:t>
            </a:r>
            <a:endParaRPr lang="en-GB" b="1" dirty="0"/>
          </a:p>
          <a:p>
            <a:pPr marL="0" indent="0">
              <a:buNone/>
            </a:pPr>
            <a:r>
              <a:rPr lang="en-GB" dirty="0"/>
              <a:t> </a:t>
            </a:r>
          </a:p>
          <a:p>
            <a:pPr marL="0" indent="0">
              <a:buNone/>
            </a:pPr>
            <a:r>
              <a:rPr lang="en-GB" u="sng" dirty="0">
                <a:hlinkClick r:id="rId2" action="ppaction://hlinkfile"/>
              </a:rPr>
              <a:t>Short executive summary</a:t>
            </a:r>
            <a:r>
              <a:rPr lang="en-GB" dirty="0">
                <a:hlinkClick r:id="rId2" action="ppaction://hlinkfile"/>
              </a:rPr>
              <a:t>	</a:t>
            </a:r>
            <a:r>
              <a:rPr lang="pl-PL" dirty="0" smtClean="0">
                <a:hlinkClick r:id="rId2" action="ppaction://hlinkfile"/>
              </a:rPr>
              <a:t>                                                                                                                                  </a:t>
            </a:r>
            <a:r>
              <a:rPr lang="en-GB" dirty="0" smtClean="0">
                <a:hlinkClick r:id="rId2" action="ppaction://hlinkfile"/>
              </a:rPr>
              <a:t>3</a:t>
            </a:r>
            <a:endParaRPr lang="en-GB" dirty="0"/>
          </a:p>
          <a:p>
            <a:pPr marL="0" indent="0">
              <a:buNone/>
            </a:pPr>
            <a:r>
              <a:rPr lang="en-GB" u="sng" dirty="0" smtClean="0">
                <a:hlinkClick r:id="rId3" action="ppaction://hlinkfile"/>
              </a:rPr>
              <a:t>1.Results </a:t>
            </a:r>
            <a:r>
              <a:rPr lang="en-GB" u="sng" dirty="0">
                <a:hlinkClick r:id="rId3" action="ppaction://hlinkfile"/>
              </a:rPr>
              <a:t>and lessons learned from already implemented projects</a:t>
            </a:r>
            <a:r>
              <a:rPr lang="en-GB" dirty="0">
                <a:hlinkClick r:id="rId3" action="ppaction://hlinkfile"/>
              </a:rPr>
              <a:t>	</a:t>
            </a:r>
            <a:r>
              <a:rPr lang="pl-PL" dirty="0" smtClean="0">
                <a:hlinkClick r:id="rId3" action="ppaction://hlinkfile"/>
              </a:rPr>
              <a:t>                                                                  </a:t>
            </a:r>
            <a:r>
              <a:rPr lang="en-GB" dirty="0" smtClean="0">
                <a:hlinkClick r:id="rId3" action="ppaction://hlinkfile"/>
              </a:rPr>
              <a:t>4</a:t>
            </a:r>
            <a:endParaRPr lang="en-GB" dirty="0"/>
          </a:p>
          <a:p>
            <a:pPr marL="0" indent="0">
              <a:buNone/>
            </a:pPr>
            <a:r>
              <a:rPr lang="en-GB" u="sng" dirty="0">
                <a:hlinkClick r:id="rId4" action="ppaction://hlinkfile"/>
              </a:rPr>
              <a:t>1.1 OpenInn2.0: A Knowledge Generating House and e-Assessment Model</a:t>
            </a:r>
            <a:r>
              <a:rPr lang="en-GB" dirty="0">
                <a:hlinkClick r:id="rId4" action="ppaction://hlinkfile"/>
              </a:rPr>
              <a:t>	</a:t>
            </a:r>
            <a:r>
              <a:rPr lang="pl-PL" dirty="0" smtClean="0">
                <a:hlinkClick r:id="rId4" action="ppaction://hlinkfile"/>
              </a:rPr>
              <a:t>                                  </a:t>
            </a:r>
            <a:r>
              <a:rPr lang="en-GB" dirty="0" smtClean="0">
                <a:hlinkClick r:id="rId4" action="ppaction://hlinkfile"/>
              </a:rPr>
              <a:t>5</a:t>
            </a:r>
            <a:endParaRPr lang="en-GB" dirty="0"/>
          </a:p>
          <a:p>
            <a:pPr marL="0" indent="0">
              <a:buNone/>
            </a:pPr>
            <a:r>
              <a:rPr lang="en-GB" u="sng" dirty="0">
                <a:hlinkClick r:id="rId5" action="ppaction://hlinkfile"/>
              </a:rPr>
              <a:t>1.2 i-LAB2 – Innovation Laboratories for the quality assurance of vocational education and training</a:t>
            </a:r>
            <a:r>
              <a:rPr lang="en-GB" dirty="0">
                <a:hlinkClick r:id="rId5" action="ppaction://hlinkfile"/>
              </a:rPr>
              <a:t>	11</a:t>
            </a:r>
            <a:endParaRPr lang="en-GB" dirty="0"/>
          </a:p>
          <a:p>
            <a:pPr marL="0" indent="0">
              <a:buNone/>
            </a:pPr>
            <a:r>
              <a:rPr lang="en-GB" u="sng" dirty="0">
                <a:hlinkClick r:id="rId6" action="ppaction://hlinkfile"/>
              </a:rPr>
              <a:t>1.3 The High Growth Coach project</a:t>
            </a:r>
            <a:r>
              <a:rPr lang="en-GB" dirty="0">
                <a:hlinkClick r:id="rId6" action="ppaction://hlinkfile"/>
              </a:rPr>
              <a:t>	</a:t>
            </a:r>
            <a:r>
              <a:rPr lang="pl-PL" dirty="0" smtClean="0">
                <a:hlinkClick r:id="rId6" action="ppaction://hlinkfile"/>
              </a:rPr>
              <a:t>                                                                                                                                </a:t>
            </a:r>
            <a:r>
              <a:rPr lang="en-GB" dirty="0" smtClean="0">
                <a:hlinkClick r:id="rId6" action="ppaction://hlinkfile"/>
              </a:rPr>
              <a:t>14</a:t>
            </a:r>
            <a:endParaRPr lang="en-GB" dirty="0"/>
          </a:p>
          <a:p>
            <a:pPr marL="0" indent="0">
              <a:buNone/>
            </a:pPr>
            <a:r>
              <a:rPr lang="en-GB" u="sng" dirty="0">
                <a:hlinkClick r:id="rId7" action="ppaction://hlinkfile"/>
              </a:rPr>
              <a:t>1.4 </a:t>
            </a:r>
            <a:r>
              <a:rPr lang="en-GB" u="sng" dirty="0" err="1">
                <a:hlinkClick r:id="rId7" action="ppaction://hlinkfile"/>
              </a:rPr>
              <a:t>TeleCAD</a:t>
            </a:r>
            <a:r>
              <a:rPr lang="en-GB" u="sng" dirty="0">
                <a:hlinkClick r:id="rId7" action="ppaction://hlinkfile"/>
              </a:rPr>
              <a:t> project</a:t>
            </a:r>
            <a:r>
              <a:rPr lang="en-GB" dirty="0">
                <a:hlinkClick r:id="rId7" action="ppaction://hlinkfile"/>
              </a:rPr>
              <a:t>	</a:t>
            </a:r>
            <a:r>
              <a:rPr lang="pl-PL" dirty="0" smtClean="0">
                <a:hlinkClick r:id="rId7" action="ppaction://hlinkfile"/>
              </a:rPr>
              <a:t>                                                                                                                                 </a:t>
            </a:r>
            <a:r>
              <a:rPr lang="en-GB" dirty="0" smtClean="0">
                <a:hlinkClick r:id="rId7" action="ppaction://hlinkfile"/>
              </a:rPr>
              <a:t>21</a:t>
            </a:r>
            <a:endParaRPr lang="en-GB" dirty="0"/>
          </a:p>
          <a:p>
            <a:pPr marL="0" indent="0">
              <a:buNone/>
            </a:pPr>
            <a:r>
              <a:rPr lang="en-GB" u="sng" dirty="0">
                <a:hlinkClick r:id="rId8" action="ppaction://hlinkfile"/>
              </a:rPr>
              <a:t>1.5 </a:t>
            </a:r>
            <a:r>
              <a:rPr lang="en-GB" u="sng" dirty="0" err="1">
                <a:hlinkClick r:id="rId8" action="ppaction://hlinkfile"/>
              </a:rPr>
              <a:t>SIGOLD</a:t>
            </a:r>
            <a:r>
              <a:rPr lang="en-GB" u="sng" dirty="0">
                <a:hlinkClick r:id="rId8" action="ppaction://hlinkfile"/>
              </a:rPr>
              <a:t> project</a:t>
            </a:r>
            <a:r>
              <a:rPr lang="en-GB" dirty="0">
                <a:hlinkClick r:id="rId8" action="ppaction://hlinkfile"/>
              </a:rPr>
              <a:t>	</a:t>
            </a:r>
            <a:r>
              <a:rPr lang="pl-PL" dirty="0" smtClean="0">
                <a:hlinkClick r:id="rId8" action="ppaction://hlinkfile"/>
              </a:rPr>
              <a:t>                                                                                                                                 </a:t>
            </a:r>
            <a:r>
              <a:rPr lang="en-GB" dirty="0" smtClean="0">
                <a:hlinkClick r:id="rId8" action="ppaction://hlinkfile"/>
              </a:rPr>
              <a:t>25</a:t>
            </a:r>
            <a:endParaRPr lang="en-GB" dirty="0"/>
          </a:p>
          <a:p>
            <a:pPr marL="0" indent="0">
              <a:buNone/>
            </a:pPr>
            <a:r>
              <a:rPr lang="en-GB" u="sng" dirty="0">
                <a:hlinkClick r:id="rId9" action="ppaction://hlinkfile"/>
              </a:rPr>
              <a:t>1.6 </a:t>
            </a:r>
            <a:r>
              <a:rPr lang="en-GB" u="sng" dirty="0" err="1">
                <a:hlinkClick r:id="rId9" action="ppaction://hlinkfile"/>
              </a:rPr>
              <a:t>INNOVATRAIN</a:t>
            </a:r>
            <a:r>
              <a:rPr lang="en-GB" u="sng" dirty="0">
                <a:hlinkClick r:id="rId9" action="ppaction://hlinkfile"/>
              </a:rPr>
              <a:t> TRANSFER project</a:t>
            </a:r>
            <a:r>
              <a:rPr lang="en-GB" dirty="0">
                <a:hlinkClick r:id="rId9" action="ppaction://hlinkfile"/>
              </a:rPr>
              <a:t>	</a:t>
            </a:r>
            <a:r>
              <a:rPr lang="pl-PL" dirty="0" smtClean="0">
                <a:hlinkClick r:id="rId9" action="ppaction://hlinkfile"/>
              </a:rPr>
              <a:t>                                                                                                 </a:t>
            </a:r>
            <a:r>
              <a:rPr lang="en-GB" dirty="0" smtClean="0">
                <a:hlinkClick r:id="rId9" action="ppaction://hlinkfile"/>
              </a:rPr>
              <a:t>28</a:t>
            </a:r>
            <a:endParaRPr lang="en-GB" dirty="0"/>
          </a:p>
          <a:p>
            <a:pPr marL="0" indent="0">
              <a:buNone/>
            </a:pPr>
            <a:r>
              <a:rPr lang="en-GB" u="sng" dirty="0" smtClean="0">
                <a:hlinkClick r:id="rId10" action="ppaction://hlinkfile"/>
              </a:rPr>
              <a:t>2.Collaborative </a:t>
            </a:r>
            <a:r>
              <a:rPr lang="en-GB" u="sng" dirty="0">
                <a:hlinkClick r:id="rId10" action="ppaction://hlinkfile"/>
              </a:rPr>
              <a:t>learning for creativity and innovation</a:t>
            </a:r>
            <a:r>
              <a:rPr lang="en-GB" dirty="0">
                <a:hlinkClick r:id="rId10" action="ppaction://hlinkfile"/>
              </a:rPr>
              <a:t>	</a:t>
            </a:r>
            <a:r>
              <a:rPr lang="pl-PL" dirty="0" smtClean="0">
                <a:hlinkClick r:id="rId10" action="ppaction://hlinkfile"/>
              </a:rPr>
              <a:t>                                                                                                 </a:t>
            </a:r>
            <a:r>
              <a:rPr lang="en-GB" dirty="0" smtClean="0">
                <a:hlinkClick r:id="rId10" action="ppaction://hlinkfile"/>
              </a:rPr>
              <a:t>32</a:t>
            </a:r>
            <a:endParaRPr lang="en-GB" dirty="0"/>
          </a:p>
          <a:p>
            <a:pPr marL="0" indent="0">
              <a:buNone/>
            </a:pPr>
            <a:r>
              <a:rPr lang="en-GB" u="sng" dirty="0">
                <a:hlinkClick r:id="rId11" action="ppaction://hlinkfile"/>
              </a:rPr>
              <a:t>2.1 Using ICT for teaching and learning</a:t>
            </a:r>
            <a:r>
              <a:rPr lang="en-GB" dirty="0">
                <a:hlinkClick r:id="rId11" action="ppaction://hlinkfile"/>
              </a:rPr>
              <a:t>	</a:t>
            </a:r>
            <a:r>
              <a:rPr lang="pl-PL" dirty="0" smtClean="0">
                <a:hlinkClick r:id="rId11" action="ppaction://hlinkfile"/>
              </a:rPr>
              <a:t>                                                                                                 </a:t>
            </a:r>
            <a:r>
              <a:rPr lang="en-GB" dirty="0" smtClean="0">
                <a:hlinkClick r:id="rId11" action="ppaction://hlinkfile"/>
              </a:rPr>
              <a:t>32</a:t>
            </a:r>
            <a:endParaRPr lang="en-GB" dirty="0"/>
          </a:p>
          <a:p>
            <a:pPr marL="0" indent="0">
              <a:buNone/>
            </a:pPr>
            <a:r>
              <a:rPr lang="en-GB" u="sng" dirty="0">
                <a:hlinkClick r:id="rId12" action="ppaction://hlinkfile"/>
              </a:rPr>
              <a:t>2.2 Creativity techniques</a:t>
            </a:r>
            <a:r>
              <a:rPr lang="en-GB" dirty="0">
                <a:hlinkClick r:id="rId12" action="ppaction://hlinkfile"/>
              </a:rPr>
              <a:t>	</a:t>
            </a:r>
            <a:r>
              <a:rPr lang="pl-PL" dirty="0" smtClean="0">
                <a:hlinkClick r:id="rId12" action="ppaction://hlinkfile"/>
              </a:rPr>
              <a:t>                                                                                                                                 </a:t>
            </a:r>
            <a:r>
              <a:rPr lang="en-GB" dirty="0" smtClean="0">
                <a:hlinkClick r:id="rId12" action="ppaction://hlinkfile"/>
              </a:rPr>
              <a:t>39</a:t>
            </a:r>
            <a:endParaRPr lang="en-GB" dirty="0"/>
          </a:p>
          <a:p>
            <a:pPr marL="0" indent="0">
              <a:buNone/>
            </a:pPr>
            <a:r>
              <a:rPr lang="en-GB" u="sng" dirty="0">
                <a:hlinkClick r:id="rId13" action="ppaction://hlinkfile"/>
              </a:rPr>
              <a:t>2.3 Adult education – innovative didactics</a:t>
            </a:r>
            <a:r>
              <a:rPr lang="en-GB" dirty="0">
                <a:hlinkClick r:id="rId13" action="ppaction://hlinkfile"/>
              </a:rPr>
              <a:t>	</a:t>
            </a:r>
            <a:r>
              <a:rPr lang="pl-PL" dirty="0" smtClean="0">
                <a:hlinkClick r:id="rId13" action="ppaction://hlinkfile"/>
              </a:rPr>
              <a:t>                                                                                                 </a:t>
            </a:r>
            <a:r>
              <a:rPr lang="en-GB" dirty="0" smtClean="0">
                <a:hlinkClick r:id="rId13" action="ppaction://hlinkfile"/>
              </a:rPr>
              <a:t>45</a:t>
            </a:r>
            <a:endParaRPr lang="en-GB" dirty="0"/>
          </a:p>
          <a:p>
            <a:pPr marL="0" indent="0">
              <a:buNone/>
            </a:pPr>
            <a:r>
              <a:rPr lang="en-GB" u="sng" dirty="0">
                <a:hlinkClick r:id="rId14" action="ppaction://hlinkfile"/>
              </a:rPr>
              <a:t>2.4 Collaborative learning from consultants’ needs point of view</a:t>
            </a:r>
            <a:r>
              <a:rPr lang="en-GB" dirty="0">
                <a:hlinkClick r:id="rId14" action="ppaction://hlinkfile"/>
              </a:rPr>
              <a:t>	</a:t>
            </a:r>
            <a:r>
              <a:rPr lang="pl-PL" dirty="0" smtClean="0">
                <a:hlinkClick r:id="rId14" action="ppaction://hlinkfile"/>
              </a:rPr>
              <a:t>                                                                 </a:t>
            </a:r>
            <a:r>
              <a:rPr lang="en-GB" dirty="0" smtClean="0">
                <a:hlinkClick r:id="rId14" action="ppaction://hlinkfile"/>
              </a:rPr>
              <a:t>50</a:t>
            </a:r>
            <a:endParaRPr lang="en-GB" dirty="0"/>
          </a:p>
          <a:p>
            <a:pPr marL="0" indent="0">
              <a:buNone/>
            </a:pPr>
            <a:r>
              <a:rPr lang="en-GB" u="sng" dirty="0">
                <a:hlinkClick r:id="rId15" action="ppaction://hlinkfile"/>
              </a:rPr>
              <a:t>2.5 Strengthening competencies with MOOCs</a:t>
            </a:r>
            <a:r>
              <a:rPr lang="en-GB" dirty="0">
                <a:hlinkClick r:id="rId15" action="ppaction://hlinkfile"/>
              </a:rPr>
              <a:t>	</a:t>
            </a:r>
            <a:r>
              <a:rPr lang="pl-PL" dirty="0" smtClean="0">
                <a:hlinkClick r:id="rId15" action="ppaction://hlinkfile"/>
              </a:rPr>
              <a:t>                                                                                                 </a:t>
            </a:r>
            <a:r>
              <a:rPr lang="en-GB" dirty="0" smtClean="0">
                <a:hlinkClick r:id="rId15" action="ppaction://hlinkfile"/>
              </a:rPr>
              <a:t>54</a:t>
            </a:r>
            <a:endParaRPr lang="en-GB" dirty="0"/>
          </a:p>
          <a:p>
            <a:pPr marL="0" indent="0">
              <a:buNone/>
            </a:pPr>
            <a:r>
              <a:rPr lang="en-GB" u="sng" dirty="0">
                <a:hlinkClick r:id="rId16" action="ppaction://hlinkfile"/>
              </a:rPr>
              <a:t>2.7 Methods of identification of enterprise’s needs</a:t>
            </a:r>
            <a:r>
              <a:rPr lang="en-GB" dirty="0">
                <a:hlinkClick r:id="rId16" action="ppaction://hlinkfile"/>
              </a:rPr>
              <a:t>	</a:t>
            </a:r>
            <a:r>
              <a:rPr lang="pl-PL" dirty="0" smtClean="0">
                <a:hlinkClick r:id="rId16" action="ppaction://hlinkfile"/>
              </a:rPr>
              <a:t>                                                                                                 </a:t>
            </a:r>
            <a:r>
              <a:rPr lang="en-GB" dirty="0" smtClean="0">
                <a:hlinkClick r:id="rId16" action="ppaction://hlinkfile"/>
              </a:rPr>
              <a:t>58</a:t>
            </a:r>
            <a:endParaRPr lang="en-GB" dirty="0"/>
          </a:p>
          <a:p>
            <a:pPr marL="0" indent="0">
              <a:buNone/>
            </a:pPr>
            <a:r>
              <a:rPr lang="en-GB" u="sng" dirty="0" smtClean="0">
                <a:hlinkClick r:id="rId17" action="ppaction://hlinkfile"/>
              </a:rPr>
              <a:t>3.Online </a:t>
            </a:r>
            <a:r>
              <a:rPr lang="en-GB" u="sng" dirty="0">
                <a:hlinkClick r:id="rId17" action="ppaction://hlinkfile"/>
              </a:rPr>
              <a:t>mentoring and coaching</a:t>
            </a:r>
            <a:r>
              <a:rPr lang="en-GB" dirty="0">
                <a:hlinkClick r:id="rId17" action="ppaction://hlinkfile"/>
              </a:rPr>
              <a:t>	</a:t>
            </a:r>
            <a:r>
              <a:rPr lang="pl-PL" dirty="0" smtClean="0">
                <a:hlinkClick r:id="rId17" action="ppaction://hlinkfile"/>
              </a:rPr>
              <a:t>                                                                                                                                 </a:t>
            </a:r>
            <a:r>
              <a:rPr lang="en-GB" dirty="0" smtClean="0">
                <a:hlinkClick r:id="rId17" action="ppaction://hlinkfile"/>
              </a:rPr>
              <a:t>64</a:t>
            </a:r>
            <a:endParaRPr lang="en-GB" dirty="0"/>
          </a:p>
          <a:p>
            <a:pPr marL="0" indent="0">
              <a:buNone/>
            </a:pPr>
            <a:r>
              <a:rPr lang="en-GB" u="sng" dirty="0" smtClean="0">
                <a:hlinkClick r:id="rId18" action="ppaction://hlinkfile"/>
              </a:rPr>
              <a:t>3.1 </a:t>
            </a:r>
            <a:r>
              <a:rPr lang="en-GB" u="sng" dirty="0">
                <a:hlinkClick r:id="rId18" action="ppaction://hlinkfile"/>
              </a:rPr>
              <a:t>The ‘virtual company pedagogical model’</a:t>
            </a:r>
            <a:r>
              <a:rPr lang="en-GB" dirty="0">
                <a:hlinkClick r:id="rId18" action="ppaction://hlinkfile"/>
              </a:rPr>
              <a:t>	</a:t>
            </a:r>
            <a:r>
              <a:rPr lang="pl-PL" dirty="0" smtClean="0">
                <a:hlinkClick r:id="rId18" action="ppaction://hlinkfile"/>
              </a:rPr>
              <a:t>                                                                                                 </a:t>
            </a:r>
            <a:r>
              <a:rPr lang="en-GB" dirty="0" smtClean="0">
                <a:hlinkClick r:id="rId18" action="ppaction://hlinkfile"/>
              </a:rPr>
              <a:t>64</a:t>
            </a:r>
            <a:endParaRPr lang="en-GB" dirty="0"/>
          </a:p>
          <a:p>
            <a:pPr marL="0" indent="0">
              <a:buNone/>
            </a:pPr>
            <a:r>
              <a:rPr lang="en-GB" u="sng" dirty="0" smtClean="0">
                <a:hlinkClick r:id="rId19" action="ppaction://hlinkfile"/>
              </a:rPr>
              <a:t>3.2Open </a:t>
            </a:r>
            <a:r>
              <a:rPr lang="en-GB" u="sng" dirty="0">
                <a:hlinkClick r:id="rId19" action="ppaction://hlinkfile"/>
              </a:rPr>
              <a:t>Educational resources</a:t>
            </a:r>
            <a:r>
              <a:rPr lang="en-GB" dirty="0">
                <a:hlinkClick r:id="rId19" action="ppaction://hlinkfile"/>
              </a:rPr>
              <a:t>	</a:t>
            </a:r>
            <a:r>
              <a:rPr lang="pl-PL" dirty="0" smtClean="0">
                <a:hlinkClick r:id="rId19" action="ppaction://hlinkfile"/>
              </a:rPr>
              <a:t>                                                                                                                                 </a:t>
            </a:r>
            <a:r>
              <a:rPr lang="en-GB" dirty="0" smtClean="0">
                <a:hlinkClick r:id="rId19" action="ppaction://hlinkfile"/>
              </a:rPr>
              <a:t>70</a:t>
            </a:r>
            <a:endParaRPr lang="en-GB" dirty="0"/>
          </a:p>
          <a:p>
            <a:pPr marL="0" indent="0">
              <a:buNone/>
            </a:pPr>
            <a:r>
              <a:rPr lang="en-GB" u="sng" dirty="0" smtClean="0">
                <a:hlinkClick r:id="rId20" action="ppaction://hlinkfile"/>
              </a:rPr>
              <a:t>3.3Assessing </a:t>
            </a:r>
            <a:r>
              <a:rPr lang="en-GB" u="sng" dirty="0">
                <a:hlinkClick r:id="rId20" action="ppaction://hlinkfile"/>
              </a:rPr>
              <a:t>creative results</a:t>
            </a:r>
            <a:r>
              <a:rPr lang="en-GB" dirty="0">
                <a:hlinkClick r:id="rId20" action="ppaction://hlinkfile"/>
              </a:rPr>
              <a:t>	</a:t>
            </a:r>
            <a:r>
              <a:rPr lang="pl-PL" dirty="0" smtClean="0">
                <a:hlinkClick r:id="rId20" action="ppaction://hlinkfile"/>
              </a:rPr>
              <a:t>                                                                                                                                 </a:t>
            </a:r>
            <a:r>
              <a:rPr lang="en-GB" dirty="0" smtClean="0">
                <a:hlinkClick r:id="rId20" action="ppaction://hlinkfile"/>
              </a:rPr>
              <a:t>74</a:t>
            </a:r>
            <a:endParaRPr lang="en-GB" dirty="0"/>
          </a:p>
          <a:p>
            <a:pPr marL="0" indent="0">
              <a:buNone/>
            </a:pPr>
            <a:r>
              <a:rPr lang="en-GB" u="sng" dirty="0" smtClean="0">
                <a:hlinkClick r:id="rId21" action="ppaction://hlinkfile"/>
              </a:rPr>
              <a:t>3.4Supporting </a:t>
            </a:r>
            <a:r>
              <a:rPr lang="en-GB" u="sng" dirty="0">
                <a:hlinkClick r:id="rId21" action="ppaction://hlinkfile"/>
              </a:rPr>
              <a:t>personalised learning processes</a:t>
            </a:r>
            <a:r>
              <a:rPr lang="en-GB" dirty="0">
                <a:hlinkClick r:id="rId21" action="ppaction://hlinkfile"/>
              </a:rPr>
              <a:t>	</a:t>
            </a:r>
            <a:r>
              <a:rPr lang="pl-PL" dirty="0" smtClean="0">
                <a:hlinkClick r:id="rId21" action="ppaction://hlinkfile"/>
              </a:rPr>
              <a:t>                                                                                                 </a:t>
            </a:r>
            <a:r>
              <a:rPr lang="en-GB" dirty="0" smtClean="0">
                <a:hlinkClick r:id="rId21" action="ppaction://hlinkfile"/>
              </a:rPr>
              <a:t>78</a:t>
            </a:r>
            <a:endParaRPr lang="en-GB" dirty="0"/>
          </a:p>
          <a:p>
            <a:pPr marL="0" indent="0">
              <a:buNone/>
            </a:pPr>
            <a:r>
              <a:rPr lang="en-GB" u="sng" dirty="0" smtClean="0">
                <a:hlinkClick r:id="rId22" action="ppaction://hlinkfile"/>
              </a:rPr>
              <a:t>4.Further </a:t>
            </a:r>
            <a:r>
              <a:rPr lang="en-GB" u="sng" dirty="0">
                <a:hlinkClick r:id="rId22" action="ppaction://hlinkfile"/>
              </a:rPr>
              <a:t>reading</a:t>
            </a:r>
            <a:r>
              <a:rPr lang="en-GB" dirty="0">
                <a:hlinkClick r:id="rId22" action="ppaction://hlinkfile"/>
              </a:rPr>
              <a:t>	</a:t>
            </a:r>
            <a:r>
              <a:rPr lang="pl-PL" dirty="0" smtClean="0">
                <a:hlinkClick r:id="rId22" action="ppaction://hlinkfile"/>
              </a:rPr>
              <a:t>                                                                                                                                                                 </a:t>
            </a:r>
            <a:r>
              <a:rPr lang="en-GB" dirty="0" smtClean="0">
                <a:hlinkClick r:id="rId22" action="ppaction://hlinkfile"/>
              </a:rPr>
              <a:t>83</a:t>
            </a:r>
            <a:endParaRPr lang="en-GB" dirty="0"/>
          </a:p>
          <a:p>
            <a:pPr marL="0" indent="0">
              <a:buNone/>
            </a:pPr>
            <a:r>
              <a:rPr lang="en-GB" u="sng" dirty="0" smtClean="0">
                <a:hlinkClick r:id="rId23" action="ppaction://hlinkfile"/>
              </a:rPr>
              <a:t>5.References</a:t>
            </a:r>
            <a:r>
              <a:rPr lang="en-GB" dirty="0">
                <a:hlinkClick r:id="rId23" action="ppaction://hlinkfile"/>
              </a:rPr>
              <a:t>	</a:t>
            </a:r>
            <a:r>
              <a:rPr lang="pl-PL" dirty="0" smtClean="0">
                <a:hlinkClick r:id="rId23" action="ppaction://hlinkfile"/>
              </a:rPr>
              <a:t>                                                                                                                                                                 </a:t>
            </a:r>
            <a:r>
              <a:rPr lang="en-GB" dirty="0" smtClean="0">
                <a:hlinkClick r:id="rId23" action="ppaction://hlinkfile"/>
              </a:rPr>
              <a:t>85</a:t>
            </a:r>
            <a:endParaRPr lang="en-GB" dirty="0"/>
          </a:p>
          <a:p>
            <a:pPr marL="0" indent="0">
              <a:buNone/>
            </a:pPr>
            <a:endParaRPr lang="en-GB" dirty="0"/>
          </a:p>
        </p:txBody>
      </p:sp>
      <p:cxnSp>
        <p:nvCxnSpPr>
          <p:cNvPr id="5" name="Łącznik prosty ze strzałką 4"/>
          <p:cNvCxnSpPr/>
          <p:nvPr/>
        </p:nvCxnSpPr>
        <p:spPr>
          <a:xfrm flipH="1">
            <a:off x="1619672" y="3501008"/>
            <a:ext cx="59766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Łącznik prosty ze strzałką 5"/>
          <p:cNvCxnSpPr/>
          <p:nvPr/>
        </p:nvCxnSpPr>
        <p:spPr>
          <a:xfrm flipH="1">
            <a:off x="2915816" y="4725144"/>
            <a:ext cx="468052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Łącznik prosty ze strzałką 6"/>
          <p:cNvCxnSpPr/>
          <p:nvPr/>
        </p:nvCxnSpPr>
        <p:spPr>
          <a:xfrm flipH="1" flipV="1">
            <a:off x="2195736" y="5341884"/>
            <a:ext cx="5400600" cy="313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pole tekstowe 7"/>
          <p:cNvSpPr txBox="1"/>
          <p:nvPr/>
        </p:nvSpPr>
        <p:spPr>
          <a:xfrm>
            <a:off x="6300192" y="3100318"/>
            <a:ext cx="1440160" cy="369332"/>
          </a:xfrm>
          <a:prstGeom prst="rect">
            <a:avLst/>
          </a:prstGeom>
          <a:noFill/>
        </p:spPr>
        <p:txBody>
          <a:bodyPr wrap="square" rtlCol="0">
            <a:spAutoFit/>
          </a:bodyPr>
          <a:lstStyle/>
          <a:p>
            <a:r>
              <a:rPr lang="pl-PL" dirty="0" smtClean="0"/>
              <a:t>By PRO-</a:t>
            </a:r>
            <a:r>
              <a:rPr lang="pl-PL" dirty="0" err="1" smtClean="0"/>
              <a:t>MED</a:t>
            </a:r>
            <a:endParaRPr lang="en-GB" dirty="0"/>
          </a:p>
        </p:txBody>
      </p:sp>
      <p:sp>
        <p:nvSpPr>
          <p:cNvPr id="9" name="pole tekstowe 8"/>
          <p:cNvSpPr txBox="1"/>
          <p:nvPr/>
        </p:nvSpPr>
        <p:spPr>
          <a:xfrm>
            <a:off x="6334083" y="4988218"/>
            <a:ext cx="1440160" cy="369332"/>
          </a:xfrm>
          <a:prstGeom prst="rect">
            <a:avLst/>
          </a:prstGeom>
          <a:noFill/>
        </p:spPr>
        <p:txBody>
          <a:bodyPr wrap="square" rtlCol="0">
            <a:spAutoFit/>
          </a:bodyPr>
          <a:lstStyle/>
          <a:p>
            <a:r>
              <a:rPr lang="pl-PL" dirty="0" smtClean="0"/>
              <a:t>By PRO-</a:t>
            </a:r>
            <a:r>
              <a:rPr lang="pl-PL" dirty="0" err="1" smtClean="0"/>
              <a:t>MED</a:t>
            </a:r>
            <a:endParaRPr lang="en-GB" dirty="0"/>
          </a:p>
        </p:txBody>
      </p:sp>
      <p:sp>
        <p:nvSpPr>
          <p:cNvPr id="10" name="pole tekstowe 9"/>
          <p:cNvSpPr txBox="1"/>
          <p:nvPr/>
        </p:nvSpPr>
        <p:spPr>
          <a:xfrm>
            <a:off x="6330707" y="4295210"/>
            <a:ext cx="1440160" cy="369332"/>
          </a:xfrm>
          <a:prstGeom prst="rect">
            <a:avLst/>
          </a:prstGeom>
          <a:noFill/>
        </p:spPr>
        <p:txBody>
          <a:bodyPr wrap="square" rtlCol="0">
            <a:spAutoFit/>
          </a:bodyPr>
          <a:lstStyle/>
          <a:p>
            <a:r>
              <a:rPr lang="pl-PL" dirty="0" smtClean="0"/>
              <a:t>By PRO-</a:t>
            </a:r>
            <a:r>
              <a:rPr lang="pl-PL" dirty="0" err="1" smtClean="0"/>
              <a:t>MED</a:t>
            </a:r>
            <a:endParaRPr lang="en-GB" dirty="0"/>
          </a:p>
        </p:txBody>
      </p:sp>
    </p:spTree>
    <p:extLst>
      <p:ext uri="{BB962C8B-B14F-4D97-AF65-F5344CB8AC3E}">
        <p14:creationId xmlns:p14="http://schemas.microsoft.com/office/powerpoint/2010/main" val="1765988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Learning </a:t>
            </a:r>
            <a:r>
              <a:rPr lang="pl-PL" b="1" dirty="0" err="1" smtClean="0"/>
              <a:t>Rooms</a:t>
            </a:r>
            <a:r>
              <a:rPr lang="pl-PL" b="1" dirty="0" smtClean="0"/>
              <a:t> in </a:t>
            </a:r>
            <a:r>
              <a:rPr lang="pl-PL" b="1" dirty="0" err="1" smtClean="0"/>
              <a:t>Moodle</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120187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T</a:t>
            </a:r>
            <a:r>
              <a:rPr lang="en-GB" b="1" dirty="0" smtClean="0"/>
              <a:t>he </a:t>
            </a:r>
            <a:r>
              <a:rPr lang="en-GB" b="1" dirty="0"/>
              <a:t>best tools for communication that can be used in Learning Rooms </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594" y="1600200"/>
            <a:ext cx="7188811" cy="4525963"/>
          </a:xfrm>
        </p:spPr>
      </p:pic>
    </p:spTree>
    <p:extLst>
      <p:ext uri="{BB962C8B-B14F-4D97-AF65-F5344CB8AC3E}">
        <p14:creationId xmlns:p14="http://schemas.microsoft.com/office/powerpoint/2010/main" val="3087269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altLang="en-US" b="1" dirty="0" err="1" smtClean="0"/>
              <a:t>Why</a:t>
            </a:r>
            <a:r>
              <a:rPr lang="pl-PL" altLang="en-US" b="1" dirty="0" smtClean="0"/>
              <a:t> </a:t>
            </a:r>
            <a:r>
              <a:rPr lang="pl-PL" altLang="en-US" b="1" dirty="0" err="1" smtClean="0"/>
              <a:t>Local</a:t>
            </a:r>
            <a:r>
              <a:rPr lang="pl-PL" altLang="en-US" b="1" dirty="0" smtClean="0"/>
              <a:t> </a:t>
            </a:r>
            <a:r>
              <a:rPr lang="pl-PL" altLang="en-US" b="1" dirty="0" err="1" smtClean="0"/>
              <a:t>Administrators</a:t>
            </a:r>
            <a:r>
              <a:rPr lang="pl-PL" altLang="en-US" b="1" dirty="0"/>
              <a:t>?</a:t>
            </a:r>
            <a:endParaRPr lang="en-GB" altLang="en-US" b="1" dirty="0" smtClean="0"/>
          </a:p>
        </p:txBody>
      </p:sp>
      <p:sp>
        <p:nvSpPr>
          <p:cNvPr id="3" name="Symbol zastępczy tekstu 5"/>
          <p:cNvSpPr txBox="1">
            <a:spLocks/>
          </p:cNvSpPr>
          <p:nvPr/>
        </p:nvSpPr>
        <p:spPr>
          <a:xfrm>
            <a:off x="457200" y="1724132"/>
            <a:ext cx="4040188"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l-PL" altLang="en-US" sz="2200" dirty="0" err="1" smtClean="0"/>
              <a:t>Administrators</a:t>
            </a:r>
            <a:r>
              <a:rPr lang="pl-PL" altLang="en-US" sz="2200" dirty="0" smtClean="0"/>
              <a:t> of                 </a:t>
            </a:r>
            <a:r>
              <a:rPr lang="pl-PL" altLang="en-US" sz="2200" dirty="0" smtClean="0">
                <a:hlinkClick r:id="rId2"/>
              </a:rPr>
              <a:t>sp4ce.eu</a:t>
            </a:r>
            <a:r>
              <a:rPr lang="pl-PL" altLang="en-US" sz="2200" dirty="0" smtClean="0"/>
              <a:t> </a:t>
            </a:r>
            <a:r>
              <a:rPr lang="pl-PL" altLang="en-US" sz="2200" dirty="0" smtClean="0">
                <a:solidFill>
                  <a:srgbClr val="FF0000"/>
                </a:solidFill>
              </a:rPr>
              <a:t>(</a:t>
            </a:r>
            <a:r>
              <a:rPr lang="pl-PL" altLang="en-US" sz="2200" dirty="0" err="1" smtClean="0">
                <a:solidFill>
                  <a:srgbClr val="FF0000"/>
                </a:solidFill>
              </a:rPr>
              <a:t>WordPress</a:t>
            </a:r>
            <a:r>
              <a:rPr lang="pl-PL" altLang="en-US" sz="2200" dirty="0" smtClean="0">
                <a:solidFill>
                  <a:srgbClr val="FF0000"/>
                </a:solidFill>
              </a:rPr>
              <a:t>)</a:t>
            </a:r>
          </a:p>
        </p:txBody>
      </p:sp>
      <p:sp>
        <p:nvSpPr>
          <p:cNvPr id="4" name="Symbol zastępczy tekstu 7"/>
          <p:cNvSpPr txBox="1">
            <a:spLocks/>
          </p:cNvSpPr>
          <p:nvPr/>
        </p:nvSpPr>
        <p:spPr>
          <a:xfrm>
            <a:off x="4645025" y="1724132"/>
            <a:ext cx="4041775"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l-PL" altLang="en-US" sz="2200" dirty="0" err="1"/>
              <a:t>Administrators</a:t>
            </a:r>
            <a:r>
              <a:rPr lang="pl-PL" altLang="en-US" sz="2200" dirty="0"/>
              <a:t> of </a:t>
            </a:r>
            <a:r>
              <a:rPr lang="pl-PL" altLang="en-US" sz="2200" dirty="0" smtClean="0"/>
              <a:t>Learning </a:t>
            </a:r>
            <a:r>
              <a:rPr lang="pl-PL" altLang="en-US" sz="2200" dirty="0" err="1" smtClean="0"/>
              <a:t>Rooms</a:t>
            </a:r>
            <a:r>
              <a:rPr lang="pl-PL" altLang="en-US" sz="2200" dirty="0" smtClean="0"/>
              <a:t> </a:t>
            </a:r>
            <a:r>
              <a:rPr lang="pl-PL" altLang="en-US" sz="2200" dirty="0" smtClean="0">
                <a:hlinkClick r:id="rId3"/>
              </a:rPr>
              <a:t>sp4ce.moodle.pl</a:t>
            </a:r>
            <a:r>
              <a:rPr lang="pl-PL" altLang="en-US" sz="2200" dirty="0" smtClean="0"/>
              <a:t> </a:t>
            </a:r>
            <a:r>
              <a:rPr lang="pl-PL" altLang="en-US" sz="2200" dirty="0" smtClean="0">
                <a:solidFill>
                  <a:srgbClr val="FF0000"/>
                </a:solidFill>
              </a:rPr>
              <a:t>(</a:t>
            </a:r>
            <a:r>
              <a:rPr lang="pl-PL" altLang="en-US" sz="2200" dirty="0" err="1" smtClean="0">
                <a:solidFill>
                  <a:srgbClr val="FF0000"/>
                </a:solidFill>
              </a:rPr>
              <a:t>Moodle</a:t>
            </a:r>
            <a:r>
              <a:rPr lang="pl-PL" altLang="en-US" sz="2200" dirty="0" smtClean="0">
                <a:solidFill>
                  <a:srgbClr val="FF0000"/>
                </a:solidFill>
              </a:rPr>
              <a:t>)</a:t>
            </a:r>
            <a:endParaRPr lang="en-GB" altLang="en-US" sz="2200" dirty="0" smtClean="0">
              <a:solidFill>
                <a:srgbClr val="FF0000"/>
              </a:solidFill>
            </a:endParaRPr>
          </a:p>
        </p:txBody>
      </p:sp>
      <p:sp>
        <p:nvSpPr>
          <p:cNvPr id="5" name="Symbol zastępczy numeru slajdu 4"/>
          <p:cNvSpPr>
            <a:spLocks noGrp="1"/>
          </p:cNvSpPr>
          <p:nvPr>
            <p:ph type="sldNum" sz="quarter" idx="12"/>
          </p:nvPr>
        </p:nvSpPr>
        <p:spPr>
          <a:xfrm>
            <a:off x="6553200" y="6356350"/>
            <a:ext cx="2133600" cy="365125"/>
          </a:xfrm>
        </p:spPr>
        <p:txBody>
          <a:bodyPr/>
          <a:lstStyle/>
          <a:p>
            <a:pPr>
              <a:defRPr/>
            </a:pPr>
            <a:fld id="{9E95DE08-4577-49A0-9C3C-E0F69FEB5E7D}" type="slidenum">
              <a:rPr lang="en-GB"/>
              <a:pPr>
                <a:defRPr/>
              </a:pPr>
              <a:t>9</a:t>
            </a:fld>
            <a:endParaRPr lang="en-GB"/>
          </a:p>
        </p:txBody>
      </p:sp>
      <p:graphicFrame>
        <p:nvGraphicFramePr>
          <p:cNvPr id="6" name="Symbol zastępczy zawartości 14"/>
          <p:cNvGraphicFramePr>
            <a:graphicFrameLocks/>
          </p:cNvGraphicFramePr>
          <p:nvPr>
            <p:extLst>
              <p:ext uri="{D42A27DB-BD31-4B8C-83A1-F6EECF244321}">
                <p14:modId xmlns:p14="http://schemas.microsoft.com/office/powerpoint/2010/main" val="771356589"/>
              </p:ext>
            </p:extLst>
          </p:nvPr>
        </p:nvGraphicFramePr>
        <p:xfrm>
          <a:off x="461962" y="2492896"/>
          <a:ext cx="4030663" cy="3951290"/>
        </p:xfrm>
        <a:graphic>
          <a:graphicData uri="http://schemas.openxmlformats.org/drawingml/2006/table">
            <a:tbl>
              <a:tblPr firstRow="1" bandRow="1">
                <a:tableStyleId>{5C22544A-7EE6-4342-B048-85BDC9FD1C3A}</a:tableStyleId>
              </a:tblPr>
              <a:tblGrid>
                <a:gridCol w="1412633"/>
                <a:gridCol w="925278"/>
                <a:gridCol w="760503"/>
                <a:gridCol w="932249"/>
              </a:tblGrid>
              <a:tr h="564470">
                <a:tc>
                  <a:txBody>
                    <a:bodyPr/>
                    <a:lstStyle/>
                    <a:p>
                      <a:pPr>
                        <a:lnSpc>
                          <a:spcPct val="115000"/>
                        </a:lnSpc>
                        <a:spcAft>
                          <a:spcPts val="1000"/>
                        </a:spcAft>
                      </a:pPr>
                      <a:r>
                        <a:rPr lang="pl-PL" sz="1400" dirty="0" err="1">
                          <a:effectLst/>
                        </a:rPr>
                        <a:t>Name</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Institution</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dirty="0">
                          <a:effectLst/>
                        </a:rPr>
                        <a:t>Country</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Status</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pl-PL" sz="1400">
                          <a:effectLst/>
                        </a:rPr>
                        <a:t>Anna Czaja</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PRO-MED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Main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pl-PL" sz="1400" dirty="0">
                          <a:effectLst/>
                        </a:rPr>
                        <a:t>Dana </a:t>
                      </a:r>
                      <a:r>
                        <a:rPr lang="pl-PL" sz="1400" dirty="0" err="1">
                          <a:effectLst/>
                        </a:rPr>
                        <a:t>Palova</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TUKE</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Slovakia</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en-GB" sz="1400">
                          <a:effectLst/>
                        </a:rPr>
                        <a:t>Olga Anagnostaki </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IDEC</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Greece</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en-GB" sz="1400" dirty="0" smtClean="0">
                          <a:effectLst/>
                        </a:rPr>
                        <a:t>An</a:t>
                      </a:r>
                      <a:r>
                        <a:rPr lang="pl-PL" sz="1400" smtClean="0">
                          <a:effectLst/>
                        </a:rPr>
                        <a:t>n</a:t>
                      </a:r>
                      <a:r>
                        <a:rPr lang="en-GB" sz="1400" smtClean="0">
                          <a:effectLst/>
                        </a:rPr>
                        <a:t>a </a:t>
                      </a:r>
                      <a:r>
                        <a:rPr lang="en-GB" sz="1400" dirty="0">
                          <a:effectLst/>
                        </a:rPr>
                        <a:t>Grabowska</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PRO-MED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en-GB" sz="1400">
                          <a:effectLst/>
                        </a:rPr>
                        <a:t>Jacek Zieliński</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PIAP</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en-GB" sz="1400">
                          <a:effectLst/>
                        </a:rPr>
                        <a:t>Gabriella Kengyel</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dirty="0" err="1">
                          <a:effectLst/>
                        </a:rPr>
                        <a:t>TREBAG</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dirty="0" err="1">
                          <a:effectLst/>
                        </a:rPr>
                        <a:t>Hungary</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79" marR="69079" marT="34210" marB="34210"/>
                </a:tc>
              </a:tr>
            </a:tbl>
          </a:graphicData>
        </a:graphic>
      </p:graphicFrame>
      <p:graphicFrame>
        <p:nvGraphicFramePr>
          <p:cNvPr id="7" name="Symbol zastępczy zawartości 17"/>
          <p:cNvGraphicFramePr>
            <a:graphicFrameLocks/>
          </p:cNvGraphicFramePr>
          <p:nvPr>
            <p:extLst>
              <p:ext uri="{D42A27DB-BD31-4B8C-83A1-F6EECF244321}">
                <p14:modId xmlns:p14="http://schemas.microsoft.com/office/powerpoint/2010/main" val="3200943955"/>
              </p:ext>
            </p:extLst>
          </p:nvPr>
        </p:nvGraphicFramePr>
        <p:xfrm>
          <a:off x="4651374" y="2492896"/>
          <a:ext cx="4029075" cy="3951290"/>
        </p:xfrm>
        <a:graphic>
          <a:graphicData uri="http://schemas.openxmlformats.org/drawingml/2006/table">
            <a:tbl>
              <a:tblPr firstRow="1" bandRow="1">
                <a:tableStyleId>{5C22544A-7EE6-4342-B048-85BDC9FD1C3A}</a:tableStyleId>
              </a:tblPr>
              <a:tblGrid>
                <a:gridCol w="1412076"/>
                <a:gridCol w="924914"/>
                <a:gridCol w="760203"/>
                <a:gridCol w="931882"/>
              </a:tblGrid>
              <a:tr h="564470">
                <a:tc>
                  <a:txBody>
                    <a:bodyPr/>
                    <a:lstStyle/>
                    <a:p>
                      <a:pPr>
                        <a:lnSpc>
                          <a:spcPct val="115000"/>
                        </a:lnSpc>
                        <a:spcAft>
                          <a:spcPts val="1000"/>
                        </a:spcAft>
                      </a:pPr>
                      <a:r>
                        <a:rPr lang="pl-PL" sz="1400" dirty="0" err="1">
                          <a:effectLst/>
                        </a:rPr>
                        <a:t>Name</a:t>
                      </a:r>
                      <a:endParaRPr lang="en-GB" sz="1100" dirty="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Institution</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Country</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Status</a:t>
                      </a:r>
                      <a:endParaRPr lang="en-GB" sz="110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pl-PL" sz="1400">
                          <a:effectLst/>
                        </a:rPr>
                        <a:t>Anna Grabowska</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PRO-MED</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Main</a:t>
                      </a:r>
                      <a:r>
                        <a:rPr lang="pl-PL" sz="1400" dirty="0">
                          <a:effectLst/>
                        </a:rPr>
                        <a:t> ADM</a:t>
                      </a:r>
                      <a:endParaRPr lang="en-GB" sz="1100" dirty="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pl-PL" sz="1400">
                          <a:effectLst/>
                        </a:rPr>
                        <a:t>Dana Palova</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TUKE</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Slovakia</a:t>
                      </a:r>
                      <a:endParaRPr lang="en-GB" sz="1100" dirty="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en-GB" sz="1400">
                          <a:effectLst/>
                        </a:rPr>
                        <a:t>Olga Anagnostaki </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IDEC</a:t>
                      </a:r>
                      <a:endParaRPr lang="en-GB" sz="1100" dirty="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Greece</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en-GB" sz="1400">
                          <a:effectLst/>
                        </a:rPr>
                        <a:t>Ewa Kozłowska</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smtClean="0">
                          <a:effectLst/>
                          <a:latin typeface="+mn-lt"/>
                          <a:ea typeface="+mn-ea"/>
                          <a:cs typeface="+mn-cs"/>
                        </a:rPr>
                        <a:t>PG</a:t>
                      </a:r>
                      <a:endParaRPr lang="pl-PL" sz="1400" dirty="0" smtClean="0">
                        <a:effectLst/>
                        <a:latin typeface="+mn-lt"/>
                        <a:ea typeface="+mn-ea"/>
                        <a:cs typeface="+mn-cs"/>
                      </a:endParaRPr>
                    </a:p>
                  </a:txBody>
                  <a:tcPr marL="69052" marR="69052"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en-GB" sz="1400">
                          <a:effectLst/>
                        </a:rPr>
                        <a:t>Jacek Zieliński</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PIAP</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en-GB" sz="1400" dirty="0">
                          <a:effectLst/>
                        </a:rPr>
                        <a:t>Gabriella </a:t>
                      </a:r>
                      <a:r>
                        <a:rPr lang="en-GB" sz="1400" dirty="0" err="1">
                          <a:effectLst/>
                        </a:rPr>
                        <a:t>Kengyel</a:t>
                      </a:r>
                      <a:endParaRPr lang="en-GB" sz="1100" dirty="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TREBAG</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Hungary</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52" marR="69052" marT="34210" marB="34210"/>
                </a:tc>
              </a:tr>
            </a:tbl>
          </a:graphicData>
        </a:graphic>
      </p:graphicFrame>
    </p:spTree>
    <p:extLst>
      <p:ext uri="{BB962C8B-B14F-4D97-AF65-F5344CB8AC3E}">
        <p14:creationId xmlns:p14="http://schemas.microsoft.com/office/powerpoint/2010/main" val="2305241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681</Words>
  <Application>Microsoft Office PowerPoint</Application>
  <PresentationFormat>Pokaz na ekranie (4:3)</PresentationFormat>
  <Paragraphs>157</Paragraphs>
  <Slides>25</Slides>
  <Notes>2</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Office Theme</vt:lpstr>
      <vt:lpstr>MOOCs in SP4CE - case studies  (Strategic Partnership for Creativity and Entrepreneurship)  Anna Grabowska anka.grabowska@gmail.com PRO-MED sp. z o. o. </vt:lpstr>
      <vt:lpstr>  Runtime: September 2014 – August 2017 Supported / co-funded by: ERASMUS+  </vt:lpstr>
      <vt:lpstr>The project SP4CE aims at design and elaboration of innovative common tools for collaboration between students, enterprises and schools.  </vt:lpstr>
      <vt:lpstr>The main impacts of SP4CE</vt:lpstr>
      <vt:lpstr>SP4CE portal – sp4ce.eu</vt:lpstr>
      <vt:lpstr>SP4CE Learning Materials</vt:lpstr>
      <vt:lpstr>Learning Rooms in Moodle</vt:lpstr>
      <vt:lpstr>The best tools for communication that can be used in Learning Rooms </vt:lpstr>
      <vt:lpstr>Prezentacja programu PowerPoint</vt:lpstr>
      <vt:lpstr>An Example Learning Room  for ICETA 2016</vt:lpstr>
      <vt:lpstr>MOOCs in SP4CE</vt:lpstr>
      <vt:lpstr>Moodle MOOC certificate –  an example</vt:lpstr>
      <vt:lpstr>Fusion 360 MOOC</vt:lpstr>
      <vt:lpstr>What is Fusion 360?</vt:lpstr>
      <vt:lpstr>We plan to develop MOOC Fusion 360 in SP4CE (Polish)</vt:lpstr>
      <vt:lpstr>We plan to develop MOOC Fusion 360 in  EMMA (English)</vt:lpstr>
      <vt:lpstr>EMMA providers</vt:lpstr>
      <vt:lpstr>Introducing ACSA PG as a MOOC provider in EMMA</vt:lpstr>
      <vt:lpstr>Case Study (1)  Co-operation in clouds</vt:lpstr>
      <vt:lpstr>Case Study (2)   The patient comes to the doctor and gives the asymmetry  within the right side of the face, it is probably tumor.  MDCT (MultiDetector ComputedTomography) examination is done </vt:lpstr>
      <vt:lpstr>Case Study (3) Modelling treatment - surgeons and engineers propose a solution  that will remove the tumor </vt:lpstr>
      <vt:lpstr>Case Study (4) An engineer  translates 3D computed tomography for the Fusion 360 program in order to help design and print the implant.</vt:lpstr>
      <vt:lpstr>Prezentacja programu PowerPoint</vt:lpstr>
      <vt:lpstr>Prezentacja programu PowerPoint</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SP4CE Strategic Partnership for Creativity and Entrepreneurship</dc:title>
  <dc:creator>anka</dc:creator>
  <cp:lastModifiedBy>ASG</cp:lastModifiedBy>
  <cp:revision>43</cp:revision>
  <cp:lastPrinted>2016-11-22T16:29:50Z</cp:lastPrinted>
  <dcterms:created xsi:type="dcterms:W3CDTF">2016-06-10T09:46:02Z</dcterms:created>
  <dcterms:modified xsi:type="dcterms:W3CDTF">2016-11-23T19:41:33Z</dcterms:modified>
</cp:coreProperties>
</file>