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Questrial" panose="020B0604020202020204" charset="0"/>
      <p:regular r:id="rId27"/>
    </p:embeddedFont>
    <p:embeddedFont>
      <p:font typeface="Roboto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9805" autoAdjust="0"/>
  </p:normalViewPr>
  <p:slideViewPr>
    <p:cSldViewPr>
      <p:cViewPr>
        <p:scale>
          <a:sx n="102" d="100"/>
          <a:sy n="102" d="100"/>
        </p:scale>
        <p:origin x="-456" y="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89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950929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p4ce.eu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pl"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pl"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endParaRPr lang="en-GB" sz="1100" b="0" i="0" u="none" strike="noStrike" kern="1200" cap="none" dirty="0" smtClean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pl"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endParaRPr lang="en-GB" sz="1100" b="0" i="0" u="none" strike="noStrike" kern="1200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Clr>
                <a:srgbClr val="000000"/>
              </a:buClr>
              <a:buSzPct val="25000"/>
              <a:buFont typeface="Questrial"/>
              <a:buNone/>
            </a:pPr>
            <a:endParaRPr lang="pl" sz="1800" b="0" i="0" u="sng" strike="noStrike" cap="none" dirty="0">
              <a:solidFill>
                <a:schemeClr val="hlink"/>
              </a:solidFill>
              <a:highlight>
                <a:srgbClr val="FFFFFF"/>
              </a:highlight>
              <a:latin typeface="Questrial"/>
              <a:ea typeface="Questrial"/>
              <a:cs typeface="Questrial"/>
              <a:sym typeface="Questrial"/>
              <a:hlinkClick r:id="rId3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endParaRPr lang="en-GB" sz="1100" b="0" i="0" u="none" strike="noStrike" kern="1200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lang="en-GB" sz="1100" b="0" i="0" u="none" strike="noStrike" kern="1200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9882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84583" y="339537"/>
            <a:ext cx="7053541" cy="10503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3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 rot="5400000">
            <a:off x="7616729" y="1343025"/>
            <a:ext cx="742949" cy="228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 rot="5400000">
            <a:off x="6713679" y="2418972"/>
            <a:ext cx="2894845" cy="228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7764406" y="221796"/>
            <a:ext cx="628648" cy="5757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fld id="{00000000-1234-1234-1234-123412341234}" type="slidenum">
              <a:rPr lang="pl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t>‹#›</a:t>
            </a:fld>
            <a:endParaRPr lang="pl" sz="1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az z podpisem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865429" y="1390644"/>
            <a:ext cx="3819679" cy="11811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27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pic" idx="2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342900" marR="0" lvl="1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85800" marR="0" lvl="2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28700" marR="0" lvl="3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71600" marR="0" lvl="4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14500" marR="0" lvl="5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57400" marR="0" lvl="6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400300" marR="0" lvl="7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743200" marR="0" lvl="8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866216" y="2743200"/>
            <a:ext cx="3813733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342900" marR="0" lvl="1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85800" marR="0" lvl="2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28700" marR="0" lvl="3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71600" marR="0" lvl="4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14500" marR="0" lvl="5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57400" marR="0" lvl="6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400300" marR="0" lvl="7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743200" marR="0" lvl="8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 rot="5400000">
            <a:off x="7616729" y="1343025"/>
            <a:ext cx="742949" cy="228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 rot="5400000">
            <a:off x="6713679" y="2418972"/>
            <a:ext cx="2894845" cy="228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7764406" y="221796"/>
            <a:ext cx="628648" cy="5757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fld id="{00000000-1234-1234-1234-123412341234}" type="slidenum">
              <a:rPr lang="pl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t>‹#›</a:t>
            </a:fld>
            <a:endParaRPr lang="pl" sz="1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raz panoramiczny z podpisem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866216" y="3600439"/>
            <a:ext cx="6619242" cy="42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18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2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342900" marR="0" lvl="1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85800" marR="0" lvl="2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28700" marR="0" lvl="3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71600" marR="0" lvl="4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14500" marR="0" lvl="5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57400" marR="0" lvl="6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400300" marR="0" lvl="7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743200" marR="0" lvl="8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866216" y="4025494"/>
            <a:ext cx="6619241" cy="370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342900" marR="0" lvl="1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85800" marR="0" lvl="2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28700" marR="0" lvl="3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71600" marR="0" lvl="4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14500" marR="0" lvl="5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57400" marR="0" lvl="6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400300" marR="0" lvl="7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743200" marR="0" lvl="8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 rot="5400000">
            <a:off x="7616729" y="1343025"/>
            <a:ext cx="742949" cy="228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 rot="5400000">
            <a:off x="6713679" y="2418972"/>
            <a:ext cx="2894845" cy="228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7764406" y="221796"/>
            <a:ext cx="628648" cy="5757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fld id="{00000000-1234-1234-1234-123412341234}" type="slidenum">
              <a:rPr lang="pl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t>‹#›</a:t>
            </a:fld>
            <a:endParaRPr lang="pl" sz="1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ytuł i podpi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866216" y="1085850"/>
            <a:ext cx="6619244" cy="1485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866216" y="2743200"/>
            <a:ext cx="6619244" cy="17716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342900" marR="0" lvl="1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85800" marR="0" lvl="2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28700" marR="0" lvl="3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71600" marR="0" lvl="4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14500" marR="0" lvl="5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57400" marR="0" lvl="6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400300" marR="0" lvl="7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743200" marR="0" lvl="8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 rot="5400000">
            <a:off x="7616729" y="1343025"/>
            <a:ext cx="742949" cy="228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 rot="5400000">
            <a:off x="6713679" y="2418972"/>
            <a:ext cx="2894845" cy="228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7764406" y="221796"/>
            <a:ext cx="628648" cy="5757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fld id="{00000000-1234-1234-1234-123412341234}" type="slidenum">
              <a:rPr lang="pl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t>‹#›</a:t>
            </a:fld>
            <a:endParaRPr lang="pl" sz="1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ferta z podpisem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1181100" y="1085850"/>
            <a:ext cx="5999486" cy="17425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1447800" y="2828380"/>
            <a:ext cx="5459736" cy="2566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small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342900" marR="0" lvl="1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85800" marR="0" lvl="2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28700" marR="0" lvl="3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71600" marR="0" lvl="4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14500" marR="0" lvl="5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57400" marR="0" lvl="6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400300" marR="0" lvl="7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743200" marR="0" lvl="8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2"/>
          </p:nvPr>
        </p:nvSpPr>
        <p:spPr>
          <a:xfrm>
            <a:off x="866216" y="3262992"/>
            <a:ext cx="6619244" cy="125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342900" marR="0" lvl="1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85800" marR="0" lvl="2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28700" marR="0" lvl="3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71600" marR="0" lvl="4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14500" marR="0" lvl="5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57400" marR="0" lvl="6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400300" marR="0" lvl="7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743200" marR="0" lvl="8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 rot="5400000">
            <a:off x="7616729" y="1343025"/>
            <a:ext cx="742949" cy="228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 rot="5400000">
            <a:off x="6713679" y="2418972"/>
            <a:ext cx="2894845" cy="228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7764406" y="221796"/>
            <a:ext cx="628648" cy="5757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fld id="{00000000-1234-1234-1234-123412341234}" type="slidenum">
              <a:rPr lang="pl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t>‹#›</a:t>
            </a:fld>
            <a:endParaRPr lang="pl" sz="1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673720" y="728439"/>
            <a:ext cx="601434" cy="19697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pl" sz="12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6997867" y="1960340"/>
            <a:ext cx="601434" cy="19697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pl" sz="12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arta nazw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866216" y="2343150"/>
            <a:ext cx="6619244" cy="12398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3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866216" y="3583035"/>
            <a:ext cx="6619244" cy="64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5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342900" marR="0" lvl="1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85800" marR="0" lvl="2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28700" marR="0" lvl="3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71600" marR="0" lvl="4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14500" marR="0" lvl="5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57400" marR="0" lvl="6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400300" marR="0" lvl="7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743200" marR="0" lvl="8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 rot="5400000">
            <a:off x="7616729" y="1343025"/>
            <a:ext cx="742949" cy="228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 rot="5400000">
            <a:off x="6713679" y="2418972"/>
            <a:ext cx="2894845" cy="228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7764406" y="221796"/>
            <a:ext cx="628648" cy="5757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fld id="{00000000-1234-1234-1234-123412341234}" type="slidenum">
              <a:rPr lang="pl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t>‹#›</a:t>
            </a:fld>
            <a:endParaRPr lang="pl" sz="1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kolumna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84583" y="339537"/>
            <a:ext cx="7053541" cy="10503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3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342900" marR="0" lvl="1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85800" marR="0" lvl="2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28700" marR="0" lvl="3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71600" marR="0" lvl="4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14500" marR="0" lvl="5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57400" marR="0" lvl="6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400300" marR="0" lvl="7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743200" marR="0" lvl="8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489347" y="2000250"/>
            <a:ext cx="2195513" cy="26920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342900" marR="0" lvl="1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85800" marR="0" lvl="2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28700" marR="0" lvl="3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71600" marR="0" lvl="4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14500" marR="0" lvl="5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57400" marR="0" lvl="6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400300" marR="0" lvl="7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743200" marR="0" lvl="8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3"/>
          </p:nvPr>
        </p:nvSpPr>
        <p:spPr>
          <a:xfrm>
            <a:off x="2912744" y="1485900"/>
            <a:ext cx="2202181" cy="4321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342900" marR="0" lvl="1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85800" marR="0" lvl="2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28700" marR="0" lvl="3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71600" marR="0" lvl="4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14500" marR="0" lvl="5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57400" marR="0" lvl="6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400300" marR="0" lvl="7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743200" marR="0" lvl="8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4"/>
          </p:nvPr>
        </p:nvSpPr>
        <p:spPr>
          <a:xfrm>
            <a:off x="2904828" y="2000250"/>
            <a:ext cx="2210096" cy="26920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342900" marR="0" lvl="1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85800" marR="0" lvl="2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28700" marR="0" lvl="3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71600" marR="0" lvl="4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14500" marR="0" lvl="5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57400" marR="0" lvl="6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400300" marR="0" lvl="7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743200" marR="0" lvl="8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5"/>
          </p:nvPr>
        </p:nvSpPr>
        <p:spPr>
          <a:xfrm>
            <a:off x="5343525" y="1485900"/>
            <a:ext cx="2199085" cy="4321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342900" marR="0" lvl="1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85800" marR="0" lvl="2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28700" marR="0" lvl="3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71600" marR="0" lvl="4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14500" marR="0" lvl="5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57400" marR="0" lvl="6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400300" marR="0" lvl="7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743200" marR="0" lvl="8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6"/>
          </p:nvPr>
        </p:nvSpPr>
        <p:spPr>
          <a:xfrm>
            <a:off x="5343525" y="2000250"/>
            <a:ext cx="2199085" cy="26920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342900" marR="0" lvl="1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85800" marR="0" lvl="2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28700" marR="0" lvl="3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71600" marR="0" lvl="4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14500" marR="0" lvl="5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57400" marR="0" lvl="6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400300" marR="0" lvl="7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743200" marR="0" lvl="8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cxnSp>
        <p:nvCxnSpPr>
          <p:cNvPr id="119" name="Shape 119"/>
          <p:cNvCxnSpPr/>
          <p:nvPr/>
        </p:nvCxnSpPr>
        <p:spPr>
          <a:xfrm>
            <a:off x="2794607" y="1600200"/>
            <a:ext cx="0" cy="29717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" name="Shape 120"/>
          <p:cNvCxnSpPr/>
          <p:nvPr/>
        </p:nvCxnSpPr>
        <p:spPr>
          <a:xfrm>
            <a:off x="5221669" y="1600200"/>
            <a:ext cx="0" cy="2975162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 rot="5400000">
            <a:off x="7616729" y="1343025"/>
            <a:ext cx="742949" cy="228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 rot="5400000">
            <a:off x="6713679" y="2418972"/>
            <a:ext cx="2894845" cy="228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7764406" y="221796"/>
            <a:ext cx="628648" cy="5757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fld id="{00000000-1234-1234-1234-123412341234}" type="slidenum">
              <a:rPr lang="pl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t>‹#›</a:t>
            </a:fld>
            <a:endParaRPr lang="pl" sz="1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kolumna obrazu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84583" y="339537"/>
            <a:ext cx="7053541" cy="10503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3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89347" y="3188211"/>
            <a:ext cx="2205037" cy="4321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342900" marR="0" lvl="1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85800" marR="0" lvl="2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28700" marR="0" lvl="3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71600" marR="0" lvl="4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14500" marR="0" lvl="5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57400" marR="0" lvl="6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400300" marR="0" lvl="7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743200" marR="0" lvl="8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pic" idx="2"/>
          </p:nvPr>
        </p:nvSpPr>
        <p:spPr>
          <a:xfrm>
            <a:off x="489347" y="1657350"/>
            <a:ext cx="2205037" cy="1143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342900" marR="0" lvl="1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85800" marR="0" lvl="2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28700" marR="0" lvl="3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71600" marR="0" lvl="4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14500" marR="0" lvl="5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57400" marR="0" lvl="6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400300" marR="0" lvl="7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743200" marR="0" lvl="8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3"/>
          </p:nvPr>
        </p:nvSpPr>
        <p:spPr>
          <a:xfrm>
            <a:off x="489347" y="3620408"/>
            <a:ext cx="2205037" cy="494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342900" marR="0" lvl="1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85800" marR="0" lvl="2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28700" marR="0" lvl="3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71600" marR="0" lvl="4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14500" marR="0" lvl="5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57400" marR="0" lvl="6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400300" marR="0" lvl="7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743200" marR="0" lvl="8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4"/>
          </p:nvPr>
        </p:nvSpPr>
        <p:spPr>
          <a:xfrm>
            <a:off x="2917032" y="3188211"/>
            <a:ext cx="2197893" cy="4321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342900" marR="0" lvl="1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85800" marR="0" lvl="2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28700" marR="0" lvl="3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71600" marR="0" lvl="4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14500" marR="0" lvl="5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57400" marR="0" lvl="6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400300" marR="0" lvl="7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743200" marR="0" lvl="8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pic" idx="5"/>
          </p:nvPr>
        </p:nvSpPr>
        <p:spPr>
          <a:xfrm>
            <a:off x="2917031" y="1657350"/>
            <a:ext cx="2197893" cy="1143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342900" marR="0" lvl="1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85800" marR="0" lvl="2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28700" marR="0" lvl="3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71600" marR="0" lvl="4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14500" marR="0" lvl="5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57400" marR="0" lvl="6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400300" marR="0" lvl="7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743200" marR="0" lvl="8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6"/>
          </p:nvPr>
        </p:nvSpPr>
        <p:spPr>
          <a:xfrm>
            <a:off x="2916016" y="3620407"/>
            <a:ext cx="2200805" cy="494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342900" marR="0" lvl="1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85800" marR="0" lvl="2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28700" marR="0" lvl="3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71600" marR="0" lvl="4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14500" marR="0" lvl="5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57400" marR="0" lvl="6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400300" marR="0" lvl="7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743200" marR="0" lvl="8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7"/>
          </p:nvPr>
        </p:nvSpPr>
        <p:spPr>
          <a:xfrm>
            <a:off x="5343525" y="3188211"/>
            <a:ext cx="2199085" cy="4321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342900" marR="0" lvl="1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85800" marR="0" lvl="2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28700" marR="0" lvl="3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71600" marR="0" lvl="4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14500" marR="0" lvl="5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57400" marR="0" lvl="6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400300" marR="0" lvl="7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743200" marR="0" lvl="8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pic" idx="8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342900" marR="0" lvl="1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85800" marR="0" lvl="2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28700" marR="0" lvl="3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71600" marR="0" lvl="4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14500" marR="0" lvl="5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57400" marR="0" lvl="6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400300" marR="0" lvl="7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743200" marR="0" lvl="8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9"/>
          </p:nvPr>
        </p:nvSpPr>
        <p:spPr>
          <a:xfrm>
            <a:off x="5343432" y="3620405"/>
            <a:ext cx="2201997" cy="494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342900" marR="0" lvl="1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85800" marR="0" lvl="2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28700" marR="0" lvl="3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71600" marR="0" lvl="4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14500" marR="0" lvl="5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57400" marR="0" lvl="6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400300" marR="0" lvl="7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743200" marR="0" lvl="8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cxnSp>
        <p:nvCxnSpPr>
          <p:cNvPr id="135" name="Shape 135"/>
          <p:cNvCxnSpPr/>
          <p:nvPr/>
        </p:nvCxnSpPr>
        <p:spPr>
          <a:xfrm>
            <a:off x="2794607" y="1600200"/>
            <a:ext cx="0" cy="29717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Shape 136"/>
          <p:cNvCxnSpPr/>
          <p:nvPr/>
        </p:nvCxnSpPr>
        <p:spPr>
          <a:xfrm>
            <a:off x="5221669" y="1600200"/>
            <a:ext cx="0" cy="2975162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 rot="5400000">
            <a:off x="7616729" y="1343025"/>
            <a:ext cx="742949" cy="228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 rot="5400000">
            <a:off x="6713679" y="2418972"/>
            <a:ext cx="2894845" cy="228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7764406" y="221796"/>
            <a:ext cx="628648" cy="5757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fld id="{00000000-1234-1234-1234-123412341234}" type="slidenum">
              <a:rPr lang="pl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t>‹#›</a:t>
            </a:fld>
            <a:endParaRPr lang="pl" sz="1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ytuł i tekst pionowy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84583" y="339537"/>
            <a:ext cx="7053541" cy="10503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3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 rot="5400000">
            <a:off x="2609131" y="-241958"/>
            <a:ext cx="3146610" cy="67099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marR="0" lvl="0" indent="-180975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557213" marR="0" lvl="1" indent="-143193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857250" marR="0" lvl="2" indent="-11049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200150" marR="0" lvl="3" indent="-11556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543050" marR="0" lvl="4" indent="-11556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885950" marR="0" lvl="5" indent="-1155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228850" marR="0" lvl="6" indent="-1155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571750" marR="0" lvl="7" indent="-1155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914650" marR="0" lvl="8" indent="-1155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dt" idx="10"/>
          </p:nvPr>
        </p:nvSpPr>
        <p:spPr>
          <a:xfrm rot="5400000">
            <a:off x="7616729" y="1343025"/>
            <a:ext cx="742949" cy="228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ftr" idx="11"/>
          </p:nvPr>
        </p:nvSpPr>
        <p:spPr>
          <a:xfrm rot="5400000">
            <a:off x="6713679" y="2418972"/>
            <a:ext cx="2894845" cy="228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7764406" y="221796"/>
            <a:ext cx="628648" cy="5757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fld id="{00000000-1234-1234-1234-123412341234}" type="slidenum">
              <a:rPr lang="pl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t>‹#›</a:t>
            </a:fld>
            <a:endParaRPr lang="pl" sz="1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ytuł pionowy i teks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 rot="5400000">
            <a:off x="4700587" y="1850231"/>
            <a:ext cx="4369593" cy="13144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3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 rot="5400000">
            <a:off x="1259682" y="-104773"/>
            <a:ext cx="4026693" cy="5567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marR="0" lvl="0" indent="-180975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557213" marR="0" lvl="1" indent="-143193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857250" marR="0" lvl="2" indent="-11049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200150" marR="0" lvl="3" indent="-11556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543050" marR="0" lvl="4" indent="-11556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885950" marR="0" lvl="5" indent="-1155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228850" marR="0" lvl="6" indent="-1155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571750" marR="0" lvl="7" indent="-1155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914650" marR="0" lvl="8" indent="-1155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dt" idx="10"/>
          </p:nvPr>
        </p:nvSpPr>
        <p:spPr>
          <a:xfrm rot="5400000">
            <a:off x="7616729" y="1343025"/>
            <a:ext cx="742949" cy="228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ftr" idx="11"/>
          </p:nvPr>
        </p:nvSpPr>
        <p:spPr>
          <a:xfrm rot="5400000">
            <a:off x="6713679" y="2418972"/>
            <a:ext cx="2894845" cy="228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7764406" y="221796"/>
            <a:ext cx="628648" cy="5757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fld id="{00000000-1234-1234-1234-123412341234}" type="slidenum">
              <a:rPr lang="pl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t>‹#›</a:t>
            </a:fld>
            <a:endParaRPr lang="pl" sz="1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3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557213" marR="0" lvl="1" indent="-14319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857250" marR="0" lvl="2" indent="-11049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200150" marR="0" lvl="3" indent="-115569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543050" marR="0" lvl="4" indent="-115569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885950" marR="0" lvl="5" indent="-11557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228850" marR="0" lvl="6" indent="-11557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571750" marR="0" lvl="7" indent="-11557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914650" marR="0" lvl="8" indent="-11557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l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‹#›</a:t>
            </a:fld>
            <a:endParaRPr lang="pl" sz="2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 rot="5400000">
            <a:off x="7616729" y="1343025"/>
            <a:ext cx="742949" cy="228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 rot="5400000">
            <a:off x="6713679" y="2418972"/>
            <a:ext cx="2894845" cy="228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7764406" y="221796"/>
            <a:ext cx="628648" cy="5757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fld id="{00000000-1234-1234-1234-123412341234}" type="slidenum">
              <a:rPr lang="pl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t>‹#›</a:t>
            </a:fld>
            <a:endParaRPr lang="pl" sz="1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ównani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84583" y="339537"/>
            <a:ext cx="7053541" cy="10503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3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827484" y="1428750"/>
            <a:ext cx="3297253" cy="4321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342900" marR="0" lvl="1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85800" marR="0" lvl="2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28700" marR="0" lvl="3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71600" marR="0" lvl="4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14500" marR="0" lvl="5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57400" marR="0" lvl="6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400300" marR="0" lvl="7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743200" marR="0" lvl="8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827484" y="1885950"/>
            <a:ext cx="3297253" cy="28063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marR="0" lvl="0" indent="-186055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557213" marR="0" lvl="1" indent="-153353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857250" marR="0" lvl="2" indent="-11556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200150" marR="0" lvl="3" indent="-12573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543050" marR="0" lvl="4" indent="-12573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885950" marR="0" lvl="5" indent="-12572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228850" marR="0" lvl="6" indent="-12572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571750" marR="0" lvl="7" indent="-12572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914650" marR="0" lvl="8" indent="-12572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3"/>
          </p:nvPr>
        </p:nvSpPr>
        <p:spPr>
          <a:xfrm>
            <a:off x="4240871" y="1428750"/>
            <a:ext cx="3297253" cy="4321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342900" marR="0" lvl="1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85800" marR="0" lvl="2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28700" marR="0" lvl="3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71600" marR="0" lvl="4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14500" marR="0" lvl="5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57400" marR="0" lvl="6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400300" marR="0" lvl="7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743200" marR="0" lvl="8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4"/>
          </p:nvPr>
        </p:nvSpPr>
        <p:spPr>
          <a:xfrm>
            <a:off x="4240871" y="1885950"/>
            <a:ext cx="3297253" cy="28063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marR="0" lvl="0" indent="-186055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557213" marR="0" lvl="1" indent="-153353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857250" marR="0" lvl="2" indent="-11556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200150" marR="0" lvl="3" indent="-12573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543050" marR="0" lvl="4" indent="-12573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885950" marR="0" lvl="5" indent="-12572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228850" marR="0" lvl="6" indent="-12572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571750" marR="0" lvl="7" indent="-12572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914650" marR="0" lvl="8" indent="-12572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 rot="5400000">
            <a:off x="7616729" y="1343025"/>
            <a:ext cx="742949" cy="228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 rot="5400000">
            <a:off x="6713679" y="2418972"/>
            <a:ext cx="2894845" cy="228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7764406" y="221796"/>
            <a:ext cx="628648" cy="5757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fld id="{00000000-1234-1234-1234-123412341234}" type="slidenum">
              <a:rPr lang="pl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t>‹#›</a:t>
            </a:fld>
            <a:endParaRPr lang="pl" sz="1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3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899" cy="307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marR="0" lvl="0" indent="-16827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557213" marR="0" lvl="1" indent="-1381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857250" marR="0" lvl="2" indent="-95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200150" marR="0" lvl="3" indent="-95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543050" marR="0" lvl="4" indent="-95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885950" marR="0" lvl="5" indent="-95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228850" marR="0" lvl="6" indent="-95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571750" marR="0" lvl="7" indent="-95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914650" marR="0" lvl="8" indent="-95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899" cy="307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marR="0" lvl="0" indent="-16827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557213" marR="0" lvl="1" indent="-1381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857250" marR="0" lvl="2" indent="-95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200150" marR="0" lvl="3" indent="-95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543050" marR="0" lvl="4" indent="-95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885950" marR="0" lvl="5" indent="-95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228850" marR="0" lvl="6" indent="-95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571750" marR="0" lvl="7" indent="-95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914650" marR="0" lvl="8" indent="-95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l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t>‹#›</a:t>
            </a:fld>
            <a:endParaRPr lang="pl" sz="2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84583" y="339537"/>
            <a:ext cx="7053541" cy="10503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3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827483" y="1539688"/>
            <a:ext cx="6709906" cy="31466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marR="0" lvl="0" indent="-180975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557213" marR="0" lvl="1" indent="-143193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857250" marR="0" lvl="2" indent="-11049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200150" marR="0" lvl="3" indent="-11556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543050" marR="0" lvl="4" indent="-11556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885950" marR="0" lvl="5" indent="-1155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228850" marR="0" lvl="6" indent="-1155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571750" marR="0" lvl="7" indent="-1155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914650" marR="0" lvl="8" indent="-1155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 rot="5400000">
            <a:off x="7616729" y="1343025"/>
            <a:ext cx="742949" cy="228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 rot="5400000">
            <a:off x="6713679" y="2418972"/>
            <a:ext cx="2894845" cy="228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7764406" y="221796"/>
            <a:ext cx="628648" cy="5757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fld id="{00000000-1234-1234-1234-123412341234}" type="slidenum">
              <a:rPr lang="pl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t>‹#›</a:t>
            </a:fld>
            <a:endParaRPr lang="pl" sz="1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ctrTitle"/>
          </p:nvPr>
        </p:nvSpPr>
        <p:spPr>
          <a:xfrm>
            <a:off x="866216" y="1085850"/>
            <a:ext cx="6619244" cy="24971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5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5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342900" marR="0" lvl="1" indent="0" algn="ct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85800" marR="0" lvl="2" indent="0" algn="ct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28700" marR="0" lvl="3" indent="0" algn="ct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71600" marR="0" lvl="4" indent="0" algn="ct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14500" marR="0" lvl="5" indent="0" algn="ct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57400" marR="0" lvl="6" indent="0" algn="ct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400300" marR="0" lvl="7" indent="0" algn="ct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743200" marR="0" lvl="8" indent="0" algn="ct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 rot="5400000">
            <a:off x="7616729" y="1343025"/>
            <a:ext cx="742949" cy="228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 rot="5400000">
            <a:off x="6713679" y="2418972"/>
            <a:ext cx="2894845" cy="228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7764406" y="221796"/>
            <a:ext cx="628648" cy="5757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fld id="{00000000-1234-1234-1234-123412341234}" type="slidenum">
              <a:rPr lang="pl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t>‹#›</a:t>
            </a:fld>
            <a:endParaRPr lang="pl" sz="1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Nagłówek sekcji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866216" y="2146300"/>
            <a:ext cx="6619242" cy="14367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3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866216" y="3583035"/>
            <a:ext cx="6619244" cy="64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5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342900" marR="0" lvl="1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85800" marR="0" lvl="2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28700" marR="0" lvl="3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71600" marR="0" lvl="4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14500" marR="0" lvl="5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57400" marR="0" lvl="6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400300" marR="0" lvl="7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743200" marR="0" lvl="8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 rot="5400000">
            <a:off x="7616729" y="1343025"/>
            <a:ext cx="742949" cy="228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 rot="5400000">
            <a:off x="6713679" y="2418972"/>
            <a:ext cx="2894845" cy="228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7764406" y="221796"/>
            <a:ext cx="628648" cy="5757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fld id="{00000000-1234-1234-1234-123412341234}" type="slidenum">
              <a:rPr lang="pl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t>‹#›</a:t>
            </a:fld>
            <a:endParaRPr lang="pl" sz="1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Zawartość z podpisem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866216" y="1085850"/>
            <a:ext cx="2550797" cy="1085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18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588462" y="1085850"/>
            <a:ext cx="3896997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57175" marR="0" lvl="0" indent="-180975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557213" marR="0" lvl="1" indent="-143193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857250" marR="0" lvl="2" indent="-11049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200150" marR="0" lvl="3" indent="-11556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543050" marR="0" lvl="4" indent="-11556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885950" marR="0" lvl="5" indent="-1155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228850" marR="0" lvl="6" indent="-1155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571750" marR="0" lvl="7" indent="-1155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914650" marR="0" lvl="8" indent="-1155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866216" y="2346960"/>
            <a:ext cx="2550797" cy="2171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342900" marR="0" lvl="1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685800" marR="0" lvl="2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028700" marR="0" lvl="3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371600" marR="0" lvl="4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714500" marR="0" lvl="5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57400" marR="0" lvl="6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400300" marR="0" lvl="7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743200" marR="0" lvl="8" indent="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 rot="5400000">
            <a:off x="7616729" y="1343025"/>
            <a:ext cx="742949" cy="228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 rot="5400000">
            <a:off x="6713679" y="2418972"/>
            <a:ext cx="2894845" cy="228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7764406" y="221796"/>
            <a:ext cx="628648" cy="5757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fld id="{00000000-1234-1234-1234-123412341234}" type="slidenum">
              <a:rPr lang="pl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t>‹#›</a:t>
            </a:fld>
            <a:endParaRPr lang="pl" sz="1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21">
            <a:alphaModFix/>
          </a:blip>
          <a:srcRect l="3613"/>
          <a:stretch/>
        </p:blipFill>
        <p:spPr>
          <a:xfrm>
            <a:off x="0" y="2002264"/>
            <a:ext cx="3027759" cy="3141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7"/>
          <p:cNvPicPr preferRelativeResize="0"/>
          <p:nvPr/>
        </p:nvPicPr>
        <p:blipFill rotWithShape="1">
          <a:blip r:embed="rId22">
            <a:alphaModFix/>
          </a:blip>
          <a:srcRect l="35640"/>
          <a:stretch/>
        </p:blipFill>
        <p:spPr>
          <a:xfrm>
            <a:off x="0" y="2169260"/>
            <a:ext cx="1141808" cy="177408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"/>
          <p:cNvSpPr/>
          <p:nvPr/>
        </p:nvSpPr>
        <p:spPr>
          <a:xfrm>
            <a:off x="6456758" y="1257300"/>
            <a:ext cx="2114550" cy="2114550"/>
          </a:xfrm>
          <a:prstGeom prst="ellipse">
            <a:avLst/>
          </a:prstGeom>
          <a:gradFill>
            <a:gsLst>
              <a:gs pos="0">
                <a:srgbClr val="78C4F1">
                  <a:alpha val="6666"/>
                </a:srgbClr>
              </a:gs>
              <a:gs pos="36000">
                <a:srgbClr val="78C4F1">
                  <a:alpha val="5882"/>
                </a:srgbClr>
              </a:gs>
              <a:gs pos="69000">
                <a:srgbClr val="78C4F1">
                  <a:alpha val="0"/>
                </a:srgbClr>
              </a:gs>
              <a:gs pos="100000">
                <a:srgbClr val="78C4F1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" name="Shape 9"/>
          <p:cNvPicPr preferRelativeResize="0"/>
          <p:nvPr/>
        </p:nvPicPr>
        <p:blipFill rotWithShape="1">
          <a:blip r:embed="rId23">
            <a:alphaModFix/>
          </a:blip>
          <a:srcRect t="28812"/>
          <a:stretch/>
        </p:blipFill>
        <p:spPr>
          <a:xfrm>
            <a:off x="5999560" y="0"/>
            <a:ext cx="1202539" cy="856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/>
          <p:cNvPicPr preferRelativeResize="0"/>
          <p:nvPr/>
        </p:nvPicPr>
        <p:blipFill rotWithShape="1">
          <a:blip r:embed="rId24">
            <a:alphaModFix/>
          </a:blip>
          <a:srcRect b="23320"/>
          <a:stretch/>
        </p:blipFill>
        <p:spPr>
          <a:xfrm>
            <a:off x="6456758" y="4572000"/>
            <a:ext cx="7453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84583" y="339537"/>
            <a:ext cx="7053541" cy="10503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3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827483" y="1539688"/>
            <a:ext cx="6709906" cy="31466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marR="0" lvl="0" indent="-180975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557213" marR="0" lvl="1" indent="-143193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857250" marR="0" lvl="2" indent="-11049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200150" marR="0" lvl="3" indent="-11556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543050" marR="0" lvl="4" indent="-11556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1885950" marR="0" lvl="5" indent="-1155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228850" marR="0" lvl="6" indent="-1155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571750" marR="0" lvl="7" indent="-1155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914650" marR="0" lvl="8" indent="-11557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 rot="5400000">
            <a:off x="7616729" y="1343025"/>
            <a:ext cx="742949" cy="228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 rot="5400000">
            <a:off x="6713679" y="2418972"/>
            <a:ext cx="2894845" cy="228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7764406" y="221796"/>
            <a:ext cx="628648" cy="5757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fld id="{00000000-1234-1234-1234-123412341234}" type="slidenum">
              <a:rPr lang="pl"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Roboto"/>
                <a:buNone/>
              </a:pPr>
              <a:t>‹#›</a:t>
            </a:fld>
            <a:endParaRPr lang="pl" sz="1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p4ce.eu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youtube.com/results?search_query=what+is+fusion+36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362275" y="533345"/>
            <a:ext cx="8368200" cy="269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pl" sz="4400" b="1" i="0" u="none" strike="noStrike" cap="none" dirty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Od koncepcji po prototyp, </a:t>
            </a:r>
            <a:r>
              <a:rPr lang="pl" sz="44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pl" sz="44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l" sz="4400" b="1" i="0" u="none" strike="noStrike" cap="none" dirty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czyli przychodzi inżynier </a:t>
            </a:r>
            <a:r>
              <a:rPr lang="pl" sz="44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pl" sz="44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l" sz="4400" b="1" i="0" u="none" strike="noStrike" cap="none" dirty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 lekarza</a:t>
            </a:r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9751" y="3228975"/>
            <a:ext cx="4733999" cy="131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pl" sz="32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Podstawy Fusion 360 w Moodle Cloud</a:t>
            </a:r>
          </a:p>
        </p:txBody>
      </p:sp>
      <p:pic>
        <p:nvPicPr>
          <p:cNvPr id="217" name="Shape 2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663" y="1351012"/>
            <a:ext cx="6156299" cy="3461099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/>
          <p:nvPr/>
        </p:nvSpPr>
        <p:spPr>
          <a:xfrm>
            <a:off x="1835696" y="1995685"/>
            <a:ext cx="5112599" cy="16563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484583" y="339537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pl" sz="32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Zalety projektu w relacji </a:t>
            </a:r>
            <a:r>
              <a:rPr lang="pl"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pl"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l" sz="32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lekarz - inżynier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107504" y="1428750"/>
            <a:ext cx="5040599" cy="308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↖"/>
            </a:pPr>
            <a:r>
              <a:rPr lang="pl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Ułatwienie komunikacji</a:t>
            </a:r>
          </a:p>
          <a:p>
            <a:pPr marL="457200" marR="0" lvl="0" indent="-2286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↖"/>
            </a:pPr>
            <a:r>
              <a:rPr lang="pl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Interdyscyplinarne zadania</a:t>
            </a:r>
          </a:p>
          <a:p>
            <a:pPr marL="457200" marR="0" lvl="0" indent="-2286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↖"/>
            </a:pPr>
            <a:r>
              <a:rPr lang="pl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Dzielenie się wiedzą i doświadczeniem </a:t>
            </a:r>
          </a:p>
          <a:p>
            <a:pPr marL="457200" marR="0" lvl="0" indent="-2286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↖"/>
            </a:pPr>
            <a:r>
              <a:rPr lang="pl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Podnoszenie własnych kwalifikacji </a:t>
            </a:r>
          </a:p>
          <a:p>
            <a:pPr marL="457200" marR="0" lvl="0" indent="-2286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↖"/>
            </a:pPr>
            <a:r>
              <a:rPr lang="pl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Fuzja odrębnych dziedzin nauki</a:t>
            </a:r>
          </a:p>
        </p:txBody>
      </p:sp>
      <p:pic>
        <p:nvPicPr>
          <p:cNvPr id="225" name="Shape 225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292080" y="1491629"/>
            <a:ext cx="3297299" cy="220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-247872" y="184143"/>
            <a:ext cx="8368200" cy="6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pl" sz="32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Interdyscyplinarny przepływ informacji 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1660361" y="871265"/>
            <a:ext cx="2050798" cy="686099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pl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Lekarz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1660348" y="2003690"/>
            <a:ext cx="2050800" cy="686099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pl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Inżynier 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1660348" y="3006146"/>
            <a:ext cx="2050800" cy="686099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pl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Diagnostyk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1660348" y="4172896"/>
            <a:ext cx="2050800" cy="686099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pl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Przedsiębiorca</a:t>
            </a:r>
          </a:p>
        </p:txBody>
      </p:sp>
      <p:sp>
        <p:nvSpPr>
          <p:cNvPr id="235" name="Shape 235"/>
          <p:cNvSpPr/>
          <p:nvPr/>
        </p:nvSpPr>
        <p:spPr>
          <a:xfrm rot="-5400000">
            <a:off x="2428357" y="1594807"/>
            <a:ext cx="502500" cy="330899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Shape 236"/>
          <p:cNvSpPr/>
          <p:nvPr/>
        </p:nvSpPr>
        <p:spPr>
          <a:xfrm rot="-5400000">
            <a:off x="2434499" y="2721824"/>
            <a:ext cx="502500" cy="326099"/>
          </a:xfrm>
          <a:prstGeom prst="leftRightArrow">
            <a:avLst>
              <a:gd name="adj1" fmla="val 50000"/>
              <a:gd name="adj2" fmla="val 6297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Shape 237"/>
          <p:cNvSpPr/>
          <p:nvPr/>
        </p:nvSpPr>
        <p:spPr>
          <a:xfrm rot="-5400000">
            <a:off x="2434508" y="3771898"/>
            <a:ext cx="502500" cy="343199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Shape 238"/>
          <p:cNvSpPr txBox="1"/>
          <p:nvPr/>
        </p:nvSpPr>
        <p:spPr>
          <a:xfrm>
            <a:off x="5724328" y="2456390"/>
            <a:ext cx="2050800" cy="686099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pl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Pacjent</a:t>
            </a:r>
          </a:p>
        </p:txBody>
      </p:sp>
      <p:sp>
        <p:nvSpPr>
          <p:cNvPr id="239" name="Shape 239"/>
          <p:cNvSpPr/>
          <p:nvPr/>
        </p:nvSpPr>
        <p:spPr>
          <a:xfrm>
            <a:off x="3902100" y="2239952"/>
            <a:ext cx="1677900" cy="11189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pl" sz="32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Pacjent zgłasza się do lekarza</a:t>
            </a:r>
          </a:p>
        </p:txBody>
      </p:sp>
      <p:pic>
        <p:nvPicPr>
          <p:cNvPr id="245" name="Shape 245" descr="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5572" y="1489075"/>
            <a:ext cx="2849999" cy="331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387350" y="1489075"/>
            <a:ext cx="3636899" cy="307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lang="pl"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Rekonstrukcja pseudotrójwymiarowa </a:t>
            </a:r>
            <a:br>
              <a:rPr lang="pl"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l"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badanie tomografii komputerowej.</a:t>
            </a:r>
          </a:p>
        </p:txBody>
      </p:sp>
      <p:pic>
        <p:nvPicPr>
          <p:cNvPr id="247" name="Shape 247" descr="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22925" y="1489075"/>
            <a:ext cx="3199200" cy="331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190500" y="458025"/>
            <a:ext cx="8368200" cy="6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pl" sz="32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Badanie tomografii komputerowej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00075" y="1148137"/>
            <a:ext cx="8368200" cy="307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"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Płaszczyzna poprzeczna                                     Płaszczyzna czołowa</a:t>
            </a:r>
          </a:p>
        </p:txBody>
      </p:sp>
      <p:pic>
        <p:nvPicPr>
          <p:cNvPr id="254" name="Shape 254" descr="ax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075" y="1543794"/>
            <a:ext cx="4137599" cy="344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Shape 255" descr="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9125" y="1543794"/>
            <a:ext cx="3963900" cy="344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pl" sz="32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Badanie  patomorfologiczne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387350" y="1489075"/>
            <a:ext cx="3331499" cy="307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"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Ameloblastoma:</a:t>
            </a:r>
            <a:r>
              <a:rPr lang="pl"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pl"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l"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Unicystic (jednokomorowy), </a:t>
            </a:r>
            <a:r>
              <a:rPr lang="pl"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pl"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l"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 follicular  (pęcherzykowy), </a:t>
            </a:r>
            <a:r>
              <a:rPr lang="pl"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pl"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l"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 plexiform, </a:t>
            </a:r>
            <a:r>
              <a:rPr lang="pl"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pl"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l"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 desmoplastic (desmoplastyczny)</a:t>
            </a:r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5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5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5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7175" marR="0" lvl="0" indent="-317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" sz="1000" b="1" i="1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Źródło:  McClary AC, West RB, McClary AC, et al. Ameloblastoma: a clinical review and trends in management. Eur Arch Otorhinolaryngol 2016;273:1649–61</a:t>
            </a:r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2" name="Shape 262" descr="hispat ameloblastom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2958" y="1171120"/>
            <a:ext cx="4971599" cy="371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467543" y="195484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pl" sz="32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Planowanie leczenia</a:t>
            </a:r>
          </a:p>
        </p:txBody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137004" y="1485900"/>
            <a:ext cx="8776800" cy="314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lang="pl"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Tworzenie odbicia lustrzanego strony zdrowej w tworzeniu implantu indywidualnego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333375" y="4634541"/>
            <a:ext cx="7636799" cy="89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Shape 270" descr="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794508"/>
            <a:ext cx="2743199" cy="274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Shape 271" descr="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05425" y="1794508"/>
            <a:ext cx="2743199" cy="274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Shape 272"/>
          <p:cNvSpPr/>
          <p:nvPr/>
        </p:nvSpPr>
        <p:spPr>
          <a:xfrm>
            <a:off x="3505200" y="2591158"/>
            <a:ext cx="1694100" cy="9422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7D9A2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484583" y="339537"/>
            <a:ext cx="6607800" cy="105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pl" sz="3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Zdjęcie projektu 3D z Fusion 360</a:t>
            </a:r>
          </a:p>
        </p:txBody>
      </p:sp>
      <p:pic>
        <p:nvPicPr>
          <p:cNvPr id="278" name="Shape 278" descr="screen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10" y="987573"/>
            <a:ext cx="5182799" cy="388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484583" y="339537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pl" sz="32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Zdjęcie po wydruku</a:t>
            </a:r>
            <a:r>
              <a:rPr lang="pl" sz="32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</a:p>
        </p:txBody>
      </p:sp>
      <p:pic>
        <p:nvPicPr>
          <p:cNvPr id="284" name="Shape 2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6428" y="1386076"/>
            <a:ext cx="4574100" cy="349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Shape 2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4583" y="1385887"/>
            <a:ext cx="4663199" cy="35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484187" y="339725"/>
            <a:ext cx="7053299" cy="242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pl" sz="3200" b="1" i="0" u="none" strike="noStrike" cap="none" dirty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Końcowy </a:t>
            </a:r>
            <a:r>
              <a:rPr lang="pl" sz="32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pl" sz="32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l" sz="3200" b="1" i="0" u="none" strike="noStrike" cap="none" dirty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efekt współpracy</a:t>
            </a:r>
            <a:r>
              <a:rPr lang="pl" sz="32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pl" sz="32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l" sz="3200" b="0" i="0" u="none" strike="noStrike" cap="none" dirty="0">
                <a:solidFill>
                  <a:srgbClr val="EBEBEB"/>
                </a:solidFill>
                <a:latin typeface="Questrial"/>
                <a:ea typeface="Questrial"/>
                <a:cs typeface="Questrial"/>
                <a:sym typeface="Questrial"/>
              </a:rPr>
              <a:t> </a:t>
            </a:r>
          </a:p>
        </p:txBody>
      </p:sp>
      <p:pic>
        <p:nvPicPr>
          <p:cNvPr id="291" name="Shape 291" descr="DSC_0274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166167" y="339725"/>
            <a:ext cx="3436799" cy="46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pl" sz="32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Nasz zespół 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-396552" y="2590800"/>
            <a:ext cx="10081120" cy="307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5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5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500" b="1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500" b="1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" sz="1500" b="1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Anna </a:t>
            </a:r>
            <a:r>
              <a:rPr lang="pl" sz="15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Czaja                       </a:t>
            </a:r>
            <a:r>
              <a:rPr lang="pl" sz="1500" b="1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Karolina </a:t>
            </a:r>
            <a:r>
              <a:rPr lang="pl" sz="15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Chylińska   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" sz="1500" b="1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Politechnika Gdańska,    Gdański Uniwersytet</a:t>
            </a:r>
          </a:p>
          <a:p>
            <a:pPr marL="0" lvl="0" indent="0">
              <a:buSzPct val="25000"/>
              <a:buNone/>
            </a:pPr>
            <a:r>
              <a:rPr lang="pl" sz="1500" b="1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PRO-MED sp. </a:t>
            </a:r>
            <a:r>
              <a:rPr lang="pl-PL" sz="1500" b="1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r>
              <a:rPr lang="pl" sz="1500" b="1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o.o.</a:t>
            </a:r>
            <a:r>
              <a:rPr lang="pl" sz="15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          </a:t>
            </a:r>
            <a:r>
              <a:rPr lang="pl" sz="1500" b="1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pl" b="1" dirty="0" smtClean="0"/>
              <a:t>edyczny</a:t>
            </a:r>
            <a:r>
              <a:rPr lang="pl" sz="1500" b="1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pl" sz="15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                 </a:t>
            </a:r>
            <a:r>
              <a:rPr lang="pl" b="1" dirty="0"/>
              <a:t> </a:t>
            </a:r>
            <a:r>
              <a:rPr lang="pl" b="1" dirty="0" smtClean="0"/>
              <a:t>Ewa </a:t>
            </a:r>
            <a:r>
              <a:rPr lang="pl" b="1" dirty="0"/>
              <a:t>Kozłowska </a:t>
            </a:r>
            <a:r>
              <a:rPr lang="pl" b="1" dirty="0" smtClean="0"/>
              <a:t>              Paulina </a:t>
            </a:r>
            <a:r>
              <a:rPr lang="pl" b="1" dirty="0"/>
              <a:t>Pałasz</a:t>
            </a:r>
            <a:endParaRPr lang="pl" sz="1500" b="1" i="0" u="none" strike="noStrike" cap="none" dirty="0" smtClean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>
              <a:buSzPct val="25000"/>
              <a:buNone/>
            </a:pPr>
            <a:r>
              <a:rPr lang="pl" sz="1500" b="1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                                                                                      </a:t>
            </a:r>
            <a:r>
              <a:rPr lang="pl" b="1" dirty="0"/>
              <a:t> </a:t>
            </a:r>
            <a:r>
              <a:rPr lang="pl" b="1" dirty="0" smtClean="0"/>
              <a:t>       Politechnika </a:t>
            </a:r>
            <a:r>
              <a:rPr lang="pl" b="1" dirty="0"/>
              <a:t>Gdańska </a:t>
            </a:r>
            <a:r>
              <a:rPr lang="pl" sz="1500" b="1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r>
              <a:rPr lang="pl" b="1" dirty="0"/>
              <a:t> Gdański </a:t>
            </a:r>
            <a:r>
              <a:rPr lang="pl" b="1" dirty="0" smtClean="0"/>
              <a:t>Uniwersytet </a:t>
            </a:r>
            <a:r>
              <a:rPr lang="pl" sz="1500" b="1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  </a:t>
            </a:r>
          </a:p>
          <a:p>
            <a:pPr marL="0" lvl="0" indent="0">
              <a:buSzPct val="25000"/>
              <a:buNone/>
            </a:pPr>
            <a:r>
              <a:rPr lang="pl" sz="15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                                                                                     </a:t>
            </a:r>
            <a:r>
              <a:rPr lang="pl" sz="1500" b="1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               </a:t>
            </a:r>
            <a:r>
              <a:rPr lang="pl" b="1" dirty="0" smtClean="0"/>
              <a:t>Medyczny</a:t>
            </a:r>
            <a:endParaRPr lang="pl" sz="1500" b="1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1800" y="1660542"/>
            <a:ext cx="1857299" cy="185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 descr="DSCF207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20272" y="1388399"/>
            <a:ext cx="1542899" cy="250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60032" y="1392899"/>
            <a:ext cx="1872900" cy="250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3528" y="1863736"/>
            <a:ext cx="2219399" cy="165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pl" sz="3200" b="1" i="0" u="none" strike="noStrike" cap="none" dirty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Dziękujemy i zapraszamy </a:t>
            </a:r>
            <a:br>
              <a:rPr lang="pl" sz="3200" b="1" i="0" u="none" strike="noStrike" cap="none" dirty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l" sz="3200" b="1" i="0" u="none" strike="noStrike" cap="none" dirty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 współpracy na platformie </a:t>
            </a:r>
            <a:r>
              <a:rPr lang="pl" sz="3200" b="1" i="0" u="none" strike="noStrike" cap="none" dirty="0" smtClean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pl" sz="3200" b="1" i="0" u="none" strike="noStrike" cap="none" dirty="0" smtClean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l" sz="3200" b="1" i="0" u="sng" strike="noStrike" cap="none" dirty="0" smtClean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sp4ce.eu</a:t>
            </a:r>
            <a:endParaRPr lang="pl" sz="3200" b="1" i="0" u="sng" strike="noStrike" cap="none" dirty="0">
              <a:solidFill>
                <a:schemeClr val="hlink"/>
              </a:solidFill>
              <a:latin typeface="Century Gothic"/>
              <a:ea typeface="Century Gothic"/>
              <a:cs typeface="Century Gothic"/>
              <a:sym typeface="Century Gothic"/>
              <a:hlinkClick r:id="rId3"/>
            </a:endParaRPr>
          </a:p>
        </p:txBody>
      </p:sp>
      <p:pic>
        <p:nvPicPr>
          <p:cNvPr id="297" name="Shape 29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tretch/>
        </p:blipFill>
        <p:spPr>
          <a:xfrm>
            <a:off x="395536" y="2032704"/>
            <a:ext cx="4000500" cy="22491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ymbol zastępczy tekstu 1"/>
          <p:cNvSpPr>
            <a:spLocks noGrp="1"/>
          </p:cNvSpPr>
          <p:nvPr>
            <p:ph type="body" idx="2"/>
          </p:nvPr>
        </p:nvSpPr>
        <p:spPr>
          <a:xfrm>
            <a:off x="4499992" y="1419622"/>
            <a:ext cx="4644008" cy="3078899"/>
          </a:xfrm>
        </p:spPr>
        <p:txBody>
          <a:bodyPr/>
          <a:lstStyle/>
          <a:p>
            <a:pPr marL="88900" indent="0" algn="ctr">
              <a:buNone/>
            </a:pPr>
            <a:r>
              <a:rPr lang="pl-PL" b="1" dirty="0" smtClean="0"/>
              <a:t>Dziękujemy naszym konsultantom</a:t>
            </a:r>
          </a:p>
          <a:p>
            <a:pPr marL="88900" indent="0" algn="ctr">
              <a:buNone/>
            </a:pPr>
            <a:r>
              <a:rPr lang="pl-PL" b="1" smtClean="0"/>
              <a:t>Annie </a:t>
            </a:r>
            <a:r>
              <a:rPr lang="pl-PL" b="1" dirty="0" smtClean="0"/>
              <a:t>Grabowskiej i Wojciechowi Grabowskiemu</a:t>
            </a:r>
            <a:endParaRPr lang="en-GB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139702"/>
            <a:ext cx="3581400" cy="2124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750" y="914400"/>
            <a:ext cx="7904999" cy="393029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/>
        </p:nvSpPr>
        <p:spPr>
          <a:xfrm>
            <a:off x="759897" y="216392"/>
            <a:ext cx="7420500" cy="65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pl" sz="3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Jak pracujemy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390876" y="733425"/>
            <a:ext cx="90029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pl" sz="32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SP4CE - Partnerstwo strategiczne </a:t>
            </a:r>
            <a:r>
              <a:rPr lang="pl"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pl"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l" sz="32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 rzecz kreatywności i przedsiębiorczości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827583" y="1489823"/>
            <a:ext cx="7488899" cy="307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lang="pl"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Głównym celem projektu SP4CE było opracowanie e-learningowych narzędzi  dla współpracy między studentami, przedstawicielami przedsiębiorców i nauczycielami.  </a:t>
            </a:r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5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5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556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5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25" y="2326616"/>
            <a:ext cx="4461300" cy="25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10100" y="2315833"/>
            <a:ext cx="4494899" cy="252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180975" y="441477"/>
            <a:ext cx="8368200" cy="6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pl" sz="32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Współpraca na platformie SP4CE</a:t>
            </a:r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600" y="1131590"/>
            <a:ext cx="7208400" cy="3891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28601" y="528954"/>
            <a:ext cx="8368200" cy="6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pl" sz="32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     Praca w chmurze 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387900" y="1511966"/>
            <a:ext cx="8368200" cy="305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"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Praca odbywa się na serwerze, a właściwie w sieci serwerów. </a:t>
            </a:r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"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Komputery/urządzenia mobilne służą jako punkt dostępu, a nie jako miejsca do</a:t>
            </a:r>
          </a:p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"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archiwizowania plików. </a:t>
            </a:r>
            <a:br>
              <a:rPr lang="pl"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lang="pl" sz="15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7175" marR="0" lvl="0" indent="-2571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lang="pl"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Zalety:</a:t>
            </a:r>
          </a:p>
          <a:p>
            <a:pPr marL="457200" marR="0" lvl="0" indent="-228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lang="pl"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obniżenie kosztów IT</a:t>
            </a:r>
          </a:p>
          <a:p>
            <a:pPr marL="457200" marR="0" lvl="0" indent="-228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lang="pl"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wygodny dostęp do aplikacji</a:t>
            </a:r>
          </a:p>
          <a:p>
            <a:pPr marL="457200" marR="0" lvl="0" indent="-228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lang="pl"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wysoki poziom bezpieczeństwa danych</a:t>
            </a:r>
          </a:p>
          <a:p>
            <a:pPr marL="457200" marR="0" lvl="0" indent="-228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lang="pl"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dostęp z urządzeń mobilnych</a:t>
            </a:r>
          </a:p>
          <a:p>
            <a:pPr marL="257175" marR="0" lvl="0" indent="-25717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5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5850" y="2299334"/>
            <a:ext cx="2648100" cy="98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57925" y="3581400"/>
            <a:ext cx="1872300" cy="11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286006" y="161925"/>
            <a:ext cx="7856700" cy="105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pl" sz="32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Praca w chmurze – zalet ciąg dalszy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107504" y="1428750"/>
            <a:ext cx="4968600" cy="215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↖"/>
            </a:pPr>
            <a:r>
              <a:rPr lang="pl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Udostępnianie innym użytkownikom dokumentu do podglądu lub edycji</a:t>
            </a:r>
          </a:p>
          <a:p>
            <a:pPr marL="457200" marR="0" lvl="0" indent="-2286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↖"/>
            </a:pPr>
            <a:r>
              <a:rPr lang="pl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Komentowanie rezultatów pracy</a:t>
            </a:r>
          </a:p>
          <a:p>
            <a:pPr marL="457200" marR="0" lvl="0" indent="-2286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↖"/>
            </a:pPr>
            <a:r>
              <a:rPr lang="pl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Narzędzia do komunikacji synchronicznej, np.  wideoczat lub czat tekstowy</a:t>
            </a:r>
          </a:p>
          <a:p>
            <a:pPr marL="457200" marR="0" lvl="0" indent="-2286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↖"/>
            </a:pPr>
            <a:r>
              <a:rPr lang="pl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Kontrola wersji, pozwalająca cofnąć zmiany wprowadzone przez współpracownika</a:t>
            </a:r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6055" y="1563637"/>
            <a:ext cx="3660899" cy="297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pl" sz="32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Fusion 360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107504" y="1275604"/>
            <a:ext cx="4280400" cy="329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57175" marR="0" lvl="0" indent="-25717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</a:pPr>
            <a:r>
              <a:rPr lang="pl"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Fusion 360 jest pierwszym narzędziem 3D CAD, CAM oraz CAE, jedynym w swoim rodzaju. Fusion 360 łączy cały proces rozwoju produktu w ramach jednej platformy chmurowej.</a:t>
            </a:r>
          </a:p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</a:pPr>
            <a:r>
              <a:rPr lang="pl"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Zalety: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</a:pPr>
            <a:r>
              <a:rPr lang="pl"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Działa zarówno na komputerach PC              jak i MAC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</a:pPr>
            <a:r>
              <a:rPr lang="pl"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Przeglądarka projektów pozwala otwierać kilkadziesiąt formatów plików używanych w branży projektowej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▶"/>
            </a:pPr>
            <a:r>
              <a:rPr lang="pl"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Duża ilość ogólnodostępnych                           i darmowych materiałów szkoleniowych </a:t>
            </a:r>
          </a:p>
          <a:p>
            <a:pPr marL="257175" marR="0" lvl="0" indent="-25717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419621"/>
            <a:ext cx="4438500" cy="28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/>
          <p:nvPr/>
        </p:nvSpPr>
        <p:spPr>
          <a:xfrm>
            <a:off x="3334069" y="4381500"/>
            <a:ext cx="3456299" cy="2880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gradFill>
            <a:gsLst>
              <a:gs pos="0">
                <a:srgbClr val="8EE0B9"/>
              </a:gs>
              <a:gs pos="100000">
                <a:srgbClr val="3DBD80"/>
              </a:gs>
            </a:gsLst>
            <a:lin ang="5400012" scaled="0"/>
          </a:gradFill>
          <a:ln>
            <a:noFill/>
          </a:ln>
          <a:effectLst>
            <a:outerShdw blurRad="63500" dist="38100" dir="5400000" rotWithShape="0">
              <a:srgbClr val="000000">
                <a:alpha val="6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Shape 211"/>
          <p:cNvSpPr txBox="1"/>
          <p:nvPr/>
        </p:nvSpPr>
        <p:spPr>
          <a:xfrm>
            <a:off x="2774266" y="4762500"/>
            <a:ext cx="602280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pl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https://www.youtube.com/results?search_query=what+is+fusion+360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b="1" dirty="0" smtClean="0"/>
              <a:t>Przygotowanie do współpracy                    - szkolenia </a:t>
            </a:r>
            <a:r>
              <a:rPr lang="pl-PL" b="1" dirty="0" err="1" smtClean="0"/>
              <a:t>MOOC</a:t>
            </a:r>
            <a:endParaRPr lang="en-GB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99" y="1503902"/>
            <a:ext cx="4181276" cy="312027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79970"/>
            <a:ext cx="4350513" cy="314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4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on">
  <a:themeElements>
    <a:clrScheme name="Jon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158</Words>
  <Application>Microsoft Office PowerPoint</Application>
  <PresentationFormat>Pokaz na ekranie (16:9)</PresentationFormat>
  <Paragraphs>70</Paragraphs>
  <Slides>20</Slides>
  <Notes>20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6" baseType="lpstr">
      <vt:lpstr>Arial</vt:lpstr>
      <vt:lpstr>Century Gothic</vt:lpstr>
      <vt:lpstr>Noto Sans Symbols</vt:lpstr>
      <vt:lpstr>Questrial</vt:lpstr>
      <vt:lpstr>Roboto</vt:lpstr>
      <vt:lpstr>Jon</vt:lpstr>
      <vt:lpstr>Od koncepcji po prototyp,  czyli przychodzi inżynier  do lekarza</vt:lpstr>
      <vt:lpstr>Nasz zespół </vt:lpstr>
      <vt:lpstr>Prezentacja programu PowerPoint</vt:lpstr>
      <vt:lpstr>SP4CE - Partnerstwo strategiczne  na rzecz kreatywności i przedsiębiorczości</vt:lpstr>
      <vt:lpstr>Współpraca na platformie SP4CE</vt:lpstr>
      <vt:lpstr>      Praca w chmurze </vt:lpstr>
      <vt:lpstr>Praca w chmurze – zalet ciąg dalszy</vt:lpstr>
      <vt:lpstr>Fusion 360</vt:lpstr>
      <vt:lpstr>  Przygotowanie do współpracy                    - szkolenia MOOC</vt:lpstr>
      <vt:lpstr>Podstawy Fusion 360 w Moodle Cloud</vt:lpstr>
      <vt:lpstr>Zalety projektu w relacji  lekarz - inżynier</vt:lpstr>
      <vt:lpstr>Interdyscyplinarny przepływ informacji </vt:lpstr>
      <vt:lpstr>Pacjent zgłasza się do lekarza</vt:lpstr>
      <vt:lpstr>Badanie tomografii komputerowej</vt:lpstr>
      <vt:lpstr>Badanie  patomorfologiczne</vt:lpstr>
      <vt:lpstr>Planowanie leczenia</vt:lpstr>
      <vt:lpstr>Zdjęcie projektu 3D z Fusion 360</vt:lpstr>
      <vt:lpstr>Zdjęcie po wydruku </vt:lpstr>
      <vt:lpstr>Końcowy  efekt współpracy  </vt:lpstr>
      <vt:lpstr>Dziękujemy i zapraszamy  do współpracy na platformie  sp4ce.eu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koncepcji po prototyp,  czyli przychodzi inżynier  do lekarza</dc:title>
  <dc:creator>ASG</dc:creator>
  <cp:lastModifiedBy>ASG</cp:lastModifiedBy>
  <cp:revision>19</cp:revision>
  <dcterms:modified xsi:type="dcterms:W3CDTF">2016-11-22T15:11:02Z</dcterms:modified>
</cp:coreProperties>
</file>