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estrial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05" autoAdjust="0"/>
  </p:normalViewPr>
  <p:slideViewPr>
    <p:cSldViewPr>
      <p:cViewPr>
        <p:scale>
          <a:sx n="102" d="100"/>
          <a:sy n="102" d="100"/>
        </p:scale>
        <p:origin x="-456" y="13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509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„Od koncepcji po prototyp, czyli przychodzi inżynier do lekarza.” Koncepcja, prototyp, lekarz, inżynier, czyli właściwie o co chodzi? Odpowiedzią są dwa kluczowe słowa współpraca i komunikacja. Liczne spotkania, konieczność dojazdów generują wzrost wydatków jak i wydłużenie czasu pracy.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Obecnie pracujemy nad uruchomieniem szkolenia "Podstawy Fusion" na platformie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Cloud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Narzędzia ułatwiające współpracę poznaliście. Zapytacie, co nam daje ta współpraca? Środowisko medyczne raczej jest konserwatywne. Trudno otwieramy się na zmiany. I dlatego należy  ułatwiać relacje interdyscyplinarne. Wiadomo jest, że lekarz nie zna się na biomechanice ani na materiałoznawstwie a inżynier nie potrafi leczyć. Współpracując dzielmy się naszą wiedzą i podnosimy nasze kwalifikacje.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Zależało nam, aby przepływ informacji był płynny pomiędzy specjalistami. Pozwala nam to stworzyć jak najlepsze rozwiązanie dla pacjenta.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 teraz konkretny przykład. Pacjent przychodzi do lekarza i podaje asymetrię w obrębie prawej strony twarzy.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Badanie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fizykalne potwierdza powiększenie żuchwy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Czy jest to zmiana onkologiczna?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Potwierdzenie lub wykluczenie  umożliwi  badanie tomografii komputerowej.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Technik wykonuje zdjęcie.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Następnie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przesyła do lekarza radiologa. Faktycznie zmiany mogą wskazywać na proces rozrostowy.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Chirurg szczękowo-twarzowy robi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biopsję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Patomorfolog następnie ocenia pod mikroskopem pobraną tkankę. Szkliwiak.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Trzeba leczyć, w sensie wyciąć i to jak najszybciej.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Do działań dołączają się chirurdzy i inżynierowie,  proponują  rozwiązanie, które pozwoli usunąć nowotwór bez okaleczenia pacjenta. 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 uwzględnieniu wymagań chirurgicznych, inżynier przekłada obraz 3D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tomografii komputerowej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na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program wspomagający projektowanie implantu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 kilku tysiącach kliknięć w Fusion 360 i konsultacjach z lekarzem mamy nasz projekt 3D.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0" i="0" u="none" strike="noStrike" kern="1200" cap="none" baseline="0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zakceptowaniu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projektu przez lekarzy, inżynierów i konsultantów drukujemy i sterylizujemy implant.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 ciężkiej i długotrwałej pracy chirurgów, nowotwór wycięty, implant</a:t>
            </a:r>
            <a:r>
              <a:rPr lang="pl-PL" sz="1100" b="0" i="0" u="none" strike="noStrike" kern="1200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wszczepiony, pacjent zadowolony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No może jeszcze nie jest zadowolony w pełni, musi  poczekać na zejście opuchlizny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Nasz zespół chce pokazać jak tą współpracę ułatwić, czyli przyśpieszyć, zwiększyć jej efektywność, a co najważniejsze “wymusić” tą współpracę pomiędzy odmiennymi środowiskami, lekarzem a inżynierem.</a:t>
            </a:r>
            <a:endParaRPr lang="en-GB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rgbClr val="000000"/>
              </a:buClr>
              <a:buSzPct val="25000"/>
              <a:buFont typeface="Questrial"/>
              <a:buNone/>
            </a:pPr>
            <a:r>
              <a:rPr lang="pl" sz="18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Dziękujemy i zapraszamy do współpracy na platformie </a:t>
            </a:r>
            <a:r>
              <a:rPr lang="pl" sz="1800" b="0" i="0" u="sng" strike="noStrike" cap="none" dirty="0">
                <a:solidFill>
                  <a:schemeClr val="hlink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  <a:hlinkClick r:id="rId3"/>
              </a:rPr>
              <a:t>sp4ce.eu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Nasza propozycja to współpraca w chmurze z wykorzystaniem SP4CE, Fusion 360,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Cloud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Platforma SP4CE wspiera  współpracę pomiędzy uczelniami wyższymi a biznesem.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 tak wybrane aktywności SP4CE umożliwiły nam pracę zespołową nad naszą prezentacją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Famelab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Pracując w chmurze nie jesteśmy ograniczeni wyłącznie do własnego komputera i własnych plików. Mając wygodny dostęp do aplikacji również z urządzeń mobilnych obniżamy koszty IT zapewniając jednocześnie wysoki poziom bezpieczeństwa danych.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Praca w chmurze ułatwia  udostępnianie dokumentów,  kontrolę ich wersji, komentowanie rezultatów pracy, korzystanie z narzędzi do komunikacji synchronicznej.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Do współpracy wielobranżowej proponujemy Fusion 360, narzędzie które łączy cały proces rozwoju produktu w ramach jednej platformy chmurowej.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Fusion 360 działa zarówno na komputerach PC jak i MAC,  pozwala otwierać kilkadziesiąt formatów plików. 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GB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Przygotowanie do współpracy umożliwiły nam szkolenia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MOOC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 Fusion 360 oraz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pl-PL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Moodle</a:t>
            </a:r>
            <a:r>
              <a:rPr lang="pl-PL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88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65429" y="1390644"/>
            <a:ext cx="3819679" cy="1181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7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3813733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raz panoramiczny z podpise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66216" y="3600439"/>
            <a:ext cx="6619242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66216" y="4025494"/>
            <a:ext cx="6619241" cy="37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podpi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6619244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6619244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ferta z podpise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81100" y="1085850"/>
            <a:ext cx="5999486" cy="1742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447800" y="2828380"/>
            <a:ext cx="5459736" cy="256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66216" y="3262992"/>
            <a:ext cx="6619244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673720" y="728439"/>
            <a:ext cx="601434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997867" y="1960340"/>
            <a:ext cx="601434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a nazw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66216" y="2343150"/>
            <a:ext cx="6619244" cy="1239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66216" y="3583035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89347" y="2000250"/>
            <a:ext cx="2195513" cy="269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2912744" y="1485900"/>
            <a:ext cx="2202181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2904828" y="2000250"/>
            <a:ext cx="2210096" cy="269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5343525" y="1485900"/>
            <a:ext cx="2199085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5343525" y="2000250"/>
            <a:ext cx="2199085" cy="269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9" name="Shape 119"/>
          <p:cNvCxnSpPr/>
          <p:nvPr/>
        </p:nvCxnSpPr>
        <p:spPr>
          <a:xfrm>
            <a:off x="2794607" y="1600200"/>
            <a:ext cx="0" cy="29717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Shape 120"/>
          <p:cNvCxnSpPr/>
          <p:nvPr/>
        </p:nvCxnSpPr>
        <p:spPr>
          <a:xfrm>
            <a:off x="5221669" y="1600200"/>
            <a:ext cx="0" cy="297516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a obrazu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89347" y="3188211"/>
            <a:ext cx="2205037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489347" y="1657350"/>
            <a:ext cx="2205037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489347" y="3620408"/>
            <a:ext cx="2205037" cy="49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4"/>
          </p:nvPr>
        </p:nvSpPr>
        <p:spPr>
          <a:xfrm>
            <a:off x="2917032" y="3188211"/>
            <a:ext cx="2197893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5"/>
          </p:nvPr>
        </p:nvSpPr>
        <p:spPr>
          <a:xfrm>
            <a:off x="2917031" y="1657350"/>
            <a:ext cx="2197893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6"/>
          </p:nvPr>
        </p:nvSpPr>
        <p:spPr>
          <a:xfrm>
            <a:off x="2916016" y="3620407"/>
            <a:ext cx="2200805" cy="49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7"/>
          </p:nvPr>
        </p:nvSpPr>
        <p:spPr>
          <a:xfrm>
            <a:off x="5343525" y="3188211"/>
            <a:ext cx="2199085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8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9"/>
          </p:nvPr>
        </p:nvSpPr>
        <p:spPr>
          <a:xfrm>
            <a:off x="5343432" y="3620405"/>
            <a:ext cx="2201997" cy="49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2794607" y="1600200"/>
            <a:ext cx="0" cy="29717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>
            <a:off x="5221669" y="1600200"/>
            <a:ext cx="0" cy="297516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609131" y="-241958"/>
            <a:ext cx="3146610" cy="670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 rot="5400000">
            <a:off x="4700587" y="1850231"/>
            <a:ext cx="4369593" cy="1314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1259682" y="-104773"/>
            <a:ext cx="4026693" cy="5567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pl"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27484" y="1428750"/>
            <a:ext cx="3297253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253" cy="2806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605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253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253" cy="2806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605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82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38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82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38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pl"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6" cy="314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866216" y="1085850"/>
            <a:ext cx="6619244" cy="2497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66216" y="2146300"/>
            <a:ext cx="6619242" cy="1436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66216" y="3583035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2550797" cy="1085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88462" y="1085850"/>
            <a:ext cx="3896997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866216" y="2346960"/>
            <a:ext cx="2550797" cy="2171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 l="3613"/>
          <a:stretch/>
        </p:blipFill>
        <p:spPr>
          <a:xfrm>
            <a:off x="0" y="2002264"/>
            <a:ext cx="3027759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2">
            <a:alphaModFix/>
          </a:blip>
          <a:srcRect l="35640"/>
          <a:stretch/>
        </p:blipFill>
        <p:spPr>
          <a:xfrm>
            <a:off x="0" y="2169260"/>
            <a:ext cx="1141808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6456758" y="1257300"/>
            <a:ext cx="2114550" cy="211455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3">
            <a:alphaModFix/>
          </a:blip>
          <a:srcRect t="28812"/>
          <a:stretch/>
        </p:blipFill>
        <p:spPr>
          <a:xfrm>
            <a:off x="5999560" y="0"/>
            <a:ext cx="1202539" cy="8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4">
            <a:alphaModFix/>
          </a:blip>
          <a:srcRect b="23320"/>
          <a:stretch/>
        </p:blipFill>
        <p:spPr>
          <a:xfrm>
            <a:off x="6456758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6" cy="314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results?search_query=what+is+fusion+3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2275" y="533345"/>
            <a:ext cx="8368200" cy="269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 koncepcji po prototyp, </a:t>
            </a:r>
            <a: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czyli przychodzi inżynier </a:t>
            </a:r>
            <a: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lekarza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1" y="3228975"/>
            <a:ext cx="4733999" cy="13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Podstawy Fusion 360 w Moodle Cloud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1351012"/>
            <a:ext cx="6156299" cy="34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1835696" y="1995685"/>
            <a:ext cx="5112599" cy="1656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Zalety projektu w relacji </a:t>
            </a:r>
            <a: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lekarz - inżynier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5040599" cy="308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Ułatwienie komunikacji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Interdyscyplinarne zadania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Dzielenie się wiedzą i doświadczeniem 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Podnoszenie własnych kwalifikacji 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Fuzja odrębnych dziedzin nauki</a:t>
            </a:r>
          </a:p>
        </p:txBody>
      </p:sp>
      <p:pic>
        <p:nvPicPr>
          <p:cNvPr id="225" name="Shape 22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1491629"/>
            <a:ext cx="3297299" cy="22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-247872" y="184143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Interdyscyplinarny przepływ informacji 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660361" y="871265"/>
            <a:ext cx="2050798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Lekarz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60348" y="2003690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Inżynier 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60348" y="3006146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Diagnostyk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660348" y="4172896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Przedsiębiorca</a:t>
            </a:r>
          </a:p>
        </p:txBody>
      </p:sp>
      <p:sp>
        <p:nvSpPr>
          <p:cNvPr id="235" name="Shape 235"/>
          <p:cNvSpPr/>
          <p:nvPr/>
        </p:nvSpPr>
        <p:spPr>
          <a:xfrm rot="-5400000">
            <a:off x="2428357" y="1594807"/>
            <a:ext cx="502500" cy="3308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 rot="-5400000">
            <a:off x="2434499" y="2721824"/>
            <a:ext cx="502500" cy="326099"/>
          </a:xfrm>
          <a:prstGeom prst="leftRightArrow">
            <a:avLst>
              <a:gd name="adj1" fmla="val 50000"/>
              <a:gd name="adj2" fmla="val 6297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 rot="-5400000">
            <a:off x="2434508" y="3771898"/>
            <a:ext cx="502500" cy="3431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724328" y="2456390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Pacjent</a:t>
            </a:r>
          </a:p>
        </p:txBody>
      </p:sp>
      <p:sp>
        <p:nvSpPr>
          <p:cNvPr id="239" name="Shape 239"/>
          <p:cNvSpPr/>
          <p:nvPr/>
        </p:nvSpPr>
        <p:spPr>
          <a:xfrm>
            <a:off x="3902100" y="2239952"/>
            <a:ext cx="1677900" cy="1118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Pacjent zgłasza się do lekarza</a:t>
            </a:r>
          </a:p>
        </p:txBody>
      </p:sp>
      <p:pic>
        <p:nvPicPr>
          <p:cNvPr id="245" name="Shape 245" descr="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572" y="1489075"/>
            <a:ext cx="2849999" cy="33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7350" y="1489075"/>
            <a:ext cx="3636899" cy="30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Rekonstrukcja pseudotrójwymiarowa </a:t>
            </a:r>
            <a:b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badanie tomografii komputerowej.</a:t>
            </a:r>
          </a:p>
        </p:txBody>
      </p:sp>
      <p:pic>
        <p:nvPicPr>
          <p:cNvPr id="247" name="Shape 247" descr="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2925" y="1489075"/>
            <a:ext cx="3199200" cy="3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905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Badanie tomografii komputerowej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00075" y="1148137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Płaszczyzna poprzeczna                                     Płaszczyzna czołowa</a:t>
            </a:r>
          </a:p>
        </p:txBody>
      </p:sp>
      <p:pic>
        <p:nvPicPr>
          <p:cNvPr id="254" name="Shape 254" descr="ax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" y="1543794"/>
            <a:ext cx="4137599" cy="34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5" y="1543794"/>
            <a:ext cx="3963900" cy="34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Badanie  patomorfologiczne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87350" y="1489075"/>
            <a:ext cx="3331499" cy="30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Ameloblastoma: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Unicystic (jednokomorowy), 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follicular  (pęcherzykowy), 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plexiform, 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desmoplastic (desmoplastyczny)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3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0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Źródło:  McClary AC, West RB, McClary AC, et al. Ameloblastoma: a clinical review and trends in management. Eur Arch Otorhinolaryngol 2016;273:1649–61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Shape 262" descr="hispat ameloblasto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958" y="1171120"/>
            <a:ext cx="4971599" cy="37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67543" y="19548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Planowanie leczenia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37004" y="1485900"/>
            <a:ext cx="8776800" cy="314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Tworzenie odbicia lustrzanego strony zdrowej w tworzeniu implantu indywidualnego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33375" y="4634541"/>
            <a:ext cx="7636799" cy="8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94508"/>
            <a:ext cx="2743199" cy="27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5425" y="1794508"/>
            <a:ext cx="2743199" cy="27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3505200" y="2591158"/>
            <a:ext cx="1694100" cy="942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D9A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6607800" cy="105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Zdjęcie projektu 3D z Fusion 360</a:t>
            </a:r>
          </a:p>
        </p:txBody>
      </p:sp>
      <p:pic>
        <p:nvPicPr>
          <p:cNvPr id="278" name="Shape 278" descr="scree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0" y="987573"/>
            <a:ext cx="5182799" cy="38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Zdjęcie po wydruku</a:t>
            </a:r>
            <a:r>
              <a:rPr lang="pl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6428" y="1386076"/>
            <a:ext cx="4574100" cy="34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583" y="1385887"/>
            <a:ext cx="4663199" cy="35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84187" y="339725"/>
            <a:ext cx="7053299" cy="24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Końcowy </a:t>
            </a:r>
            <a: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efekt współpracy</a:t>
            </a:r>
            <a: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0" i="0" u="none" strike="noStrike" cap="none" dirty="0">
                <a:solidFill>
                  <a:srgbClr val="EBEBEB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</p:txBody>
      </p:sp>
      <p:pic>
        <p:nvPicPr>
          <p:cNvPr id="291" name="Shape 291" descr="DSC_027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6167" y="339725"/>
            <a:ext cx="3436799" cy="46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Nasz zespół 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-396552" y="2590800"/>
            <a:ext cx="1008112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Anna 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Czaja                       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Karolina 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Chylińska   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Politechnika Gdańska,    Gdański Uniwersytet</a:t>
            </a:r>
          </a:p>
          <a:p>
            <a:pPr marL="0" lvl="0" indent="0">
              <a:buSzPct val="25000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PRO-MED sp. </a:t>
            </a:r>
            <a:r>
              <a:rPr lang="pl-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o.o.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pl" b="1" dirty="0" smtClean="0"/>
              <a:t>edyczny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       </a:t>
            </a:r>
            <a:r>
              <a:rPr lang="pl" b="1" dirty="0"/>
              <a:t> </a:t>
            </a:r>
            <a:r>
              <a:rPr lang="pl" b="1" dirty="0" smtClean="0"/>
              <a:t>Ewa </a:t>
            </a:r>
            <a:r>
              <a:rPr lang="pl" b="1" dirty="0"/>
              <a:t>Kozłowska </a:t>
            </a:r>
            <a:r>
              <a:rPr lang="pl" b="1" dirty="0" smtClean="0"/>
              <a:t>              Paulina </a:t>
            </a:r>
            <a:r>
              <a:rPr lang="pl" b="1" dirty="0"/>
              <a:t>Pałasz</a:t>
            </a:r>
            <a:endParaRPr lang="pl" sz="1500" b="1" i="0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buSzPct val="25000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                                                                            </a:t>
            </a:r>
            <a:r>
              <a:rPr lang="pl" b="1" dirty="0"/>
              <a:t> </a:t>
            </a:r>
            <a:r>
              <a:rPr lang="pl" b="1" dirty="0" smtClean="0"/>
              <a:t>       Politechnika </a:t>
            </a:r>
            <a:r>
              <a:rPr lang="pl" b="1" dirty="0"/>
              <a:t>Gdańska 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pl" b="1" dirty="0"/>
              <a:t> Gdański </a:t>
            </a:r>
            <a:r>
              <a:rPr lang="pl" b="1" dirty="0" smtClean="0"/>
              <a:t>Uniwersytet 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</a:t>
            </a:r>
          </a:p>
          <a:p>
            <a:pPr marL="0" lvl="0" indent="0">
              <a:buSzPct val="25000"/>
              <a:buNone/>
            </a:pP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                                                                           </a:t>
            </a:r>
            <a:r>
              <a:rPr lang="pl" sz="1500" b="1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</a:t>
            </a:r>
            <a:r>
              <a:rPr lang="pl" b="1" smtClean="0"/>
              <a:t>Medyczny</a:t>
            </a:r>
            <a:endParaRPr lang="pl" sz="1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1660542"/>
            <a:ext cx="1857299" cy="18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DSCF207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1388399"/>
            <a:ext cx="1542899" cy="25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2" y="1392899"/>
            <a:ext cx="1872900" cy="250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528" y="1863736"/>
            <a:ext cx="2219399" cy="16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Dziękujemy i zapraszamy </a:t>
            </a:r>
            <a:b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współpracy na platformie </a:t>
            </a:r>
            <a:r>
              <a:rPr lang="pl" sz="3200" b="1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1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sng" strike="noStrike" cap="none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sp4ce.eu</a:t>
            </a:r>
            <a:endParaRPr lang="pl" sz="3200" b="1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3"/>
            </a:endParaRPr>
          </a:p>
        </p:txBody>
      </p:sp>
      <p:pic>
        <p:nvPicPr>
          <p:cNvPr id="297" name="Shape 2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tretch/>
        </p:blipFill>
        <p:spPr>
          <a:xfrm>
            <a:off x="395536" y="2032704"/>
            <a:ext cx="4000500" cy="2249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>
          <a:xfrm>
            <a:off x="4499992" y="1419622"/>
            <a:ext cx="4644008" cy="3078899"/>
          </a:xfrm>
        </p:spPr>
        <p:txBody>
          <a:bodyPr/>
          <a:lstStyle/>
          <a:p>
            <a:pPr marL="88900" indent="0" algn="ctr">
              <a:buNone/>
            </a:pPr>
            <a:r>
              <a:rPr lang="pl-PL" b="1" dirty="0" smtClean="0"/>
              <a:t>Dziękujemy naszym konsultantom</a:t>
            </a:r>
          </a:p>
          <a:p>
            <a:pPr marL="88900" indent="0" algn="ctr">
              <a:buNone/>
            </a:pPr>
            <a:r>
              <a:rPr lang="pl-PL" b="1" smtClean="0"/>
              <a:t>Annie </a:t>
            </a:r>
            <a:r>
              <a:rPr lang="pl-PL" b="1" dirty="0" smtClean="0"/>
              <a:t>Grabowskiej i Wojciechowi Grabowskiemu</a:t>
            </a:r>
            <a:endParaRPr lang="en-GB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9702"/>
            <a:ext cx="35814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914400"/>
            <a:ext cx="7904999" cy="39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759897" y="216392"/>
            <a:ext cx="74205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3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pracujemy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90876" y="733425"/>
            <a:ext cx="9002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SP4CE - Partnerstwo strategiczne </a:t>
            </a:r>
            <a: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rzecz kreatywności i przedsiębiorczości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27583" y="1489823"/>
            <a:ext cx="7488899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Głównym celem projektu SP4CE było opracowanie e-learningowych narzędzi  dla współpracy między studentami, przedstawicielami przedsiębiorców i nauczycielami.  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56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2326616"/>
            <a:ext cx="4461300" cy="2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0100" y="2315833"/>
            <a:ext cx="4494899" cy="25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80975" y="441477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Współpraca na platformie SP4CE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131590"/>
            <a:ext cx="7208400" cy="38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8601" y="528954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  Praca w chmurze 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87900" y="1511966"/>
            <a:ext cx="8368200" cy="305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Praca odbywa się na serwerze, a właściwie w sieci serwerów. 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Komputery/urządzenia mobilne służą jako punkt dostępu, a nie jako miejsca do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archiwizowania plików. </a:t>
            </a:r>
            <a:b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l" sz="15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Zalety: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obniżenie kosztów IT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wygodny dostęp do aplikacji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wysoki poziom bezpieczeństwa danych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dostęp z urządzeń mobilnych</a:t>
            </a:r>
          </a:p>
          <a:p>
            <a:pPr marL="257175" marR="0" lvl="0" indent="-2571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5850" y="2299334"/>
            <a:ext cx="2648100" cy="9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925" y="3581400"/>
            <a:ext cx="1872300" cy="11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6006" y="161925"/>
            <a:ext cx="7856700" cy="10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Praca w chmurze – zalet ciąg dalszy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4968600" cy="21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Udostępnianie innym użytkownikom dokumentu do podglądu lub edycji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Komentowanie rezultatów pracy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Narzędzia do komunikacji synchronicznej, np.  wideoczat lub czat tekstowy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Kontrola wersji, pozwalająca cofnąć zmiany wprowadzone przez współpracownika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5" y="1563637"/>
            <a:ext cx="3660899" cy="29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Fusion 360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07504" y="1275604"/>
            <a:ext cx="4280400" cy="32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Fusion 360 jest pierwszym narzędziem 3D CAD, CAM oraz CAE, jedynym w swoim rodzaju. Fusion 360 łączy cały proces rozwoju produktu w ramach jednej platformy chmurowej.</a:t>
            </a: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Zalety: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Działa zarówno na komputerach PC              jak i MAC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Przeglądarka projektów pozwala otwierać kilkadziesiąt formatów plików używanych w branży projektowej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Duża ilość ogólnodostępnych                           i darmowych materiałów szkoleniowych </a:t>
            </a:r>
          </a:p>
          <a:p>
            <a:pPr marL="257175" marR="0" lvl="0" indent="-2571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419621"/>
            <a:ext cx="4438500" cy="28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3334069" y="4381500"/>
            <a:ext cx="3456299" cy="288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rgbClr val="8EE0B9"/>
              </a:gs>
              <a:gs pos="100000">
                <a:srgbClr val="3DBD80"/>
              </a:gs>
            </a:gsLst>
            <a:lin ang="5400012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774266" y="4762500"/>
            <a:ext cx="60228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https://www.youtube.com/results?search_query=what+is+fusion+360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Przygotowanie do współpracy                    - szkolenia </a:t>
            </a:r>
            <a:r>
              <a:rPr lang="pl-PL" b="1" dirty="0" err="1" smtClean="0"/>
              <a:t>MOOC</a:t>
            </a:r>
            <a:endParaRPr lang="en-GB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" y="1503902"/>
            <a:ext cx="4181276" cy="31202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9970"/>
            <a:ext cx="4350513" cy="31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n">
  <a:themeElements>
    <a:clrScheme name="J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651</Words>
  <Application>Microsoft Office PowerPoint</Application>
  <PresentationFormat>Pokaz na ekranie (16:9)</PresentationFormat>
  <Paragraphs>96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Noto Sans Symbols</vt:lpstr>
      <vt:lpstr>Questrial</vt:lpstr>
      <vt:lpstr>Roboto</vt:lpstr>
      <vt:lpstr>Jon</vt:lpstr>
      <vt:lpstr>Od koncepcji po prototyp,  czyli przychodzi inżynier  do lekarza</vt:lpstr>
      <vt:lpstr>Nasz zespół </vt:lpstr>
      <vt:lpstr>Prezentacja programu PowerPoint</vt:lpstr>
      <vt:lpstr>SP4CE - Partnerstwo strategiczne  na rzecz kreatywności i przedsiębiorczości</vt:lpstr>
      <vt:lpstr>Współpraca na platformie SP4CE</vt:lpstr>
      <vt:lpstr>      Praca w chmurze </vt:lpstr>
      <vt:lpstr>Praca w chmurze – zalet ciąg dalszy</vt:lpstr>
      <vt:lpstr>Fusion 360</vt:lpstr>
      <vt:lpstr>  Przygotowanie do współpracy                    - szkolenia MOOC</vt:lpstr>
      <vt:lpstr>Podstawy Fusion 360 w Moodle Cloud</vt:lpstr>
      <vt:lpstr>Zalety projektu w relacji  lekarz - inżynier</vt:lpstr>
      <vt:lpstr>Interdyscyplinarny przepływ informacji </vt:lpstr>
      <vt:lpstr>Pacjent zgłasza się do lekarza</vt:lpstr>
      <vt:lpstr>Badanie tomografii komputerowej</vt:lpstr>
      <vt:lpstr>Badanie  patomorfologiczne</vt:lpstr>
      <vt:lpstr>Planowanie leczenia</vt:lpstr>
      <vt:lpstr>Zdjęcie projektu 3D z Fusion 360</vt:lpstr>
      <vt:lpstr>Zdjęcie po wydruku </vt:lpstr>
      <vt:lpstr>Końcowy  efekt współpracy  </vt:lpstr>
      <vt:lpstr>Dziękujemy i zapraszamy  do współpracy na platformie  sp4ce.eu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koncepcji po prototyp,  czyli przychodzi inżynier  do lekarza</dc:title>
  <dc:creator>ASG</dc:creator>
  <cp:lastModifiedBy>ASG</cp:lastModifiedBy>
  <cp:revision>18</cp:revision>
  <dcterms:modified xsi:type="dcterms:W3CDTF">2016-11-22T15:08:21Z</dcterms:modified>
</cp:coreProperties>
</file>