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72" r:id="rId4"/>
    <p:sldId id="260" r:id="rId5"/>
    <p:sldId id="261" r:id="rId6"/>
    <p:sldId id="265" r:id="rId7"/>
    <p:sldId id="266" r:id="rId8"/>
    <p:sldId id="267" r:id="rId9"/>
    <p:sldId id="274" r:id="rId10"/>
    <p:sldId id="268" r:id="rId11"/>
    <p:sldId id="273" r:id="rId12"/>
    <p:sldId id="270" r:id="rId13"/>
    <p:sldId id="271" r:id="rId14"/>
    <p:sldId id="264"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40A"/>
    <a:srgbClr val="A95007"/>
    <a:srgbClr val="6DB0C6"/>
    <a:srgbClr val="0099CC"/>
    <a:srgbClr val="75CEEA"/>
    <a:srgbClr val="008080"/>
    <a:srgbClr val="0066CC"/>
    <a:srgbClr val="0066FF"/>
    <a:srgbClr val="0066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65429" autoAdjust="0"/>
  </p:normalViewPr>
  <p:slideViewPr>
    <p:cSldViewPr>
      <p:cViewPr>
        <p:scale>
          <a:sx n="60" d="100"/>
          <a:sy n="60" d="100"/>
        </p:scale>
        <p:origin x="-1877"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318731-AA30-412C-85D7-D1A9FC08E5F8}" type="datetimeFigureOut">
              <a:rPr lang="en-GB" smtClean="0"/>
              <a:pPr/>
              <a:t>03/08/2016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042BA2-9DDD-49B4-A773-78145CAC7097}" type="slidenum">
              <a:rPr lang="en-GB" smtClean="0"/>
              <a:pPr/>
              <a:t>‹#›</a:t>
            </a:fld>
            <a:endParaRPr lang="en-GB"/>
          </a:p>
        </p:txBody>
      </p:sp>
    </p:spTree>
    <p:extLst>
      <p:ext uri="{BB962C8B-B14F-4D97-AF65-F5344CB8AC3E}">
        <p14:creationId xmlns:p14="http://schemas.microsoft.com/office/powerpoint/2010/main" val="126497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4ce.moodle.p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stra-ngo.sk/index.php/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p4ce.piap.p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p4ce.piap.p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ntegrating-technology.org/course/index.php?categoryid=2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4ce.eu/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baseline="0" dirty="0" smtClean="0">
                <a:solidFill>
                  <a:srgbClr val="F4740A"/>
                </a:solidFill>
              </a:rPr>
              <a:t>Anna Grabowska is a retired professor from the Gdansk University of Technology and an e-learning expert at the PRO-MED Small Medium Enterprise.</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baseline="0" dirty="0" smtClean="0">
              <a:solidFill>
                <a:srgbClr val="F4740A"/>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baseline="0" dirty="0" smtClean="0">
                <a:solidFill>
                  <a:srgbClr val="F4740A"/>
                </a:solidFill>
              </a:rPr>
              <a:t>Ewa Kozlowska is an engineer graduated from the Gdansk University of Technology.</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baseline="0" dirty="0" smtClean="0">
              <a:solidFill>
                <a:srgbClr val="F4740A"/>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baseline="0" dirty="0" smtClean="0">
                <a:solidFill>
                  <a:srgbClr val="F4740A"/>
                </a:solidFill>
              </a:rPr>
              <a:t>Both have prepared the presentation titled </a:t>
            </a:r>
            <a:r>
              <a:rPr lang="en-GB" b="1" dirty="0" smtClean="0"/>
              <a:t>Using MOOCs for Moodle users training - SP4CE case</a:t>
            </a:r>
            <a:r>
              <a:rPr lang="pl-PL" dirty="0" smtClean="0"/>
              <a:t/>
            </a:r>
            <a:br>
              <a:rPr lang="pl-PL" dirty="0" smtClean="0"/>
            </a:br>
            <a:endParaRPr lang="pl-PL"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b="0" baseline="0" dirty="0" smtClean="0"/>
              <a:t>They will start from a short presentation of the ERASMUS plus project titled the </a:t>
            </a:r>
            <a:r>
              <a:rPr lang="en-GB" dirty="0" smtClean="0"/>
              <a:t>Strategic Partnership for Creativity and Entrepreneurship</a:t>
            </a:r>
            <a:r>
              <a:rPr lang="pl-PL"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
            </a:r>
            <a:br>
              <a:rPr lang="pl-PL" dirty="0" smtClean="0"/>
            </a:br>
            <a:r>
              <a:rPr lang="pl-PL" dirty="0" smtClean="0"/>
              <a:t/>
            </a:r>
            <a:br>
              <a:rPr lang="pl-PL" dirty="0" smtClean="0"/>
            </a:br>
            <a:endParaRPr lang="en-GB" dirty="0"/>
          </a:p>
        </p:txBody>
      </p:sp>
      <p:sp>
        <p:nvSpPr>
          <p:cNvPr id="4" name="Slide Number Placeholder 3"/>
          <p:cNvSpPr>
            <a:spLocks noGrp="1"/>
          </p:cNvSpPr>
          <p:nvPr>
            <p:ph type="sldNum" sz="quarter" idx="10"/>
          </p:nvPr>
        </p:nvSpPr>
        <p:spPr/>
        <p:txBody>
          <a:bodyPr/>
          <a:lstStyle/>
          <a:p>
            <a:fld id="{01042BA2-9DDD-49B4-A773-78145CAC7097}" type="slidenum">
              <a:rPr lang="en-GB" smtClean="0"/>
              <a:pPr/>
              <a:t>1</a:t>
            </a:fld>
            <a:endParaRPr lang="en-GB"/>
          </a:p>
        </p:txBody>
      </p:sp>
    </p:spTree>
    <p:extLst>
      <p:ext uri="{BB962C8B-B14F-4D97-AF65-F5344CB8AC3E}">
        <p14:creationId xmlns:p14="http://schemas.microsoft.com/office/powerpoint/2010/main" val="2659665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The partners of the </a:t>
            </a:r>
            <a:r>
              <a:rPr lang="pl-PL" sz="1200" dirty="0" smtClean="0"/>
              <a:t>SP4CE project </a:t>
            </a:r>
            <a:r>
              <a:rPr lang="pl-PL" sz="1200" dirty="0" smtClean="0"/>
              <a:t>took part in 3 Moodle MOOCs.</a:t>
            </a:r>
            <a:r>
              <a:rPr lang="pl-PL" sz="1200" baseline="0" dirty="0" smtClean="0"/>
              <a:t> </a:t>
            </a:r>
            <a:endParaRPr lang="pl-PL"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1200" baseline="0" dirty="0" smtClean="0"/>
              <a:t>The </a:t>
            </a:r>
            <a:r>
              <a:rPr lang="pl-PL" sz="1200" baseline="0" dirty="0" smtClean="0"/>
              <a:t>attenders received 7 certificates of Compleation.</a:t>
            </a:r>
            <a:endParaRPr lang="pl-PL" sz="1200" dirty="0" smtClean="0"/>
          </a:p>
          <a:p>
            <a:pPr algn="l"/>
            <a:endParaRPr lang="pl-PL" sz="1200" dirty="0" smtClean="0"/>
          </a:p>
          <a:p>
            <a:pPr algn="l"/>
            <a:r>
              <a:rPr lang="en-GB" sz="1200" dirty="0" smtClean="0"/>
              <a:t>It </a:t>
            </a:r>
            <a:r>
              <a:rPr lang="en-GB" sz="1200" dirty="0" smtClean="0"/>
              <a:t>should be stressed that experience gathered by authors </a:t>
            </a:r>
            <a:r>
              <a:rPr lang="en-GB" sz="1200" dirty="0" smtClean="0"/>
              <a:t>during </a:t>
            </a:r>
            <a:r>
              <a:rPr lang="en-GB" sz="1200" b="0" dirty="0" smtClean="0"/>
              <a:t>Moodle MOOCs courses </a:t>
            </a:r>
            <a:r>
              <a:rPr lang="pl-PL" sz="1200" b="0" dirty="0" smtClean="0"/>
              <a:t>such as </a:t>
            </a:r>
            <a:r>
              <a:rPr lang="pl-PL" sz="1200" b="1" dirty="0" smtClean="0"/>
              <a:t/>
            </a:r>
            <a:br>
              <a:rPr lang="pl-PL" sz="1200" b="1" dirty="0" smtClean="0"/>
            </a:br>
            <a:r>
              <a:rPr lang="en-GB" sz="1200" dirty="0" smtClean="0"/>
              <a:t>Moodle </a:t>
            </a:r>
            <a:r>
              <a:rPr lang="en-GB" sz="1200" dirty="0" smtClean="0"/>
              <a:t>MOOC 7, Moodle MOOC 8, Teaching with </a:t>
            </a:r>
            <a:r>
              <a:rPr lang="en-GB" sz="1200" dirty="0" smtClean="0"/>
              <a:t>Moodle</a:t>
            </a:r>
            <a:r>
              <a:rPr lang="pl-PL" sz="1200" dirty="0" smtClean="0"/>
              <a:t> has been</a:t>
            </a:r>
            <a:r>
              <a:rPr lang="en-GB" sz="1200" dirty="0" smtClean="0"/>
              <a:t> </a:t>
            </a:r>
            <a:r>
              <a:rPr lang="en-GB" sz="1200" dirty="0" smtClean="0"/>
              <a:t>implemented.</a:t>
            </a:r>
            <a:endParaRPr lang="pl-PL" sz="1200" dirty="0" smtClean="0"/>
          </a:p>
          <a:p>
            <a:pPr algn="l"/>
            <a:endParaRPr lang="pl-PL" sz="1200" dirty="0" smtClean="0"/>
          </a:p>
          <a:p>
            <a:pPr algn="l"/>
            <a:r>
              <a:rPr lang="pl-PL" dirty="0" smtClean="0"/>
              <a:t>Especially</a:t>
            </a:r>
            <a:r>
              <a:rPr lang="pl-PL" baseline="0" dirty="0" smtClean="0"/>
              <a:t> i</a:t>
            </a:r>
            <a:r>
              <a:rPr lang="pl-PL" dirty="0" smtClean="0"/>
              <a:t>t </a:t>
            </a:r>
            <a:r>
              <a:rPr lang="pl-PL" dirty="0" smtClean="0"/>
              <a:t>was used for:</a:t>
            </a:r>
          </a:p>
          <a:p>
            <a:pPr algn="l">
              <a:buFont typeface="Arial" pitchFamily="34" charset="0"/>
              <a:buNone/>
            </a:pPr>
            <a:endParaRPr lang="pl-PL" dirty="0" smtClean="0"/>
          </a:p>
          <a:p>
            <a:pPr algn="l">
              <a:buFont typeface="Arial" pitchFamily="34" charset="0"/>
              <a:buNone/>
            </a:pPr>
            <a:r>
              <a:rPr lang="en-US" dirty="0" smtClean="0"/>
              <a:t>Raising LMS Moodle</a:t>
            </a:r>
            <a:r>
              <a:rPr lang="pl-PL" baseline="0" dirty="0" smtClean="0"/>
              <a:t> </a:t>
            </a:r>
            <a:r>
              <a:rPr lang="pl-PL" baseline="0" dirty="0" smtClean="0"/>
              <a:t>skills.</a:t>
            </a:r>
            <a:endParaRPr lang="pl-PL" baseline="0" dirty="0" smtClean="0"/>
          </a:p>
          <a:p>
            <a:pPr algn="l">
              <a:buFont typeface="Arial" pitchFamily="34" charset="0"/>
              <a:buNone/>
            </a:pPr>
            <a:endParaRPr lang="pl-PL" dirty="0" smtClean="0"/>
          </a:p>
          <a:p>
            <a:pPr algn="l">
              <a:buFont typeface="Arial" pitchFamily="34" charset="0"/>
              <a:buNone/>
            </a:pPr>
            <a:r>
              <a:rPr lang="pl-PL" dirty="0" smtClean="0"/>
              <a:t>C</a:t>
            </a:r>
            <a:r>
              <a:rPr lang="en-US" dirty="0" err="1" smtClean="0"/>
              <a:t>reating</a:t>
            </a:r>
            <a:r>
              <a:rPr lang="en-US" dirty="0" smtClean="0"/>
              <a:t> </a:t>
            </a:r>
            <a:r>
              <a:rPr lang="en-US" dirty="0" smtClean="0"/>
              <a:t>a prototype version of the </a:t>
            </a:r>
            <a:r>
              <a:rPr lang="pl-PL" dirty="0" smtClean="0"/>
              <a:t>L</a:t>
            </a:r>
            <a:r>
              <a:rPr lang="en-US" dirty="0" smtClean="0"/>
              <a:t>earning </a:t>
            </a:r>
            <a:r>
              <a:rPr lang="pl-PL" dirty="0" smtClean="0"/>
              <a:t>R</a:t>
            </a:r>
            <a:r>
              <a:rPr lang="en-US" dirty="0" err="1" smtClean="0"/>
              <a:t>ooms</a:t>
            </a:r>
            <a:r>
              <a:rPr lang="en-US" dirty="0" smtClean="0"/>
              <a:t>.</a:t>
            </a:r>
            <a:endParaRPr lang="pl-PL" dirty="0" smtClean="0"/>
          </a:p>
          <a:p>
            <a:pPr algn="l">
              <a:buFont typeface="Arial" pitchFamily="34" charset="0"/>
              <a:buNone/>
            </a:pPr>
            <a:endParaRPr lang="pl-PL" dirty="0" smtClean="0"/>
          </a:p>
          <a:p>
            <a:pPr algn="l">
              <a:buFont typeface="Arial" pitchFamily="34" charset="0"/>
              <a:buNone/>
            </a:pPr>
            <a:r>
              <a:rPr lang="en-US" dirty="0" smtClean="0"/>
              <a:t>Preparation </a:t>
            </a:r>
            <a:r>
              <a:rPr lang="en-US" dirty="0" smtClean="0"/>
              <a:t>of short training videos relating to Moodle </a:t>
            </a:r>
            <a:r>
              <a:rPr lang="pl-PL" dirty="0" err="1" smtClean="0"/>
              <a:t>tools</a:t>
            </a:r>
            <a:r>
              <a:rPr lang="pl-PL" dirty="0" smtClean="0"/>
              <a:t> </a:t>
            </a:r>
            <a:r>
              <a:rPr lang="en-US" dirty="0" smtClean="0"/>
              <a:t>and operation of </a:t>
            </a:r>
            <a:r>
              <a:rPr lang="pl-PL" dirty="0" smtClean="0"/>
              <a:t>Learning R</a:t>
            </a:r>
            <a:r>
              <a:rPr lang="en-US" dirty="0" err="1" smtClean="0"/>
              <a:t>ooms</a:t>
            </a:r>
            <a:r>
              <a:rPr lang="en-US" dirty="0" smtClean="0"/>
              <a:t>.</a:t>
            </a:r>
            <a:endParaRPr lang="pl-PL" dirty="0" smtClean="0"/>
          </a:p>
          <a:p>
            <a:pPr algn="l">
              <a:buFont typeface="Arial" pitchFamily="34" charset="0"/>
              <a:buNone/>
            </a:pPr>
            <a:endParaRPr lang="pl-PL" dirty="0" smtClean="0"/>
          </a:p>
          <a:p>
            <a:pPr algn="l">
              <a:buFont typeface="Arial" pitchFamily="34" charset="0"/>
              <a:buNone/>
            </a:pPr>
            <a:r>
              <a:rPr lang="en-US" dirty="0" smtClean="0"/>
              <a:t>Testing </a:t>
            </a:r>
            <a:r>
              <a:rPr lang="en-US" dirty="0" smtClean="0"/>
              <a:t>and </a:t>
            </a:r>
            <a:r>
              <a:rPr lang="pl-PL" dirty="0" err="1" smtClean="0"/>
              <a:t>evaluation</a:t>
            </a:r>
            <a:r>
              <a:rPr lang="pl-PL" dirty="0" smtClean="0"/>
              <a:t> of</a:t>
            </a:r>
            <a:r>
              <a:rPr lang="pl-PL" baseline="0" dirty="0" smtClean="0"/>
              <a:t> </a:t>
            </a:r>
            <a:r>
              <a:rPr lang="en-US" dirty="0" err="1" smtClean="0"/>
              <a:t>Moodle</a:t>
            </a:r>
            <a:r>
              <a:rPr lang="pl-PL" dirty="0" smtClean="0"/>
              <a:t> </a:t>
            </a:r>
            <a:r>
              <a:rPr lang="pl-PL" dirty="0" err="1" smtClean="0"/>
              <a:t>tools</a:t>
            </a:r>
            <a:r>
              <a:rPr lang="pl-PL" baseline="0" dirty="0" smtClean="0"/>
              <a:t> b</a:t>
            </a:r>
            <a:r>
              <a:rPr lang="en-US" dirty="0" smtClean="0"/>
              <a:t>y 16 participants </a:t>
            </a:r>
            <a:r>
              <a:rPr lang="en-US" dirty="0" smtClean="0"/>
              <a:t>from</a:t>
            </a:r>
            <a:r>
              <a:rPr lang="pl-PL" baseline="0" dirty="0" smtClean="0"/>
              <a:t> </a:t>
            </a:r>
            <a:r>
              <a:rPr lang="en-US" dirty="0" smtClean="0"/>
              <a:t>4 </a:t>
            </a:r>
            <a:r>
              <a:rPr lang="en-US" dirty="0" smtClean="0"/>
              <a:t>partner </a:t>
            </a:r>
            <a:r>
              <a:rPr lang="en-US" dirty="0" smtClean="0"/>
              <a:t>countries</a:t>
            </a:r>
            <a:r>
              <a:rPr lang="pl-PL" baseline="0" dirty="0" smtClean="0"/>
              <a:t> Greece, Hungary, Poland and Slovakia.</a:t>
            </a:r>
            <a:endParaRPr lang="pl-PL" sz="1200" dirty="0" smtClean="0"/>
          </a:p>
          <a:p>
            <a:endParaRPr lang="pl-PL" sz="1200" b="1" dirty="0" smtClean="0">
              <a:hlinkClick r:id="rId3"/>
            </a:endParaRPr>
          </a:p>
        </p:txBody>
      </p:sp>
      <p:sp>
        <p:nvSpPr>
          <p:cNvPr id="4" name="Slide Number Placeholder 3"/>
          <p:cNvSpPr>
            <a:spLocks noGrp="1"/>
          </p:cNvSpPr>
          <p:nvPr>
            <p:ph type="sldNum" sz="quarter" idx="10"/>
          </p:nvPr>
        </p:nvSpPr>
        <p:spPr/>
        <p:txBody>
          <a:bodyPr/>
          <a:lstStyle/>
          <a:p>
            <a:fld id="{01042BA2-9DDD-49B4-A773-78145CAC7097}" type="slidenum">
              <a:rPr lang="en-GB" smtClean="0"/>
              <a:pPr/>
              <a:t>10</a:t>
            </a:fld>
            <a:endParaRPr lang="en-GB"/>
          </a:p>
        </p:txBody>
      </p:sp>
    </p:spTree>
    <p:extLst>
      <p:ext uri="{BB962C8B-B14F-4D97-AF65-F5344CB8AC3E}">
        <p14:creationId xmlns:p14="http://schemas.microsoft.com/office/powerpoint/2010/main" val="2145541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Let’s visit an example</a:t>
            </a:r>
            <a:r>
              <a:rPr lang="pl-PL" baseline="0" dirty="0" smtClean="0"/>
              <a:t> Learning Room dedicated to preparation the presentation for MMVC 16 Conference.</a:t>
            </a:r>
          </a:p>
          <a:p>
            <a:endParaRPr lang="pl-PL" baseline="0" dirty="0" smtClean="0"/>
          </a:p>
          <a:p>
            <a:r>
              <a:rPr lang="pl-PL" baseline="0" dirty="0" smtClean="0"/>
              <a:t>Anna Grabowska and Ewa Kozłowska have been working together there.</a:t>
            </a:r>
          </a:p>
          <a:p>
            <a:endParaRPr lang="pl-PL" baseline="0" dirty="0" smtClean="0"/>
          </a:p>
          <a:p>
            <a:r>
              <a:rPr lang="pl-PL" baseline="0" dirty="0" smtClean="0"/>
              <a:t>Guests can also visit this Learning Room.</a:t>
            </a:r>
          </a:p>
          <a:p>
            <a:r>
              <a:rPr lang="pl-PL" baseline="0" dirty="0" smtClean="0"/>
              <a:t> </a:t>
            </a:r>
            <a:endParaRPr lang="en-GB" dirty="0"/>
          </a:p>
        </p:txBody>
      </p:sp>
      <p:sp>
        <p:nvSpPr>
          <p:cNvPr id="4" name="Slide Number Placeholder 3"/>
          <p:cNvSpPr>
            <a:spLocks noGrp="1"/>
          </p:cNvSpPr>
          <p:nvPr>
            <p:ph type="sldNum" sz="quarter" idx="10"/>
          </p:nvPr>
        </p:nvSpPr>
        <p:spPr/>
        <p:txBody>
          <a:bodyPr/>
          <a:lstStyle/>
          <a:p>
            <a:fld id="{01042BA2-9DDD-49B4-A773-78145CAC7097}" type="slidenum">
              <a:rPr lang="en-GB" smtClean="0"/>
              <a:pPr/>
              <a:t>11</a:t>
            </a:fld>
            <a:endParaRPr lang="en-GB"/>
          </a:p>
        </p:txBody>
      </p:sp>
    </p:spTree>
    <p:extLst>
      <p:ext uri="{BB962C8B-B14F-4D97-AF65-F5344CB8AC3E}">
        <p14:creationId xmlns:p14="http://schemas.microsoft.com/office/powerpoint/2010/main" val="2932896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000" dirty="0" smtClean="0"/>
              <a:t>Now we will explain why we decided to use MoodleCloud.</a:t>
            </a:r>
          </a:p>
          <a:p>
            <a:endParaRPr lang="pl-PL" sz="1000" dirty="0" smtClean="0"/>
          </a:p>
          <a:p>
            <a:r>
              <a:rPr lang="en-GB" sz="1000" dirty="0" err="1" smtClean="0"/>
              <a:t>MoodleCloud</a:t>
            </a:r>
            <a:r>
              <a:rPr lang="en-GB" sz="1000" dirty="0" smtClean="0"/>
              <a:t> </a:t>
            </a:r>
            <a:r>
              <a:rPr lang="en-GB" sz="1000" dirty="0" smtClean="0"/>
              <a:t>is </a:t>
            </a:r>
            <a:r>
              <a:rPr lang="pl-PL" sz="1000" dirty="0" smtClean="0"/>
              <a:t>a very</a:t>
            </a:r>
            <a:r>
              <a:rPr lang="en-GB" sz="1000" dirty="0" smtClean="0"/>
              <a:t> </a:t>
            </a:r>
            <a:r>
              <a:rPr lang="en-GB" sz="1000" dirty="0" smtClean="0"/>
              <a:t>simple</a:t>
            </a:r>
            <a:r>
              <a:rPr lang="pl-PL" sz="1000" baseline="0" dirty="0" smtClean="0"/>
              <a:t> </a:t>
            </a:r>
            <a:r>
              <a:rPr lang="pl-PL" sz="1000" dirty="0" smtClean="0"/>
              <a:t>solution</a:t>
            </a:r>
            <a:r>
              <a:rPr lang="pl-PL" sz="1000" baseline="0" dirty="0" smtClean="0"/>
              <a:t> with n</a:t>
            </a:r>
            <a:r>
              <a:rPr lang="en-GB" sz="1000" dirty="0" smtClean="0"/>
              <a:t>o need to install, upgrade or backup anything. </a:t>
            </a:r>
            <a:endParaRPr lang="pl-PL" sz="1000" dirty="0" smtClean="0"/>
          </a:p>
          <a:p>
            <a:endParaRPr lang="pl-PL" sz="1000" dirty="0" smtClean="0"/>
          </a:p>
          <a:p>
            <a:r>
              <a:rPr lang="pl-PL" sz="1000" dirty="0" smtClean="0"/>
              <a:t>It</a:t>
            </a:r>
            <a:r>
              <a:rPr lang="pl-PL" sz="1000" baseline="0" dirty="0" smtClean="0"/>
              <a:t> </a:t>
            </a:r>
            <a:r>
              <a:rPr lang="pl-PL" sz="1000" baseline="0" dirty="0" smtClean="0"/>
              <a:t>quarantees</a:t>
            </a:r>
            <a:r>
              <a:rPr lang="en-GB" sz="1000" dirty="0" smtClean="0"/>
              <a:t> new </a:t>
            </a:r>
            <a:r>
              <a:rPr lang="pl-PL" sz="1000" dirty="0" smtClean="0"/>
              <a:t>Moodle </a:t>
            </a:r>
            <a:r>
              <a:rPr lang="en-GB" sz="1000" dirty="0" smtClean="0"/>
              <a:t>features, improvements as they are released</a:t>
            </a:r>
            <a:r>
              <a:rPr lang="pl-PL" sz="10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1000" dirty="0" smtClean="0"/>
              <a:t>Majority </a:t>
            </a:r>
            <a:r>
              <a:rPr lang="pl-PL" sz="1000" dirty="0" smtClean="0"/>
              <a:t>of SP4CE Moodle administrators</a:t>
            </a:r>
            <a:r>
              <a:rPr lang="pl-PL" sz="1000" baseline="0" dirty="0" smtClean="0"/>
              <a:t> </a:t>
            </a:r>
            <a:r>
              <a:rPr lang="pl-PL" sz="1000" dirty="0" smtClean="0"/>
              <a:t>are beginners</a:t>
            </a:r>
            <a:r>
              <a:rPr lang="pl-PL" sz="1000" baseline="0" dirty="0" smtClean="0"/>
              <a:t> and they need to gather new experience.</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1000" baseline="0" dirty="0" smtClean="0"/>
              <a:t>While </a:t>
            </a:r>
            <a:r>
              <a:rPr lang="pl-PL" sz="1000" baseline="0" dirty="0" smtClean="0"/>
              <a:t>using MoodleCloud they can easly </a:t>
            </a:r>
            <a:r>
              <a:rPr lang="en-GB" sz="1000" dirty="0" smtClean="0"/>
              <a:t>add or </a:t>
            </a:r>
            <a:r>
              <a:rPr lang="en-GB" sz="1000" dirty="0" err="1" smtClean="0"/>
              <a:t>remov</a:t>
            </a:r>
            <a:r>
              <a:rPr lang="pl-PL" sz="1000" dirty="0" smtClean="0"/>
              <a:t>e</a:t>
            </a:r>
            <a:r>
              <a:rPr lang="en-GB" sz="1000" dirty="0" smtClean="0"/>
              <a:t> new activities and resources</a:t>
            </a:r>
            <a:r>
              <a:rPr lang="pl-PL" sz="10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pl-PL" sz="1000" baseline="0" dirty="0" smtClean="0"/>
              <a:t>and they can develop their </a:t>
            </a:r>
            <a:r>
              <a:rPr lang="pl-PL" sz="1000" baseline="0" dirty="0" smtClean="0"/>
              <a:t>Learning Rooms </a:t>
            </a:r>
            <a:r>
              <a:rPr lang="pl-PL" sz="1000" baseline="0" dirty="0" smtClean="0"/>
              <a:t>without any limitations.</a:t>
            </a:r>
            <a:endParaRPr lang="pl-PL"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l-PL" sz="1000" dirty="0" smtClean="0"/>
          </a:p>
          <a:p>
            <a:endParaRPr lang="en-GB" sz="1000" dirty="0" smtClean="0"/>
          </a:p>
          <a:p>
            <a:r>
              <a:rPr lang="pl-PL" sz="1000" b="1" dirty="0" smtClean="0"/>
              <a:t/>
            </a:r>
            <a:br>
              <a:rPr lang="pl-PL" sz="1000" b="1" dirty="0" smtClean="0"/>
            </a:br>
            <a:endParaRPr lang="en-GB" i="0" dirty="0"/>
          </a:p>
        </p:txBody>
      </p:sp>
      <p:sp>
        <p:nvSpPr>
          <p:cNvPr id="4" name="Slide Number Placeholder 3"/>
          <p:cNvSpPr>
            <a:spLocks noGrp="1"/>
          </p:cNvSpPr>
          <p:nvPr>
            <p:ph type="sldNum" sz="quarter" idx="10"/>
          </p:nvPr>
        </p:nvSpPr>
        <p:spPr/>
        <p:txBody>
          <a:bodyPr/>
          <a:lstStyle/>
          <a:p>
            <a:fld id="{01042BA2-9DDD-49B4-A773-78145CAC7097}" type="slidenum">
              <a:rPr lang="en-GB" smtClean="0"/>
              <a:pPr/>
              <a:t>12</a:t>
            </a:fld>
            <a:endParaRPr lang="en-GB"/>
          </a:p>
        </p:txBody>
      </p:sp>
    </p:spTree>
    <p:extLst>
      <p:ext uri="{BB962C8B-B14F-4D97-AF65-F5344CB8AC3E}">
        <p14:creationId xmlns:p14="http://schemas.microsoft.com/office/powerpoint/2010/main" val="1627093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050" dirty="0" smtClean="0"/>
              <a:t>Last but not least is the slide presenting the files repository located at the </a:t>
            </a:r>
            <a:r>
              <a:rPr lang="en-GB" sz="1050" dirty="0" smtClean="0"/>
              <a:t>Academic </a:t>
            </a:r>
            <a:r>
              <a:rPr lang="en-GB" sz="1050" dirty="0" smtClean="0"/>
              <a:t>Computer Centre in </a:t>
            </a:r>
            <a:r>
              <a:rPr lang="en-GB" sz="1050" dirty="0" smtClean="0"/>
              <a:t>Gdansk</a:t>
            </a:r>
            <a:r>
              <a:rPr lang="pl-PL" sz="1050" dirty="0" smtClean="0"/>
              <a:t>.</a:t>
            </a:r>
          </a:p>
          <a:p>
            <a:endParaRPr lang="pl-PL" sz="1050" baseline="0" dirty="0" smtClean="0"/>
          </a:p>
          <a:p>
            <a:r>
              <a:rPr lang="pl-PL" sz="1050" baseline="0" dirty="0" smtClean="0"/>
              <a:t>It enables </a:t>
            </a:r>
            <a:r>
              <a:rPr lang="pl-PL" sz="1050" baseline="0" dirty="0" smtClean="0"/>
              <a:t>us easy and quick access to our </a:t>
            </a:r>
            <a:r>
              <a:rPr lang="pl-PL" sz="1050" baseline="0" dirty="0" smtClean="0"/>
              <a:t>resources. </a:t>
            </a:r>
            <a:endParaRPr lang="pl-PL" sz="1050" baseline="0" dirty="0" smtClean="0"/>
          </a:p>
          <a:p>
            <a:endParaRPr lang="pl-PL" sz="1050" baseline="0" dirty="0" smtClean="0"/>
          </a:p>
          <a:p>
            <a:r>
              <a:rPr lang="pl-PL" sz="1050" baseline="0" dirty="0" smtClean="0"/>
              <a:t>We keep there our presentations </a:t>
            </a:r>
            <a:r>
              <a:rPr lang="pl-PL" sz="1050" baseline="0" dirty="0" smtClean="0"/>
              <a:t>for national and international </a:t>
            </a:r>
            <a:r>
              <a:rPr lang="pl-PL" sz="1050" baseline="0" dirty="0" smtClean="0"/>
              <a:t>conferences.</a:t>
            </a:r>
          </a:p>
          <a:p>
            <a:endParaRPr lang="pl-PL" sz="1050" baseline="0" dirty="0" smtClean="0"/>
          </a:p>
          <a:p>
            <a:r>
              <a:rPr lang="pl-PL" sz="1050" baseline="0" dirty="0" smtClean="0"/>
              <a:t>You can find there resources for MMVC 2014, 2015, 2016.</a:t>
            </a:r>
            <a:endParaRPr lang="pl-PL" sz="1050" baseline="0" dirty="0" smtClean="0"/>
          </a:p>
          <a:p>
            <a:endParaRPr lang="pl-PL" sz="1050" baseline="0" dirty="0" smtClean="0"/>
          </a:p>
        </p:txBody>
      </p:sp>
      <p:sp>
        <p:nvSpPr>
          <p:cNvPr id="4" name="Slide Number Placeholder 3"/>
          <p:cNvSpPr>
            <a:spLocks noGrp="1"/>
          </p:cNvSpPr>
          <p:nvPr>
            <p:ph type="sldNum" sz="quarter" idx="10"/>
          </p:nvPr>
        </p:nvSpPr>
        <p:spPr/>
        <p:txBody>
          <a:bodyPr/>
          <a:lstStyle/>
          <a:p>
            <a:fld id="{01042BA2-9DDD-49B4-A773-78145CAC7097}" type="slidenum">
              <a:rPr lang="en-GB" smtClean="0"/>
              <a:pPr/>
              <a:t>13</a:t>
            </a:fld>
            <a:endParaRPr lang="en-GB"/>
          </a:p>
        </p:txBody>
      </p:sp>
    </p:spTree>
    <p:extLst>
      <p:ext uri="{BB962C8B-B14F-4D97-AF65-F5344CB8AC3E}">
        <p14:creationId xmlns:p14="http://schemas.microsoft.com/office/powerpoint/2010/main" val="1777693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0" dirty="0" smtClean="0"/>
              <a:t>Thank you for you attention.</a:t>
            </a:r>
          </a:p>
          <a:p>
            <a:endParaRPr lang="pl-PL" sz="1200" b="0" dirty="0" smtClean="0"/>
          </a:p>
          <a:p>
            <a:r>
              <a:rPr lang="pl-PL" sz="1200" b="0" dirty="0" smtClean="0"/>
              <a:t>We</a:t>
            </a:r>
            <a:r>
              <a:rPr lang="pl-PL" sz="1200" b="0" baseline="0" dirty="0" smtClean="0"/>
              <a:t> also would like to encourage you to stay in touch and sending us your Learning Room request.</a:t>
            </a:r>
          </a:p>
          <a:p>
            <a:endParaRPr lang="pl-PL" sz="1200" b="0" baseline="0" dirty="0" smtClean="0"/>
          </a:p>
          <a:p>
            <a:r>
              <a:rPr lang="pl-PL" sz="1200" b="0" baseline="0" dirty="0" smtClean="0"/>
              <a:t>If you are interested in opening your own Learning Room please send us </a:t>
            </a:r>
            <a:r>
              <a:rPr lang="pl-PL" sz="1200" b="0" baseline="0" smtClean="0"/>
              <a:t>a message to anka.grabowska@gmail.com</a:t>
            </a:r>
            <a:endParaRPr lang="pl-PL" sz="1200" b="0" dirty="0" smtClean="0"/>
          </a:p>
        </p:txBody>
      </p:sp>
      <p:sp>
        <p:nvSpPr>
          <p:cNvPr id="4" name="Slide Number Placeholder 3"/>
          <p:cNvSpPr>
            <a:spLocks noGrp="1"/>
          </p:cNvSpPr>
          <p:nvPr>
            <p:ph type="sldNum" sz="quarter" idx="10"/>
          </p:nvPr>
        </p:nvSpPr>
        <p:spPr/>
        <p:txBody>
          <a:bodyPr/>
          <a:lstStyle/>
          <a:p>
            <a:fld id="{01042BA2-9DDD-49B4-A773-78145CAC7097}" type="slidenum">
              <a:rPr lang="en-GB" smtClean="0"/>
              <a:pPr/>
              <a:t>14</a:t>
            </a:fld>
            <a:endParaRPr lang="en-GB"/>
          </a:p>
        </p:txBody>
      </p:sp>
    </p:spTree>
    <p:extLst>
      <p:ext uri="{BB962C8B-B14F-4D97-AF65-F5344CB8AC3E}">
        <p14:creationId xmlns:p14="http://schemas.microsoft.com/office/powerpoint/2010/main" val="244681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smtClean="0"/>
              <a:t>SP4CE </a:t>
            </a:r>
            <a:r>
              <a:rPr lang="pl-PL" sz="1200" dirty="0" smtClean="0"/>
              <a:t>is</a:t>
            </a:r>
            <a:r>
              <a:rPr lang="pl-PL" sz="1200" baseline="0" dirty="0" smtClean="0"/>
              <a:t> an acronym </a:t>
            </a:r>
            <a:r>
              <a:rPr lang="en-GB" sz="1200" dirty="0" smtClean="0"/>
              <a:t>for </a:t>
            </a:r>
            <a:r>
              <a:rPr lang="en-GB" sz="1200" dirty="0" smtClean="0"/>
              <a:t>Strategic Partnership for Creativity and Entrepreneurship project which</a:t>
            </a:r>
            <a:r>
              <a:rPr lang="pl-PL" sz="1200" dirty="0" smtClean="0"/>
              <a:t> </a:t>
            </a:r>
            <a:r>
              <a:rPr lang="en-GB" sz="1200" dirty="0" smtClean="0"/>
              <a:t>has been funded </a:t>
            </a:r>
            <a:endParaRPr lang="pl-PL" sz="1200" dirty="0" smtClean="0"/>
          </a:p>
          <a:p>
            <a:pPr algn="just"/>
            <a:r>
              <a:rPr lang="en-GB" sz="1200" dirty="0" smtClean="0"/>
              <a:t>with </a:t>
            </a:r>
            <a:r>
              <a:rPr lang="en-GB" sz="1200" dirty="0" smtClean="0"/>
              <a:t>support from the European Commission under the ERASMUS+ Programme. </a:t>
            </a:r>
            <a:endParaRPr lang="pl-PL" sz="1200" dirty="0" smtClean="0"/>
          </a:p>
          <a:p>
            <a:pPr algn="just"/>
            <a:endParaRPr lang="pl-PL" sz="1200" dirty="0" smtClean="0"/>
          </a:p>
          <a:p>
            <a:pPr algn="just"/>
            <a:r>
              <a:rPr lang="en-GB" sz="1200" dirty="0" smtClean="0"/>
              <a:t>The </a:t>
            </a:r>
            <a:r>
              <a:rPr lang="en-GB" sz="1200" dirty="0" smtClean="0"/>
              <a:t>project has started on 1 September 2014</a:t>
            </a:r>
            <a:r>
              <a:rPr lang="en-GB" sz="1200" dirty="0" smtClean="0"/>
              <a:t>.</a:t>
            </a:r>
            <a:r>
              <a:rPr lang="pl-PL" sz="1200" dirty="0" smtClean="0"/>
              <a:t> </a:t>
            </a:r>
            <a:r>
              <a:rPr lang="en-GB" sz="1200" dirty="0" smtClean="0"/>
              <a:t>SP4CE </a:t>
            </a:r>
            <a:r>
              <a:rPr lang="en-GB" sz="1200" dirty="0" smtClean="0"/>
              <a:t>will end on 31</a:t>
            </a:r>
            <a:r>
              <a:rPr lang="pl-PL" sz="1200" dirty="0" smtClean="0"/>
              <a:t> </a:t>
            </a:r>
            <a:r>
              <a:rPr lang="en-GB" sz="1200" dirty="0" smtClean="0"/>
              <a:t>August 2017.</a:t>
            </a:r>
          </a:p>
          <a:p>
            <a:pPr marL="0" marR="0" indent="0" algn="l" defTabSz="914400" rtl="0" eaLnBrk="1" fontAlgn="auto" latinLnBrk="0" hangingPunct="1">
              <a:lnSpc>
                <a:spcPct val="100000"/>
              </a:lnSpc>
              <a:spcBef>
                <a:spcPts val="0"/>
              </a:spcBef>
              <a:spcAft>
                <a:spcPts val="0"/>
              </a:spcAft>
              <a:buClrTx/>
              <a:buSzTx/>
              <a:buFontTx/>
              <a:buNone/>
              <a:tabLst/>
              <a:defRPr/>
            </a:pPr>
            <a:endParaRPr lang="pl-P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T</a:t>
            </a:r>
            <a:r>
              <a:rPr lang="en-US" dirty="0" smtClean="0"/>
              <a:t>he</a:t>
            </a:r>
            <a:r>
              <a:rPr lang="pl-PL" dirty="0" smtClean="0"/>
              <a:t> SP4CE</a:t>
            </a:r>
            <a:r>
              <a:rPr lang="en-US" dirty="0" smtClean="0"/>
              <a:t> project involves 6 partner organizations from 4 countries</a:t>
            </a:r>
            <a:r>
              <a:rPr lang="pl-PL" dirty="0" smtClean="0"/>
              <a:t>, including Greece, Hungary, Poland and </a:t>
            </a:r>
            <a:r>
              <a:rPr lang="pl-PL" dirty="0" smtClean="0"/>
              <a:t>Slovakia</a:t>
            </a:r>
            <a:r>
              <a:rPr lang="pl-PL" baseline="0" dirty="0" smtClean="0"/>
              <a:t> including PIAP, TUKE, PRO-MED, ASTRA, TREBAG and IDEC.</a:t>
            </a:r>
            <a:endParaRPr lang="pl-PL" sz="1200" b="0" dirty="0" smtClean="0"/>
          </a:p>
          <a:p>
            <a:endParaRPr lang="pl-PL" dirty="0" smtClean="0"/>
          </a:p>
          <a:p>
            <a:r>
              <a:rPr lang="en-GB" dirty="0" smtClean="0"/>
              <a:t>PIAP</a:t>
            </a:r>
            <a:r>
              <a:rPr lang="pl-PL" dirty="0" smtClean="0"/>
              <a:t>,</a:t>
            </a:r>
            <a:r>
              <a:rPr lang="pl-PL" baseline="0" dirty="0" smtClean="0"/>
              <a:t> the </a:t>
            </a:r>
            <a:r>
              <a:rPr lang="en-GB" dirty="0" smtClean="0"/>
              <a:t>project leader is a research institute and has rich experience from coordination and participation in several different vocational education and research projects, additionally PIAP has experience from collaboration with industry enterprises and educational institutions. </a:t>
            </a:r>
            <a:endParaRPr lang="pl-PL" dirty="0" smtClean="0"/>
          </a:p>
          <a:p>
            <a:endParaRPr lang="pl-PL" dirty="0" smtClean="0"/>
          </a:p>
          <a:p>
            <a:r>
              <a:rPr lang="en-GB" dirty="0" smtClean="0"/>
              <a:t>TUKE as technical university dealing with university teaching and international cooperation in the area of research and education, fostering links with institutions in private and public sectors and thus responding to their needs and to the needs of society in general. </a:t>
            </a:r>
          </a:p>
          <a:p>
            <a:endParaRPr lang="pl-PL" dirty="0" smtClean="0"/>
          </a:p>
          <a:p>
            <a:r>
              <a:rPr lang="en-GB" dirty="0" smtClean="0"/>
              <a:t>PRO-MED has experience from developing an innovative approach to teaching and learning based on e-learning and blended leaning methodology, building the common vision for </a:t>
            </a:r>
            <a:r>
              <a:rPr lang="en-GB" dirty="0" err="1" smtClean="0"/>
              <a:t>LifeLong</a:t>
            </a:r>
            <a:r>
              <a:rPr lang="en-GB" dirty="0" smtClean="0"/>
              <a:t> Learning in European countries, collecting and implementing different methods used for educating the staff and learners, discovering methods of promoting access and increasing participation in Lifelong Learning for the staff and learners, gathering flexible education and training methods and approaches for creation a culture of learning. </a:t>
            </a:r>
          </a:p>
          <a:p>
            <a:endParaRPr lang="pl-PL" dirty="0" smtClean="0"/>
          </a:p>
          <a:p>
            <a:r>
              <a:rPr lang="en-GB" dirty="0" smtClean="0"/>
              <a:t>ASTRA has significant experience in conducting trainings for managers, has good contacts with other training institutions and already participated in several international research and educational projects. </a:t>
            </a:r>
            <a:r>
              <a:rPr lang="en-GB" dirty="0" smtClean="0">
                <a:hlinkClick r:id="rId3"/>
              </a:rPr>
              <a:t> </a:t>
            </a:r>
            <a:endParaRPr lang="en-GB" dirty="0" smtClean="0"/>
          </a:p>
          <a:p>
            <a:endParaRPr lang="pl-PL" dirty="0" smtClean="0"/>
          </a:p>
          <a:p>
            <a:r>
              <a:rPr lang="en-GB" dirty="0" smtClean="0"/>
              <a:t>TREBAG has rich experience from development of innovative training materials and methodologies including e-learning (e.g. related to vocational training) and implementation of technology transfer and innovation chain management as well as technology transfers. </a:t>
            </a:r>
          </a:p>
          <a:p>
            <a:endParaRPr lang="pl-PL" dirty="0" smtClean="0"/>
          </a:p>
          <a:p>
            <a:r>
              <a:rPr lang="en-GB" dirty="0" smtClean="0"/>
              <a:t>IDEC has extensive experience in European projects, either as coordinator or as partner from different European programs and Initiatives. IDEC has consulting experience in developing quality management systems in Greek training </a:t>
            </a:r>
            <a:r>
              <a:rPr lang="en-GB" dirty="0" err="1" smtClean="0"/>
              <a:t>centers</a:t>
            </a:r>
            <a:r>
              <a:rPr lang="en-GB" dirty="0" smtClean="0"/>
              <a:t>. </a:t>
            </a:r>
          </a:p>
          <a:p>
            <a:endParaRPr lang="pl-PL" sz="1200" b="1" dirty="0" smtClean="0"/>
          </a:p>
        </p:txBody>
      </p:sp>
      <p:sp>
        <p:nvSpPr>
          <p:cNvPr id="4" name="Slide Number Placeholder 3"/>
          <p:cNvSpPr>
            <a:spLocks noGrp="1"/>
          </p:cNvSpPr>
          <p:nvPr>
            <p:ph type="sldNum" sz="quarter" idx="10"/>
          </p:nvPr>
        </p:nvSpPr>
        <p:spPr/>
        <p:txBody>
          <a:bodyPr/>
          <a:lstStyle/>
          <a:p>
            <a:fld id="{01042BA2-9DDD-49B4-A773-78145CAC7097}" type="slidenum">
              <a:rPr lang="en-GB" smtClean="0"/>
              <a:pPr/>
              <a:t>2</a:t>
            </a:fld>
            <a:endParaRPr lang="en-GB"/>
          </a:p>
        </p:txBody>
      </p:sp>
    </p:spTree>
    <p:extLst>
      <p:ext uri="{BB962C8B-B14F-4D97-AF65-F5344CB8AC3E}">
        <p14:creationId xmlns:p14="http://schemas.microsoft.com/office/powerpoint/2010/main" val="3520863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en-GB" altLang="en-US" sz="800" kern="1200" dirty="0" smtClean="0">
                <a:solidFill>
                  <a:schemeClr val="tx1"/>
                </a:solidFill>
                <a:latin typeface="+mn-lt"/>
                <a:ea typeface="+mn-ea"/>
                <a:cs typeface="+mn-cs"/>
              </a:rPr>
              <a:t>Project SP4CE directly addresses the aims and needs identified in</a:t>
            </a:r>
            <a:r>
              <a:rPr lang="pl-PL" altLang="en-US" sz="800" kern="1200" dirty="0" smtClean="0">
                <a:solidFill>
                  <a:schemeClr val="tx1"/>
                </a:solidFill>
                <a:latin typeface="+mn-lt"/>
                <a:ea typeface="+mn-ea"/>
                <a:cs typeface="+mn-cs"/>
              </a:rPr>
              <a:t> </a:t>
            </a:r>
            <a:r>
              <a:rPr lang="en-GB" altLang="en-US" sz="800" kern="1200" dirty="0" smtClean="0">
                <a:solidFill>
                  <a:schemeClr val="tx1"/>
                </a:solidFill>
                <a:latin typeface="+mn-lt"/>
                <a:ea typeface="+mn-ea"/>
                <a:cs typeface="+mn-cs"/>
              </a:rPr>
              <a:t>Bruges</a:t>
            </a:r>
            <a:r>
              <a:rPr lang="pl-PL" altLang="en-US" sz="800" kern="1200" dirty="0" smtClean="0">
                <a:solidFill>
                  <a:schemeClr val="tx1"/>
                </a:solidFill>
                <a:latin typeface="+mn-lt"/>
                <a:ea typeface="+mn-ea"/>
                <a:cs typeface="+mn-cs"/>
              </a:rPr>
              <a:t> </a:t>
            </a:r>
            <a:r>
              <a:rPr lang="en-GB" altLang="en-US" sz="800" kern="1200" dirty="0" smtClean="0">
                <a:solidFill>
                  <a:schemeClr val="tx1"/>
                </a:solidFill>
                <a:latin typeface="+mn-lt"/>
                <a:ea typeface="+mn-ea"/>
                <a:cs typeface="+mn-cs"/>
              </a:rPr>
              <a:t>Communiqué</a:t>
            </a:r>
            <a:r>
              <a:rPr lang="pl-PL" altLang="en-US" sz="800" kern="1200" dirty="0" smtClean="0">
                <a:solidFill>
                  <a:schemeClr val="tx1"/>
                </a:solidFill>
                <a:latin typeface="+mn-lt"/>
                <a:ea typeface="+mn-ea"/>
                <a:cs typeface="+mn-cs"/>
              </a:rPr>
              <a:t> </a:t>
            </a:r>
            <a:r>
              <a:rPr lang="en-GB" altLang="en-US" sz="800" kern="1200" dirty="0" smtClean="0">
                <a:solidFill>
                  <a:schemeClr val="tx1"/>
                </a:solidFill>
                <a:latin typeface="+mn-lt"/>
                <a:ea typeface="+mn-ea"/>
                <a:cs typeface="+mn-cs"/>
              </a:rPr>
              <a:t>on </a:t>
            </a:r>
            <a:r>
              <a:rPr lang="en-GB" altLang="en-US" sz="800" kern="1200" dirty="0" smtClean="0">
                <a:solidFill>
                  <a:schemeClr val="tx1"/>
                </a:solidFill>
                <a:latin typeface="+mn-lt"/>
                <a:ea typeface="+mn-ea"/>
                <a:cs typeface="+mn-cs"/>
              </a:rPr>
              <a:t>enhanced European</a:t>
            </a:r>
            <a:r>
              <a:rPr lang="pl-PL" altLang="en-US" sz="800" kern="1200" dirty="0" smtClean="0">
                <a:solidFill>
                  <a:schemeClr val="tx1"/>
                </a:solidFill>
                <a:latin typeface="+mn-lt"/>
                <a:ea typeface="+mn-ea"/>
                <a:cs typeface="+mn-cs"/>
              </a:rPr>
              <a:t> </a:t>
            </a:r>
            <a:r>
              <a:rPr lang="en-GB" altLang="en-US" sz="800" kern="1200" dirty="0" smtClean="0">
                <a:solidFill>
                  <a:schemeClr val="tx1"/>
                </a:solidFill>
                <a:latin typeface="+mn-lt"/>
                <a:ea typeface="+mn-ea"/>
                <a:cs typeface="+mn-cs"/>
              </a:rPr>
              <a:t>Cooperation</a:t>
            </a:r>
            <a:r>
              <a:rPr lang="pl-PL" altLang="en-US" sz="800" kern="1200" dirty="0" smtClean="0">
                <a:solidFill>
                  <a:schemeClr val="tx1"/>
                </a:solidFill>
                <a:latin typeface="+mn-lt"/>
                <a:ea typeface="+mn-ea"/>
                <a:cs typeface="+mn-cs"/>
              </a:rPr>
              <a:t> </a:t>
            </a:r>
            <a:endParaRPr lang="pl-PL" altLang="en-US" sz="8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ct val="0"/>
              </a:spcBef>
              <a:spcAft>
                <a:spcPts val="0"/>
              </a:spcAft>
              <a:buClrTx/>
              <a:buSzTx/>
              <a:buFontTx/>
              <a:buNone/>
              <a:tabLst/>
              <a:defRPr/>
            </a:pPr>
            <a:r>
              <a:rPr lang="en-GB" altLang="en-US" sz="800" kern="1200" dirty="0" smtClean="0">
                <a:solidFill>
                  <a:schemeClr val="tx1"/>
                </a:solidFill>
                <a:latin typeface="+mn-lt"/>
                <a:ea typeface="+mn-ea"/>
                <a:cs typeface="+mn-cs"/>
              </a:rPr>
              <a:t>in vocational</a:t>
            </a:r>
            <a:r>
              <a:rPr lang="pl-PL" altLang="en-US" sz="800" kern="1200" dirty="0" smtClean="0">
                <a:solidFill>
                  <a:schemeClr val="tx1"/>
                </a:solidFill>
                <a:latin typeface="+mn-lt"/>
                <a:ea typeface="+mn-ea"/>
                <a:cs typeface="+mn-cs"/>
              </a:rPr>
              <a:t> </a:t>
            </a:r>
            <a:r>
              <a:rPr lang="en-GB" altLang="en-US" sz="800" kern="1200" dirty="0" smtClean="0">
                <a:solidFill>
                  <a:schemeClr val="tx1"/>
                </a:solidFill>
                <a:latin typeface="+mn-lt"/>
                <a:ea typeface="+mn-ea"/>
                <a:cs typeface="+mn-cs"/>
              </a:rPr>
              <a:t>education </a:t>
            </a:r>
            <a:r>
              <a:rPr lang="en-GB" altLang="en-US" sz="800" kern="1200" dirty="0" smtClean="0">
                <a:solidFill>
                  <a:schemeClr val="tx1"/>
                </a:solidFill>
                <a:latin typeface="+mn-lt"/>
                <a:ea typeface="+mn-ea"/>
                <a:cs typeface="+mn-cs"/>
              </a:rPr>
              <a:t>and training</a:t>
            </a:r>
            <a:r>
              <a:rPr lang="pl-PL" altLang="en-US" sz="800" kern="1200" dirty="0" smtClean="0">
                <a:solidFill>
                  <a:schemeClr val="tx1"/>
                </a:solidFill>
                <a:latin typeface="+mn-lt"/>
                <a:ea typeface="+mn-ea"/>
                <a:cs typeface="+mn-cs"/>
              </a:rPr>
              <a:t> (vet)</a:t>
            </a:r>
            <a:r>
              <a:rPr lang="en-GB" altLang="en-US" sz="800" kern="1200" dirty="0" smtClean="0">
                <a:solidFill>
                  <a:schemeClr val="tx1"/>
                </a:solidFill>
                <a:latin typeface="+mn-lt"/>
                <a:ea typeface="+mn-ea"/>
                <a:cs typeface="+mn-cs"/>
              </a:rPr>
              <a:t>, especially</a:t>
            </a:r>
            <a:r>
              <a:rPr lang="pl-PL" altLang="en-US" sz="800" kern="1200" dirty="0" smtClean="0">
                <a:solidFill>
                  <a:schemeClr val="tx1"/>
                </a:solidFill>
                <a:latin typeface="+mn-lt"/>
                <a:ea typeface="+mn-ea"/>
                <a:cs typeface="+mn-cs"/>
              </a:rPr>
              <a:t>:</a:t>
            </a:r>
          </a:p>
          <a:p>
            <a:pPr>
              <a:spcBef>
                <a:spcPct val="0"/>
              </a:spcBef>
            </a:pPr>
            <a:endParaRPr lang="pl-PL" altLang="en-US" sz="800" b="0" kern="1200" dirty="0" smtClean="0">
              <a:solidFill>
                <a:srgbClr val="FF0000"/>
              </a:solidFill>
              <a:latin typeface="+mn-lt"/>
              <a:ea typeface="+mn-ea"/>
              <a:cs typeface="+mn-cs"/>
            </a:endParaRPr>
          </a:p>
          <a:p>
            <a:pPr>
              <a:spcBef>
                <a:spcPct val="0"/>
              </a:spcBef>
            </a:pPr>
            <a:r>
              <a:rPr lang="pl-PL" altLang="en-US" sz="800" b="0" kern="1200" dirty="0" smtClean="0">
                <a:solidFill>
                  <a:srgbClr val="FF0000"/>
                </a:solidFill>
                <a:latin typeface="+mn-lt"/>
                <a:ea typeface="+mn-ea"/>
                <a:cs typeface="+mn-cs"/>
              </a:rPr>
              <a:t>I</a:t>
            </a:r>
            <a:r>
              <a:rPr lang="en-GB" altLang="en-US" sz="800" b="0" kern="1200" dirty="0" err="1" smtClean="0">
                <a:solidFill>
                  <a:srgbClr val="FF0000"/>
                </a:solidFill>
                <a:latin typeface="+mn-lt"/>
                <a:ea typeface="+mn-ea"/>
                <a:cs typeface="+mn-cs"/>
              </a:rPr>
              <a:t>mproving</a:t>
            </a:r>
            <a:r>
              <a:rPr lang="en-GB" altLang="en-US" sz="800" b="0" kern="1200" dirty="0" smtClean="0">
                <a:solidFill>
                  <a:srgbClr val="FF0000"/>
                </a:solidFill>
                <a:latin typeface="+mn-lt"/>
                <a:ea typeface="+mn-ea"/>
                <a:cs typeface="+mn-cs"/>
              </a:rPr>
              <a:t> </a:t>
            </a:r>
            <a:r>
              <a:rPr lang="en-GB" altLang="en-US" sz="800" b="0" kern="1200" dirty="0" smtClean="0">
                <a:solidFill>
                  <a:srgbClr val="FF0000"/>
                </a:solidFill>
                <a:latin typeface="+mn-lt"/>
                <a:ea typeface="+mn-ea"/>
                <a:cs typeface="+mn-cs"/>
              </a:rPr>
              <a:t>the quality and efficiency of vet and enhancing its attractiveness and </a:t>
            </a:r>
            <a:r>
              <a:rPr lang="en-GB" altLang="en-US" sz="800" b="0" kern="1200" dirty="0" smtClean="0">
                <a:solidFill>
                  <a:srgbClr val="FF0000"/>
                </a:solidFill>
                <a:latin typeface="+mn-lt"/>
                <a:ea typeface="+mn-ea"/>
                <a:cs typeface="+mn-cs"/>
              </a:rPr>
              <a:t>relevance</a:t>
            </a:r>
            <a:r>
              <a:rPr lang="pl-PL" altLang="en-US" sz="800" b="0" kern="1200" baseline="0" dirty="0" smtClean="0">
                <a:solidFill>
                  <a:srgbClr val="FF0000"/>
                </a:solidFill>
                <a:latin typeface="+mn-lt"/>
                <a:ea typeface="+mn-ea"/>
                <a:cs typeface="+mn-cs"/>
              </a:rPr>
              <a:t> and </a:t>
            </a:r>
            <a:endParaRPr lang="pl-PL" altLang="en-US" sz="800" b="0" kern="1200" dirty="0" smtClean="0">
              <a:solidFill>
                <a:srgbClr val="FF0000"/>
              </a:solidFill>
              <a:latin typeface="+mn-lt"/>
              <a:ea typeface="+mn-ea"/>
              <a:cs typeface="+mn-cs"/>
            </a:endParaRPr>
          </a:p>
          <a:p>
            <a:pPr>
              <a:spcBef>
                <a:spcPct val="0"/>
              </a:spcBef>
            </a:pPr>
            <a:endParaRPr lang="pl-PL" altLang="en-US" sz="800" b="0" kern="1200" dirty="0" smtClean="0">
              <a:solidFill>
                <a:srgbClr val="FF0000"/>
              </a:solidFill>
              <a:latin typeface="+mn-lt"/>
              <a:ea typeface="+mn-ea"/>
              <a:cs typeface="+mn-cs"/>
            </a:endParaRPr>
          </a:p>
          <a:p>
            <a:pPr>
              <a:spcBef>
                <a:spcPct val="0"/>
              </a:spcBef>
            </a:pPr>
            <a:r>
              <a:rPr lang="en-GB" altLang="en-US" sz="800" b="0" kern="1200" dirty="0" smtClean="0">
                <a:solidFill>
                  <a:srgbClr val="FF0000"/>
                </a:solidFill>
                <a:latin typeface="+mn-lt"/>
                <a:ea typeface="+mn-ea"/>
                <a:cs typeface="+mn-cs"/>
              </a:rPr>
              <a:t>Enhancing </a:t>
            </a:r>
            <a:r>
              <a:rPr lang="en-GB" altLang="en-US" sz="800" b="0" kern="1200" dirty="0" smtClean="0">
                <a:solidFill>
                  <a:srgbClr val="FF0000"/>
                </a:solidFill>
                <a:latin typeface="+mn-lt"/>
                <a:ea typeface="+mn-ea"/>
                <a:cs typeface="+mn-cs"/>
              </a:rPr>
              <a:t>creativity, innovation and entrepreneurship</a:t>
            </a:r>
            <a:r>
              <a:rPr lang="pl-PL" altLang="en-US" sz="800" b="1" kern="1200" dirty="0" smtClean="0">
                <a:solidFill>
                  <a:srgbClr val="FF0000"/>
                </a:solidFill>
                <a:latin typeface="+mn-lt"/>
                <a:ea typeface="+mn-ea"/>
                <a:cs typeface="+mn-cs"/>
              </a:rPr>
              <a:t>.</a:t>
            </a:r>
          </a:p>
          <a:p>
            <a:pPr>
              <a:spcBef>
                <a:spcPct val="0"/>
              </a:spcBef>
            </a:pPr>
            <a:endParaRPr lang="pl-PL" altLang="en-US" sz="800" b="0" kern="1200" dirty="0" smtClean="0">
              <a:solidFill>
                <a:srgbClr val="FF0000"/>
              </a:solidFill>
              <a:latin typeface="+mn-lt"/>
              <a:ea typeface="+mn-ea"/>
              <a:cs typeface="+mn-cs"/>
            </a:endParaRPr>
          </a:p>
          <a:p>
            <a:pPr>
              <a:spcBef>
                <a:spcPct val="0"/>
              </a:spcBef>
            </a:pPr>
            <a:r>
              <a:rPr lang="en-GB" sz="800" b="0" dirty="0" smtClean="0"/>
              <a:t>The main </a:t>
            </a:r>
            <a:r>
              <a:rPr lang="en-GB" sz="800" b="0" dirty="0" smtClean="0"/>
              <a:t>purpose </a:t>
            </a:r>
            <a:r>
              <a:rPr lang="en-GB" sz="800" b="0" dirty="0" smtClean="0"/>
              <a:t>of </a:t>
            </a:r>
            <a:r>
              <a:rPr lang="pl-PL" sz="800" b="0" dirty="0" smtClean="0"/>
              <a:t>SP4CE is d</a:t>
            </a:r>
            <a:r>
              <a:rPr lang="en-GB" sz="800" dirty="0" err="1" smtClean="0"/>
              <a:t>esign</a:t>
            </a:r>
            <a:r>
              <a:rPr lang="pl-PL" sz="800" dirty="0" err="1" smtClean="0"/>
              <a:t>ing</a:t>
            </a:r>
            <a:r>
              <a:rPr lang="en-GB" sz="800" dirty="0" smtClean="0"/>
              <a:t> innovative common e-learning tools for collaboration between students, enterprises and teachers. </a:t>
            </a:r>
            <a:endParaRPr lang="pl-PL" sz="800" dirty="0" smtClean="0"/>
          </a:p>
          <a:p>
            <a:pPr algn="just"/>
            <a:endParaRPr lang="pl-PL" sz="800" dirty="0" smtClean="0"/>
          </a:p>
          <a:p>
            <a:pPr algn="just"/>
            <a:r>
              <a:rPr lang="pl-PL" sz="800" dirty="0" smtClean="0"/>
              <a:t>The project </a:t>
            </a:r>
            <a:r>
              <a:rPr lang="en-GB" sz="800" dirty="0" smtClean="0"/>
              <a:t> </a:t>
            </a:r>
            <a:r>
              <a:rPr lang="en-GB" sz="800" dirty="0" smtClean="0"/>
              <a:t>concentrates on identifying users’ needs and supports the development of relations between them by mentoring and consulting activities. </a:t>
            </a:r>
            <a:endParaRPr lang="pl-PL" sz="800" dirty="0" smtClean="0"/>
          </a:p>
          <a:p>
            <a:pPr algn="just"/>
            <a:endParaRPr lang="pl-PL" sz="800" dirty="0" smtClean="0"/>
          </a:p>
          <a:p>
            <a:pPr algn="just"/>
            <a:r>
              <a:rPr lang="en-GB" sz="800" dirty="0" err="1" smtClean="0"/>
              <a:t>Th</a:t>
            </a:r>
            <a:r>
              <a:rPr lang="pl-PL" sz="800" dirty="0" smtClean="0"/>
              <a:t>e</a:t>
            </a:r>
            <a:r>
              <a:rPr lang="pl-PL" sz="800" baseline="0" dirty="0" smtClean="0"/>
              <a:t> proposed</a:t>
            </a:r>
            <a:r>
              <a:rPr lang="en-GB" sz="800" dirty="0" smtClean="0"/>
              <a:t> </a:t>
            </a:r>
            <a:r>
              <a:rPr lang="en-GB" sz="800" dirty="0" smtClean="0"/>
              <a:t>tools are available as ICT solution with WWW interface designed for three main target groups: Coaches, Mentors (Teachers) and Students</a:t>
            </a:r>
            <a:r>
              <a:rPr lang="en-GB" sz="800" dirty="0" smtClean="0"/>
              <a:t>.</a:t>
            </a:r>
            <a:endParaRPr lang="en-GB" sz="800" dirty="0" smtClean="0"/>
          </a:p>
        </p:txBody>
      </p:sp>
      <p:sp>
        <p:nvSpPr>
          <p:cNvPr id="4" name="Slide Number Placeholder 3"/>
          <p:cNvSpPr>
            <a:spLocks noGrp="1"/>
          </p:cNvSpPr>
          <p:nvPr>
            <p:ph type="sldNum" sz="quarter" idx="10"/>
          </p:nvPr>
        </p:nvSpPr>
        <p:spPr/>
        <p:txBody>
          <a:bodyPr/>
          <a:lstStyle/>
          <a:p>
            <a:fld id="{01042BA2-9DDD-49B4-A773-78145CAC7097}" type="slidenum">
              <a:rPr lang="en-GB" smtClean="0"/>
              <a:pPr/>
              <a:t>3</a:t>
            </a:fld>
            <a:endParaRPr lang="en-GB"/>
          </a:p>
        </p:txBody>
      </p:sp>
    </p:spTree>
    <p:extLst>
      <p:ext uri="{BB962C8B-B14F-4D97-AF65-F5344CB8AC3E}">
        <p14:creationId xmlns:p14="http://schemas.microsoft.com/office/powerpoint/2010/main" val="168379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smtClean="0"/>
              <a:t>The SP4CE portal is  dedicated for companies and young people </a:t>
            </a:r>
            <a:r>
              <a:rPr lang="en-US" sz="1200" dirty="0" smtClean="0"/>
              <a:t>who </a:t>
            </a:r>
            <a:r>
              <a:rPr lang="en-US" sz="1200" dirty="0" smtClean="0"/>
              <a:t>want to enter the </a:t>
            </a:r>
            <a:r>
              <a:rPr lang="en-US" sz="1200" dirty="0" err="1" smtClean="0"/>
              <a:t>labour</a:t>
            </a:r>
            <a:r>
              <a:rPr lang="en-US" sz="1200" dirty="0" smtClean="0"/>
              <a:t> </a:t>
            </a:r>
            <a:r>
              <a:rPr lang="en-US" sz="1200" dirty="0" smtClean="0"/>
              <a:t>market</a:t>
            </a:r>
            <a:r>
              <a:rPr lang="pl-PL" sz="1200" dirty="0" smtClean="0"/>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sz="120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200" dirty="0" smtClean="0"/>
              <a:t>The SP4CE portal </a:t>
            </a:r>
            <a:r>
              <a:rPr lang="en-US" sz="1200" dirty="0" smtClean="0"/>
              <a:t>supports </a:t>
            </a:r>
            <a:r>
              <a:rPr lang="en-US" sz="1200" dirty="0" smtClean="0"/>
              <a:t>the  following actions:</a:t>
            </a:r>
            <a:endParaRPr lang="pl-PL" sz="1200" dirty="0" smtClean="0"/>
          </a:p>
          <a:p>
            <a:pPr lvl="0" algn="just"/>
            <a:endParaRPr lang="pl-PL" sz="1200" dirty="0" smtClean="0"/>
          </a:p>
          <a:p>
            <a:pPr lvl="0" algn="just"/>
            <a:r>
              <a:rPr lang="en-GB" sz="1200" dirty="0" smtClean="0"/>
              <a:t>Coaches from companies formulate and submit the problem.</a:t>
            </a:r>
          </a:p>
          <a:p>
            <a:pPr lvl="0" algn="just"/>
            <a:endParaRPr lang="pl-PL" sz="1200" dirty="0" smtClean="0"/>
          </a:p>
          <a:p>
            <a:pPr lvl="0" algn="just"/>
            <a:r>
              <a:rPr lang="en-GB" sz="1200" dirty="0" smtClean="0"/>
              <a:t>Students </a:t>
            </a:r>
            <a:r>
              <a:rPr lang="en-GB" sz="1200" dirty="0" smtClean="0"/>
              <a:t>from different location chose problem(s), look for a solution and send a short proposal.</a:t>
            </a:r>
          </a:p>
          <a:p>
            <a:pPr lvl="0" algn="just"/>
            <a:endParaRPr lang="pl-PL" sz="1200" dirty="0" smtClean="0"/>
          </a:p>
          <a:p>
            <a:pPr lvl="0" algn="just"/>
            <a:r>
              <a:rPr lang="en-GB" sz="1200" dirty="0" smtClean="0"/>
              <a:t>Based </a:t>
            </a:r>
            <a:r>
              <a:rPr lang="en-GB" sz="1200" dirty="0" smtClean="0"/>
              <a:t>on the proposed solutions mentors (teachers) are allocated to students and they assist the problem solving process within so called Learning Rooms. </a:t>
            </a:r>
          </a:p>
          <a:p>
            <a:endParaRPr lang="pl-PL" sz="1200" b="1" dirty="0" smtClean="0">
              <a:hlinkClick r:id="rId3"/>
            </a:endParaRPr>
          </a:p>
        </p:txBody>
      </p:sp>
      <p:sp>
        <p:nvSpPr>
          <p:cNvPr id="4" name="Slide Number Placeholder 3"/>
          <p:cNvSpPr>
            <a:spLocks noGrp="1"/>
          </p:cNvSpPr>
          <p:nvPr>
            <p:ph type="sldNum" sz="quarter" idx="10"/>
          </p:nvPr>
        </p:nvSpPr>
        <p:spPr/>
        <p:txBody>
          <a:bodyPr/>
          <a:lstStyle/>
          <a:p>
            <a:fld id="{01042BA2-9DDD-49B4-A773-78145CAC7097}" type="slidenum">
              <a:rPr lang="en-GB" smtClean="0"/>
              <a:pPr/>
              <a:t>4</a:t>
            </a:fld>
            <a:endParaRPr lang="en-GB"/>
          </a:p>
        </p:txBody>
      </p:sp>
    </p:spTree>
    <p:extLst>
      <p:ext uri="{BB962C8B-B14F-4D97-AF65-F5344CB8AC3E}">
        <p14:creationId xmlns:p14="http://schemas.microsoft.com/office/powerpoint/2010/main" val="3544017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dirty="0" smtClean="0"/>
              <a:t>T</a:t>
            </a:r>
            <a:r>
              <a:rPr lang="en-GB" sz="1200" b="0" dirty="0" smtClean="0"/>
              <a:t>o achieve a good collaboration</a:t>
            </a:r>
            <a:r>
              <a:rPr lang="pl-PL" sz="1200" b="0" dirty="0" smtClean="0"/>
              <a:t> </a:t>
            </a:r>
            <a:r>
              <a:rPr lang="en-GB" sz="1200" b="0" dirty="0" smtClean="0"/>
              <a:t>between all target groups  </a:t>
            </a:r>
            <a:r>
              <a:rPr lang="en-GB" sz="1200" b="0" dirty="0" smtClean="0"/>
              <a:t>there </a:t>
            </a:r>
            <a:r>
              <a:rPr lang="en-GB" sz="1200" b="0" dirty="0" smtClean="0"/>
              <a:t>is a need to train them by using  handbook and guidelines available </a:t>
            </a:r>
            <a:r>
              <a:rPr lang="en-GB" sz="1200" b="0" dirty="0" smtClean="0"/>
              <a:t>online</a:t>
            </a:r>
            <a:r>
              <a:rPr lang="pl-PL" sz="1200" b="0" dirty="0" smtClean="0"/>
              <a:t>.</a:t>
            </a:r>
            <a:endParaRPr lang="pl-PL"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dirty="0" smtClean="0">
              <a:hlinkClick r:id="rId3"/>
            </a:endParaRPr>
          </a:p>
          <a:p>
            <a:pPr marL="0" indent="0" algn="just">
              <a:buNone/>
            </a:pPr>
            <a:r>
              <a:rPr lang="en-GB" sz="1200" dirty="0" smtClean="0"/>
              <a:t>The handbook prepared for SP4CE users is titled </a:t>
            </a:r>
            <a:r>
              <a:rPr lang="pl-PL" sz="1200" dirty="0" smtClean="0"/>
              <a:t> </a:t>
            </a:r>
            <a:r>
              <a:rPr lang="en-GB" sz="1200" b="1" dirty="0" smtClean="0"/>
              <a:t>SP4CE </a:t>
            </a:r>
            <a:r>
              <a:rPr lang="en-GB" sz="1200" b="1" dirty="0" smtClean="0"/>
              <a:t>pedagogical </a:t>
            </a:r>
            <a:r>
              <a:rPr lang="en-GB" sz="1200" b="1" dirty="0" smtClean="0"/>
              <a:t>concept </a:t>
            </a:r>
            <a:r>
              <a:rPr lang="en-GB" sz="1200" dirty="0" smtClean="0"/>
              <a:t>and  covers the following subjects:</a:t>
            </a:r>
          </a:p>
          <a:p>
            <a:pPr lvl="0" algn="just"/>
            <a:endParaRPr lang="pl-PL" sz="1200" dirty="0" smtClean="0"/>
          </a:p>
          <a:p>
            <a:pPr lvl="0" algn="just"/>
            <a:r>
              <a:rPr lang="en-GB" sz="1200" dirty="0" smtClean="0"/>
              <a:t>Results </a:t>
            </a:r>
            <a:r>
              <a:rPr lang="en-GB" sz="1200" dirty="0" smtClean="0"/>
              <a:t>and lessons learned from already implemented </a:t>
            </a:r>
            <a:r>
              <a:rPr lang="en-GB" sz="1200" dirty="0" smtClean="0"/>
              <a:t>projects</a:t>
            </a:r>
            <a:r>
              <a:rPr lang="pl-PL" sz="1200" dirty="0" smtClean="0"/>
              <a:t>.</a:t>
            </a:r>
            <a:r>
              <a:rPr lang="en-GB" sz="1200" dirty="0" smtClean="0"/>
              <a:t> </a:t>
            </a:r>
            <a:endParaRPr lang="en-GB" sz="1200" dirty="0" smtClean="0"/>
          </a:p>
          <a:p>
            <a:pPr lvl="0" algn="just"/>
            <a:endParaRPr lang="pl-PL" sz="1200" dirty="0" smtClean="0"/>
          </a:p>
          <a:p>
            <a:pPr lvl="0" algn="just"/>
            <a:r>
              <a:rPr lang="en-GB" sz="1200" dirty="0" smtClean="0"/>
              <a:t>Collaborative </a:t>
            </a:r>
            <a:r>
              <a:rPr lang="en-GB" sz="1200" dirty="0" smtClean="0"/>
              <a:t>learning for creativity and </a:t>
            </a:r>
            <a:r>
              <a:rPr lang="en-GB" sz="1200" dirty="0" smtClean="0"/>
              <a:t>innovation</a:t>
            </a:r>
            <a:r>
              <a:rPr lang="pl-PL" sz="1200" dirty="0" smtClean="0"/>
              <a:t>.</a:t>
            </a:r>
            <a:endParaRPr lang="pl-PL" sz="1200" dirty="0" smtClean="0"/>
          </a:p>
          <a:p>
            <a:pPr lvl="0" algn="just"/>
            <a:endParaRPr lang="pl-PL" sz="1200" dirty="0" smtClean="0"/>
          </a:p>
          <a:p>
            <a:pPr lvl="0" algn="just"/>
            <a:r>
              <a:rPr lang="en-GB" sz="1200" dirty="0" smtClean="0"/>
              <a:t>Online </a:t>
            </a:r>
            <a:r>
              <a:rPr lang="en-GB" sz="1200" dirty="0" smtClean="0"/>
              <a:t>mentoring and coaching. </a:t>
            </a:r>
            <a:endParaRPr lang="pl-PL" sz="1200" dirty="0" smtClean="0"/>
          </a:p>
          <a:p>
            <a:pPr lvl="0" algn="just"/>
            <a:endParaRPr lang="pl-PL" sz="1200" dirty="0" smtClean="0"/>
          </a:p>
          <a:p>
            <a:pPr lvl="0" algn="just"/>
            <a:r>
              <a:rPr lang="pl-PL" sz="1200" dirty="0" smtClean="0"/>
              <a:t>At this moment the handbook is ready in English and during summer time it will be tralslated</a:t>
            </a:r>
            <a:r>
              <a:rPr lang="pl-PL" sz="1200" baseline="0" dirty="0" smtClean="0"/>
              <a:t> to partners languages </a:t>
            </a:r>
          </a:p>
          <a:p>
            <a:pPr lvl="0" algn="just"/>
            <a:r>
              <a:rPr lang="pl-PL" sz="1200" baseline="0" dirty="0" smtClean="0"/>
              <a:t>Greek, Hungarian, Slovak and Polish.</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dirty="0" smtClean="0">
              <a:hlinkClick r:id="rId3"/>
            </a:endParaRPr>
          </a:p>
        </p:txBody>
      </p:sp>
      <p:sp>
        <p:nvSpPr>
          <p:cNvPr id="4" name="Slide Number Placeholder 3"/>
          <p:cNvSpPr>
            <a:spLocks noGrp="1"/>
          </p:cNvSpPr>
          <p:nvPr>
            <p:ph type="sldNum" sz="quarter" idx="10"/>
          </p:nvPr>
        </p:nvSpPr>
        <p:spPr/>
        <p:txBody>
          <a:bodyPr/>
          <a:lstStyle/>
          <a:p>
            <a:fld id="{01042BA2-9DDD-49B4-A773-78145CAC7097}" type="slidenum">
              <a:rPr lang="en-GB" smtClean="0"/>
              <a:pPr/>
              <a:t>5</a:t>
            </a:fld>
            <a:endParaRPr lang="en-GB"/>
          </a:p>
        </p:txBody>
      </p:sp>
    </p:spTree>
    <p:extLst>
      <p:ext uri="{BB962C8B-B14F-4D97-AF65-F5344CB8AC3E}">
        <p14:creationId xmlns:p14="http://schemas.microsoft.com/office/powerpoint/2010/main" val="318762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Let’s concentrate on the main subject of the presentation and let’s start from answering the question</a:t>
            </a:r>
          </a:p>
          <a:p>
            <a:r>
              <a:rPr lang="pl-PL" dirty="0" smtClean="0"/>
              <a:t>Why </a:t>
            </a:r>
            <a:r>
              <a:rPr lang="pl-PL" dirty="0" smtClean="0"/>
              <a:t>have we decided</a:t>
            </a:r>
            <a:r>
              <a:rPr lang="pl-PL" baseline="0" dirty="0" smtClean="0"/>
              <a:t> to implement MOOCs in SP4CE project?</a:t>
            </a:r>
          </a:p>
          <a:p>
            <a:pPr marL="0" indent="0">
              <a:buFont typeface="+mj-lt"/>
              <a:buNone/>
            </a:pPr>
            <a:endParaRPr lang="pl-PL" dirty="0" smtClean="0"/>
          </a:p>
          <a:p>
            <a:pPr marL="0" indent="0">
              <a:buFont typeface="+mj-lt"/>
              <a:buNone/>
            </a:pPr>
            <a:r>
              <a:rPr lang="pl-PL" dirty="0" smtClean="0"/>
              <a:t>There are several reasons why the</a:t>
            </a:r>
            <a:r>
              <a:rPr lang="pl-PL" baseline="0" dirty="0" smtClean="0"/>
              <a:t> authors</a:t>
            </a:r>
            <a:r>
              <a:rPr lang="pl-PL" dirty="0" smtClean="0"/>
              <a:t> propose using MOOCs in the</a:t>
            </a:r>
            <a:r>
              <a:rPr lang="pl-PL" baseline="0" dirty="0" smtClean="0"/>
              <a:t> SP4CE project.</a:t>
            </a:r>
            <a:endParaRPr lang="pl-PL" dirty="0" smtClean="0"/>
          </a:p>
          <a:p>
            <a:pPr marL="0" indent="0">
              <a:buFont typeface="+mj-lt"/>
              <a:buNone/>
            </a:pPr>
            <a:endParaRPr lang="pl-PL" dirty="0" smtClean="0"/>
          </a:p>
          <a:p>
            <a:pPr marL="0" indent="0">
              <a:buFont typeface="+mj-lt"/>
              <a:buNone/>
            </a:pPr>
            <a:r>
              <a:rPr lang="pl-PL" dirty="0" smtClean="0"/>
              <a:t>First</a:t>
            </a:r>
            <a:r>
              <a:rPr lang="pl-PL" baseline="0" dirty="0" smtClean="0"/>
              <a:t> of all it must be underline that n</a:t>
            </a:r>
            <a:r>
              <a:rPr lang="en-US" dirty="0" err="1" smtClean="0"/>
              <a:t>ew</a:t>
            </a:r>
            <a:r>
              <a:rPr lang="en-US" dirty="0" smtClean="0"/>
              <a:t> </a:t>
            </a:r>
            <a:r>
              <a:rPr lang="en-US" dirty="0" smtClean="0"/>
              <a:t>skills and knowledge allow </a:t>
            </a:r>
            <a:r>
              <a:rPr lang="pl-PL" dirty="0" smtClean="0"/>
              <a:t>people</a:t>
            </a:r>
            <a:r>
              <a:rPr lang="en-US" dirty="0" smtClean="0"/>
              <a:t> </a:t>
            </a:r>
            <a:r>
              <a:rPr lang="en-US" dirty="0" smtClean="0"/>
              <a:t>to become a more valuable employee, working for yourself, for current or future </a:t>
            </a:r>
            <a:r>
              <a:rPr lang="en-US" dirty="0" smtClean="0"/>
              <a:t>employer.</a:t>
            </a:r>
            <a:endParaRPr lang="pl-PL" dirty="0" smtClean="0"/>
          </a:p>
          <a:p>
            <a:pPr marL="0" indent="0">
              <a:buFont typeface="+mj-lt"/>
              <a:buNone/>
            </a:pPr>
            <a:endParaRPr lang="pl-PL" dirty="0" smtClean="0"/>
          </a:p>
          <a:p>
            <a:pPr marL="0" indent="0">
              <a:buFont typeface="+mj-lt"/>
              <a:buNone/>
            </a:pPr>
            <a:r>
              <a:rPr lang="pl-PL" dirty="0" smtClean="0"/>
              <a:t>Secondly</a:t>
            </a:r>
            <a:r>
              <a:rPr lang="pl-PL" baseline="0" dirty="0" smtClean="0"/>
              <a:t> e</a:t>
            </a:r>
            <a:r>
              <a:rPr lang="en-US" dirty="0" err="1" smtClean="0"/>
              <a:t>ducation</a:t>
            </a:r>
            <a:r>
              <a:rPr lang="en-US" dirty="0" smtClean="0"/>
              <a:t> </a:t>
            </a:r>
            <a:r>
              <a:rPr lang="en-US" dirty="0" smtClean="0"/>
              <a:t>is not a one-off event but the experience of collected throughout his </a:t>
            </a:r>
            <a:r>
              <a:rPr lang="en-US" dirty="0" smtClean="0"/>
              <a:t>life.</a:t>
            </a:r>
            <a:endParaRPr lang="pl-PL" dirty="0" smtClean="0"/>
          </a:p>
          <a:p>
            <a:pPr marL="0" indent="0">
              <a:buFont typeface="+mj-lt"/>
              <a:buNone/>
            </a:pPr>
            <a:endParaRPr lang="pl-PL" dirty="0" smtClean="0"/>
          </a:p>
          <a:p>
            <a:pPr marL="0" indent="0">
              <a:buFont typeface="+mj-lt"/>
              <a:buNone/>
            </a:pPr>
            <a:r>
              <a:rPr lang="pl-PL" dirty="0" smtClean="0"/>
              <a:t>And</a:t>
            </a:r>
            <a:r>
              <a:rPr lang="pl-PL" baseline="0" dirty="0" smtClean="0"/>
              <a:t> more over,  m</a:t>
            </a:r>
            <a:r>
              <a:rPr lang="en-US" dirty="0" err="1" smtClean="0"/>
              <a:t>odern</a:t>
            </a:r>
            <a:r>
              <a:rPr lang="en-US" dirty="0" smtClean="0"/>
              <a:t> </a:t>
            </a:r>
            <a:r>
              <a:rPr lang="en-US" dirty="0" smtClean="0"/>
              <a:t>education should be conducted in an active and </a:t>
            </a:r>
            <a:r>
              <a:rPr lang="en-US" dirty="0" smtClean="0"/>
              <a:t>inspiring</a:t>
            </a:r>
            <a:r>
              <a:rPr lang="pl-PL" baseline="0" dirty="0" smtClean="0"/>
              <a:t> way.</a:t>
            </a:r>
            <a:endParaRPr lang="pl-PL" dirty="0" smtClean="0"/>
          </a:p>
          <a:p>
            <a:pPr marL="228600" indent="-228600">
              <a:buFont typeface="+mj-lt"/>
              <a:buAutoNum type="arabicPeriod"/>
            </a:pPr>
            <a:endParaRPr lang="pl-PL" dirty="0" smtClean="0"/>
          </a:p>
          <a:p>
            <a:pPr marL="228600" indent="-228600">
              <a:buFont typeface="+mj-lt"/>
              <a:buNone/>
            </a:pPr>
            <a:r>
              <a:rPr lang="pl-PL" dirty="0" smtClean="0"/>
              <a:t>As we all already know</a:t>
            </a:r>
            <a:r>
              <a:rPr lang="pl-PL" baseline="0" dirty="0" smtClean="0"/>
              <a:t> </a:t>
            </a:r>
            <a:r>
              <a:rPr lang="pl-PL" dirty="0" smtClean="0"/>
              <a:t>MOOCs are f</a:t>
            </a:r>
            <a:r>
              <a:rPr lang="en-US" dirty="0" err="1" smtClean="0"/>
              <a:t>ree</a:t>
            </a:r>
            <a:r>
              <a:rPr lang="pl-PL" baseline="0" dirty="0" smtClean="0"/>
              <a:t>, online and p</a:t>
            </a:r>
            <a:r>
              <a:rPr lang="en-US" dirty="0" err="1" smtClean="0"/>
              <a:t>ublic</a:t>
            </a:r>
            <a:r>
              <a:rPr lang="pl-PL" dirty="0" smtClean="0"/>
              <a:t>.</a:t>
            </a:r>
            <a:endParaRPr lang="pl-PL" dirty="0" smtClean="0"/>
          </a:p>
          <a:p>
            <a:pPr marL="0" indent="0">
              <a:buFont typeface="Arial" pitchFamily="34" charset="0"/>
              <a:buNone/>
            </a:pPr>
            <a:endParaRPr lang="pl-PL" dirty="0" smtClean="0"/>
          </a:p>
          <a:p>
            <a:pPr marL="0" indent="0">
              <a:buFont typeface="Arial" pitchFamily="34" charset="0"/>
              <a:buNone/>
            </a:pPr>
            <a:r>
              <a:rPr lang="pl-PL" baseline="0" dirty="0" smtClean="0"/>
              <a:t>You </a:t>
            </a:r>
            <a:r>
              <a:rPr lang="pl-PL" baseline="0" dirty="0" smtClean="0"/>
              <a:t>can w</a:t>
            </a:r>
            <a:r>
              <a:rPr lang="en-US" dirty="0" err="1" smtClean="0"/>
              <a:t>ork</a:t>
            </a:r>
            <a:r>
              <a:rPr lang="en-US" dirty="0" smtClean="0"/>
              <a:t> at your own pace, in your spare </a:t>
            </a:r>
            <a:r>
              <a:rPr lang="en-US" dirty="0" smtClean="0"/>
              <a:t>time</a:t>
            </a:r>
            <a:r>
              <a:rPr lang="pl-PL" dirty="0" smtClean="0"/>
              <a:t>.</a:t>
            </a:r>
            <a:endParaRPr lang="pl-PL" dirty="0" smtClean="0"/>
          </a:p>
          <a:p>
            <a:pPr marL="0" indent="0">
              <a:buFont typeface="Arial" pitchFamily="34" charset="0"/>
              <a:buNone/>
            </a:pPr>
            <a:endParaRPr lang="pl-PL" dirty="0" smtClean="0"/>
          </a:p>
          <a:p>
            <a:pPr marL="0" indent="0">
              <a:buFont typeface="Arial" pitchFamily="34" charset="0"/>
              <a:buNone/>
            </a:pPr>
            <a:r>
              <a:rPr lang="pl-PL" dirty="0" smtClean="0"/>
              <a:t>There is also a</a:t>
            </a:r>
            <a:r>
              <a:rPr lang="pl-PL" baseline="0" dirty="0" smtClean="0"/>
              <a:t> </a:t>
            </a:r>
            <a:r>
              <a:rPr lang="pl-PL" baseline="0" dirty="0" smtClean="0"/>
              <a:t>possibility </a:t>
            </a:r>
            <a:r>
              <a:rPr lang="pl-PL" baseline="0" dirty="0" smtClean="0"/>
              <a:t>to </a:t>
            </a:r>
            <a:r>
              <a:rPr lang="pl-PL" baseline="0" dirty="0" smtClean="0"/>
              <a:t>r</a:t>
            </a:r>
            <a:r>
              <a:rPr lang="en-US" dirty="0" err="1" smtClean="0"/>
              <a:t>ais</a:t>
            </a:r>
            <a:r>
              <a:rPr lang="pl-PL" dirty="0" smtClean="0"/>
              <a:t>e</a:t>
            </a:r>
            <a:r>
              <a:rPr lang="en-US" dirty="0" smtClean="0"/>
              <a:t> </a:t>
            </a:r>
            <a:r>
              <a:rPr lang="en-US" dirty="0" smtClean="0"/>
              <a:t>the </a:t>
            </a:r>
            <a:r>
              <a:rPr lang="en-US" dirty="0" smtClean="0"/>
              <a:t>Moodle</a:t>
            </a:r>
            <a:r>
              <a:rPr lang="pl-PL" dirty="0" smtClean="0"/>
              <a:t> skills and to</a:t>
            </a:r>
            <a:r>
              <a:rPr lang="en-US" dirty="0" smtClean="0"/>
              <a:t> </a:t>
            </a:r>
            <a:r>
              <a:rPr lang="en-US" dirty="0" err="1" smtClean="0"/>
              <a:t>cooperat</a:t>
            </a:r>
            <a:r>
              <a:rPr lang="pl-PL" dirty="0" smtClean="0"/>
              <a:t>e</a:t>
            </a:r>
            <a:r>
              <a:rPr lang="en-US" dirty="0" smtClean="0"/>
              <a:t> </a:t>
            </a:r>
            <a:r>
              <a:rPr lang="pl-PL" dirty="0" smtClean="0"/>
              <a:t>or</a:t>
            </a:r>
            <a:r>
              <a:rPr lang="pl-PL" baseline="0" dirty="0" smtClean="0"/>
              <a:t> </a:t>
            </a:r>
            <a:r>
              <a:rPr lang="en-US" dirty="0" smtClean="0"/>
              <a:t>exchange </a:t>
            </a:r>
            <a:r>
              <a:rPr lang="pl-PL" dirty="0" smtClean="0"/>
              <a:t>your</a:t>
            </a:r>
            <a:r>
              <a:rPr lang="pl-PL" baseline="0" dirty="0" smtClean="0"/>
              <a:t> </a:t>
            </a:r>
            <a:r>
              <a:rPr lang="en-US" dirty="0" smtClean="0"/>
              <a:t>experiences </a:t>
            </a:r>
            <a:r>
              <a:rPr lang="en-US" dirty="0" smtClean="0"/>
              <a:t>with other </a:t>
            </a:r>
            <a:r>
              <a:rPr lang="pl-PL" dirty="0" smtClean="0"/>
              <a:t>Moodle </a:t>
            </a:r>
            <a:r>
              <a:rPr lang="en-US" dirty="0" smtClean="0"/>
              <a:t>users</a:t>
            </a:r>
            <a:r>
              <a:rPr lang="pl-PL" dirty="0" smtClean="0"/>
              <a:t>.</a:t>
            </a:r>
            <a:endParaRPr lang="pl-PL" sz="1200" b="1" dirty="0" smtClean="0">
              <a:hlinkClick r:id="rId3"/>
            </a:endParaRPr>
          </a:p>
          <a:p>
            <a:endParaRPr lang="pl-PL" sz="1200" b="1" dirty="0" smtClean="0">
              <a:hlinkClick r:id="rId3"/>
            </a:endParaRPr>
          </a:p>
          <a:p>
            <a:r>
              <a:rPr lang="pl-PL" sz="1200" b="1" dirty="0" smtClean="0">
                <a:hlinkClick r:id="rId3"/>
              </a:rPr>
              <a:t> </a:t>
            </a:r>
            <a:endParaRPr lang="en-GB" dirty="0"/>
          </a:p>
        </p:txBody>
      </p:sp>
      <p:sp>
        <p:nvSpPr>
          <p:cNvPr id="4" name="Slide Number Placeholder 3"/>
          <p:cNvSpPr>
            <a:spLocks noGrp="1"/>
          </p:cNvSpPr>
          <p:nvPr>
            <p:ph type="sldNum" sz="quarter" idx="10"/>
          </p:nvPr>
        </p:nvSpPr>
        <p:spPr/>
        <p:txBody>
          <a:bodyPr/>
          <a:lstStyle/>
          <a:p>
            <a:fld id="{01042BA2-9DDD-49B4-A773-78145CAC7097}" type="slidenum">
              <a:rPr lang="en-GB" smtClean="0"/>
              <a:pPr/>
              <a:t>6</a:t>
            </a:fld>
            <a:endParaRPr lang="en-GB"/>
          </a:p>
        </p:txBody>
      </p:sp>
    </p:spTree>
    <p:extLst>
      <p:ext uri="{BB962C8B-B14F-4D97-AF65-F5344CB8AC3E}">
        <p14:creationId xmlns:p14="http://schemas.microsoft.com/office/powerpoint/2010/main" val="55038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pl-PL" dirty="0" smtClean="0"/>
              <a:t>One of the valuable example</a:t>
            </a:r>
            <a:r>
              <a:rPr lang="pl-PL" baseline="0" dirty="0" smtClean="0"/>
              <a:t> is </a:t>
            </a:r>
            <a:r>
              <a:rPr lang="en-GB" sz="1200" kern="1200" dirty="0" smtClean="0">
                <a:solidFill>
                  <a:schemeClr val="tx1"/>
                </a:solidFill>
                <a:effectLst/>
                <a:latin typeface="+mn-lt"/>
                <a:ea typeface="+mn-ea"/>
                <a:cs typeface="+mn-cs"/>
              </a:rPr>
              <a:t>Moodle MOOC 8 </a:t>
            </a:r>
            <a:r>
              <a:rPr lang="pl-PL" sz="1200" kern="1200" dirty="0" smtClean="0">
                <a:solidFill>
                  <a:schemeClr val="tx1"/>
                </a:solidFill>
                <a:effectLst/>
                <a:latin typeface="+mn-lt"/>
                <a:ea typeface="+mn-ea"/>
                <a:cs typeface="+mn-cs"/>
              </a:rPr>
              <a:t>with</a:t>
            </a:r>
            <a:r>
              <a:rPr lang="pl-PL" sz="1200" kern="1200" baseline="0" dirty="0" smtClean="0">
                <a:solidFill>
                  <a:schemeClr val="tx1"/>
                </a:solidFill>
                <a:effectLst/>
                <a:latin typeface="+mn-lt"/>
                <a:ea typeface="+mn-ea"/>
                <a:cs typeface="+mn-cs"/>
              </a:rPr>
              <a:t> acronym </a:t>
            </a:r>
            <a:r>
              <a:rPr lang="en-GB" sz="1200" kern="1200" dirty="0" smtClean="0">
                <a:solidFill>
                  <a:schemeClr val="tx1"/>
                </a:solidFill>
                <a:effectLst/>
                <a:latin typeface="+mn-lt"/>
                <a:ea typeface="+mn-ea"/>
                <a:cs typeface="+mn-cs"/>
              </a:rPr>
              <a:t>MM8 </a:t>
            </a:r>
            <a:r>
              <a:rPr lang="pl-PL" sz="1200" kern="1200" dirty="0" smtClean="0">
                <a:solidFill>
                  <a:schemeClr val="tx1"/>
                </a:solidFill>
                <a:effectLst/>
                <a:latin typeface="+mn-lt"/>
                <a:ea typeface="+mn-ea"/>
                <a:cs typeface="+mn-cs"/>
              </a:rPr>
              <a:t>delivered</a:t>
            </a:r>
            <a:r>
              <a:rPr lang="pl-PL"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from May 1 </a:t>
            </a:r>
            <a:r>
              <a:rPr lang="pl-PL" sz="1200" kern="1200" dirty="0" smtClean="0">
                <a:solidFill>
                  <a:schemeClr val="tx1"/>
                </a:solidFill>
                <a:effectLst/>
                <a:latin typeface="+mn-lt"/>
                <a:ea typeface="+mn-ea"/>
                <a:cs typeface="+mn-cs"/>
              </a:rPr>
              <a:t>to</a:t>
            </a:r>
            <a:r>
              <a:rPr lang="pl-PL"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31, 2016 on Moodle for Teachers and </a:t>
            </a:r>
            <a:endParaRPr lang="pl-PL" sz="1200" kern="1200" dirty="0" smtClean="0">
              <a:solidFill>
                <a:schemeClr val="tx1"/>
              </a:solidFill>
              <a:effectLst/>
              <a:latin typeface="+mn-lt"/>
              <a:ea typeface="+mn-ea"/>
              <a:cs typeface="+mn-cs"/>
            </a:endParaRPr>
          </a:p>
          <a:p>
            <a:pPr rtl="0"/>
            <a:r>
              <a:rPr lang="en-GB" sz="1200" kern="1200" dirty="0" smtClean="0">
                <a:solidFill>
                  <a:schemeClr val="tx1"/>
                </a:solidFill>
                <a:effectLst/>
                <a:latin typeface="+mn-lt"/>
                <a:ea typeface="+mn-ea"/>
                <a:cs typeface="+mn-cs"/>
              </a:rPr>
              <a:t>on Integrating Technology Online Academy on </a:t>
            </a:r>
            <a:r>
              <a:rPr lang="en-GB" sz="1200" kern="1200" dirty="0" err="1" smtClean="0">
                <a:solidFill>
                  <a:schemeClr val="tx1"/>
                </a:solidFill>
                <a:effectLst/>
                <a:latin typeface="+mn-lt"/>
                <a:ea typeface="+mn-ea"/>
                <a:cs typeface="+mn-cs"/>
              </a:rPr>
              <a:t>WizIQ</a:t>
            </a:r>
            <a:r>
              <a:rPr lang="pl-PL" sz="1200" kern="1200" baseline="0" dirty="0" smtClean="0">
                <a:solidFill>
                  <a:schemeClr val="tx1"/>
                </a:solidFill>
                <a:effectLst/>
                <a:latin typeface="+mn-lt"/>
                <a:ea typeface="+mn-ea"/>
                <a:cs typeface="+mn-cs"/>
              </a:rPr>
              <a:t> by doctor Nellie Deutsch. </a:t>
            </a:r>
            <a:endParaRPr lang="pl-PL" sz="1200" kern="1200" dirty="0" smtClean="0">
              <a:solidFill>
                <a:schemeClr val="tx1"/>
              </a:solidFill>
              <a:effectLst/>
              <a:latin typeface="+mn-lt"/>
              <a:ea typeface="+mn-ea"/>
              <a:cs typeface="+mn-cs"/>
            </a:endParaRPr>
          </a:p>
          <a:p>
            <a:pPr rtl="0"/>
            <a:endParaRPr lang="pl-PL" sz="1200" kern="1200" dirty="0" smtClean="0">
              <a:solidFill>
                <a:schemeClr val="tx1"/>
              </a:solidFill>
              <a:effectLst/>
              <a:latin typeface="+mn-lt"/>
              <a:ea typeface="+mn-ea"/>
              <a:cs typeface="+mn-cs"/>
            </a:endParaRPr>
          </a:p>
          <a:p>
            <a:pPr rtl="0"/>
            <a:r>
              <a:rPr lang="pl-PL" sz="1200" kern="1200" dirty="0" smtClean="0">
                <a:solidFill>
                  <a:schemeClr val="tx1"/>
                </a:solidFill>
                <a:effectLst/>
                <a:latin typeface="+mn-lt"/>
                <a:ea typeface="+mn-ea"/>
                <a:cs typeface="+mn-cs"/>
              </a:rPr>
              <a:t>MM8 was </a:t>
            </a:r>
            <a:r>
              <a:rPr lang="en-GB" sz="1200" kern="1200" dirty="0" smtClean="0">
                <a:solidFill>
                  <a:schemeClr val="tx1"/>
                </a:solidFill>
                <a:effectLst/>
                <a:latin typeface="+mn-lt"/>
                <a:ea typeface="+mn-ea"/>
                <a:cs typeface="+mn-cs"/>
              </a:rPr>
              <a:t>Moodle 2.9 theoretical </a:t>
            </a:r>
            <a:r>
              <a:rPr lang="pl-PL" sz="1200" kern="1200" dirty="0" smtClean="0">
                <a:solidFill>
                  <a:schemeClr val="tx1"/>
                </a:solidFill>
                <a:effectLst/>
                <a:latin typeface="+mn-lt"/>
                <a:ea typeface="+mn-ea"/>
                <a:cs typeface="+mn-cs"/>
              </a:rPr>
              <a:t>and</a:t>
            </a:r>
            <a:r>
              <a:rPr lang="pl-PL"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practical</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training. </a:t>
            </a:r>
            <a:endParaRPr lang="en-GB" dirty="0" smtClean="0"/>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It proved</a:t>
            </a:r>
            <a:r>
              <a:rPr lang="pl-PL" sz="1200" kern="1200" baseline="0" dirty="0" smtClean="0">
                <a:solidFill>
                  <a:schemeClr val="tx1"/>
                </a:solidFill>
                <a:effectLst/>
                <a:latin typeface="+mn-lt"/>
                <a:ea typeface="+mn-ea"/>
                <a:cs typeface="+mn-cs"/>
              </a:rPr>
              <a:t> that </a:t>
            </a:r>
            <a:r>
              <a:rPr lang="pl-PL" sz="1200" kern="1200" dirty="0" smtClean="0">
                <a:solidFill>
                  <a:schemeClr val="tx1"/>
                </a:solidFill>
                <a:effectLst/>
                <a:latin typeface="+mn-lt"/>
                <a:ea typeface="+mn-ea"/>
                <a:cs typeface="+mn-cs"/>
              </a:rPr>
              <a:t> t</a:t>
            </a:r>
            <a:r>
              <a:rPr lang="en-GB" sz="1200" kern="1200" dirty="0" err="1" smtClean="0">
                <a:solidFill>
                  <a:schemeClr val="tx1"/>
                </a:solidFill>
                <a:effectLst/>
                <a:latin typeface="+mn-lt"/>
                <a:ea typeface="+mn-ea"/>
                <a:cs typeface="+mn-cs"/>
              </a:rPr>
              <a:t>eaching</a:t>
            </a:r>
            <a:r>
              <a:rPr lang="en-GB" sz="1200" kern="1200" dirty="0" smtClean="0">
                <a:solidFill>
                  <a:schemeClr val="tx1"/>
                </a:solidFill>
                <a:effectLst/>
                <a:latin typeface="+mn-lt"/>
                <a:ea typeface="+mn-ea"/>
                <a:cs typeface="+mn-cs"/>
              </a:rPr>
              <a:t> </a:t>
            </a:r>
            <a:r>
              <a:rPr lang="pl-PL" sz="1200" kern="1200" dirty="0" smtClean="0">
                <a:solidFill>
                  <a:schemeClr val="tx1"/>
                </a:solidFill>
                <a:effectLst/>
                <a:latin typeface="+mn-lt"/>
                <a:ea typeface="+mn-ea"/>
                <a:cs typeface="+mn-cs"/>
              </a:rPr>
              <a:t>can</a:t>
            </a:r>
            <a:r>
              <a:rPr lang="pl-PL" sz="1200" kern="1200" baseline="0" dirty="0" smtClean="0">
                <a:solidFill>
                  <a:schemeClr val="tx1"/>
                </a:solidFill>
                <a:effectLst/>
                <a:latin typeface="+mn-lt"/>
                <a:ea typeface="+mn-ea"/>
                <a:cs typeface="+mn-cs"/>
              </a:rPr>
              <a:t> be the best w</a:t>
            </a:r>
            <a:r>
              <a:rPr lang="en-GB" sz="1200" kern="1200" dirty="0" smtClean="0">
                <a:solidFill>
                  <a:schemeClr val="tx1"/>
                </a:solidFill>
                <a:effectLst/>
                <a:latin typeface="+mn-lt"/>
                <a:ea typeface="+mn-ea"/>
                <a:cs typeface="+mn-cs"/>
              </a:rPr>
              <a:t>ay to </a:t>
            </a:r>
            <a:r>
              <a:rPr lang="pl-PL" sz="1200" kern="1200" dirty="0" smtClean="0">
                <a:solidFill>
                  <a:schemeClr val="tx1"/>
                </a:solidFill>
                <a:effectLst/>
                <a:latin typeface="+mn-lt"/>
                <a:ea typeface="+mn-ea"/>
                <a:cs typeface="+mn-cs"/>
              </a:rPr>
              <a:t>l</a:t>
            </a:r>
            <a:r>
              <a:rPr lang="en-GB" sz="1200" kern="1200" dirty="0" smtClean="0">
                <a:solidFill>
                  <a:schemeClr val="tx1"/>
                </a:solidFill>
                <a:effectLst/>
                <a:latin typeface="+mn-lt"/>
                <a:ea typeface="+mn-ea"/>
                <a:cs typeface="+mn-cs"/>
              </a:rPr>
              <a:t>earn</a:t>
            </a:r>
            <a:r>
              <a:rPr lang="pl-PL" sz="1200" kern="1200" dirty="0" smtClean="0">
                <a:solidFill>
                  <a:schemeClr val="tx1"/>
                </a:solidFill>
                <a:effectLst/>
                <a:latin typeface="+mn-lt"/>
                <a:ea typeface="+mn-ea"/>
                <a:cs typeface="+mn-cs"/>
              </a:rPr>
              <a:t>.</a:t>
            </a:r>
            <a:r>
              <a:rPr lang="en-GB" dirty="0" smtClean="0"/>
              <a:t> </a:t>
            </a:r>
          </a:p>
          <a:p>
            <a:endParaRPr lang="pl-P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Participants </a:t>
            </a:r>
            <a:r>
              <a:rPr lang="pl-PL" sz="1200" kern="1200" baseline="0" dirty="0" smtClean="0">
                <a:solidFill>
                  <a:schemeClr val="tx1"/>
                </a:solidFill>
                <a:effectLst/>
                <a:latin typeface="+mn-lt"/>
                <a:ea typeface="+mn-ea"/>
                <a:cs typeface="+mn-cs"/>
              </a:rPr>
              <a:t> </a:t>
            </a:r>
            <a:r>
              <a:rPr lang="pl-PL" sz="1200" kern="1200" dirty="0" smtClean="0">
                <a:solidFill>
                  <a:schemeClr val="tx1"/>
                </a:solidFill>
                <a:effectLst/>
                <a:latin typeface="+mn-lt"/>
                <a:ea typeface="+mn-ea"/>
                <a:cs typeface="+mn-cs"/>
              </a:rPr>
              <a:t>c</a:t>
            </a:r>
            <a:r>
              <a:rPr lang="en-GB" sz="1200" kern="1200" dirty="0" err="1" smtClean="0">
                <a:solidFill>
                  <a:schemeClr val="tx1"/>
                </a:solidFill>
                <a:effectLst/>
                <a:latin typeface="+mn-lt"/>
                <a:ea typeface="+mn-ea"/>
                <a:cs typeface="+mn-cs"/>
              </a:rPr>
              <a:t>reat</a:t>
            </a:r>
            <a:r>
              <a:rPr lang="pl-PL" sz="1200" kern="1200" dirty="0" smtClean="0">
                <a:solidFill>
                  <a:schemeClr val="tx1"/>
                </a:solidFill>
                <a:effectLst/>
                <a:latin typeface="+mn-lt"/>
                <a:ea typeface="+mn-ea"/>
                <a:cs typeface="+mn-cs"/>
              </a:rPr>
              <a:t>ed</a:t>
            </a:r>
            <a:r>
              <a:rPr lang="en-GB" sz="1200" kern="1200" dirty="0" smtClean="0">
                <a:solidFill>
                  <a:schemeClr val="tx1"/>
                </a:solidFill>
                <a:effectLst/>
                <a:latin typeface="+mn-lt"/>
                <a:ea typeface="+mn-ea"/>
                <a:cs typeface="+mn-cs"/>
              </a:rPr>
              <a:t> Video Tutorials</a:t>
            </a:r>
            <a:r>
              <a:rPr lang="pl-PL" sz="1200" kern="1200" dirty="0" smtClean="0">
                <a:solidFill>
                  <a:schemeClr val="tx1"/>
                </a:solidFill>
                <a:effectLst/>
                <a:latin typeface="+mn-lt"/>
                <a:ea typeface="+mn-ea"/>
                <a:cs typeface="+mn-cs"/>
              </a:rPr>
              <a:t> and</a:t>
            </a:r>
            <a:r>
              <a:rPr lang="pl-PL" sz="1200" kern="1200" baseline="0" dirty="0" smtClean="0">
                <a:solidFill>
                  <a:schemeClr val="tx1"/>
                </a:solidFill>
                <a:effectLst/>
                <a:latin typeface="+mn-lt"/>
                <a:ea typeface="+mn-ea"/>
                <a:cs typeface="+mn-cs"/>
              </a:rPr>
              <a:t> shared with others in padlet. </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err="1" smtClean="0"/>
              <a:t>Padlet</a:t>
            </a:r>
            <a:r>
              <a:rPr lang="en-GB" b="0" dirty="0" smtClean="0"/>
              <a:t> is a web tool in which you can build a virtual wall. </a:t>
            </a:r>
            <a:endParaRPr lang="pl-PL"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You are given a blank wall and there you can paste everything you want: pictures, comments, videos. </a:t>
            </a:r>
            <a:endParaRPr lang="pl-PL" b="0" dirty="0" smtClean="0"/>
          </a:p>
          <a:p>
            <a:r>
              <a:rPr lang="en-GB" b="0" dirty="0" smtClean="0"/>
              <a:t>Besides, registration is easy and free: your email account and current password or you can change it.</a:t>
            </a:r>
          </a:p>
          <a:p>
            <a:endParaRPr lang="pl-PL" sz="1200" b="0" kern="1200" baseline="0" dirty="0" smtClean="0">
              <a:solidFill>
                <a:schemeClr val="tx1"/>
              </a:solidFill>
              <a:effectLst/>
              <a:latin typeface="+mn-lt"/>
              <a:ea typeface="+mn-ea"/>
              <a:cs typeface="+mn-cs"/>
            </a:endParaRPr>
          </a:p>
          <a:p>
            <a:r>
              <a:rPr lang="pl-PL" sz="1200" kern="1200" baseline="0" dirty="0" smtClean="0">
                <a:solidFill>
                  <a:schemeClr val="tx1"/>
                </a:solidFill>
                <a:effectLst/>
                <a:latin typeface="+mn-lt"/>
                <a:ea typeface="+mn-ea"/>
                <a:cs typeface="+mn-cs"/>
              </a:rPr>
              <a:t>Participants </a:t>
            </a:r>
            <a:r>
              <a:rPr lang="en-GB" dirty="0" smtClean="0"/>
              <a:t> </a:t>
            </a:r>
            <a:r>
              <a:rPr lang="pl-PL" dirty="0" smtClean="0"/>
              <a:t>took part in </a:t>
            </a:r>
            <a:r>
              <a:rPr lang="en-GB" sz="1200" kern="1200" dirty="0" smtClean="0">
                <a:solidFill>
                  <a:schemeClr val="tx1"/>
                </a:solidFill>
                <a:effectLst/>
                <a:latin typeface="+mn-lt"/>
                <a:ea typeface="+mn-ea"/>
                <a:cs typeface="+mn-cs"/>
              </a:rPr>
              <a:t>Webinars on Teaching and Learning with and without Technology</a:t>
            </a:r>
            <a:r>
              <a:rPr lang="pl-PL"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It was great experience and we recommend it.</a:t>
            </a:r>
          </a:p>
          <a:p>
            <a:endParaRPr lang="pl-PL" sz="1200" kern="1200" dirty="0" smtClean="0">
              <a:solidFill>
                <a:schemeClr val="tx1"/>
              </a:solidFill>
              <a:effectLst/>
              <a:latin typeface="+mn-lt"/>
              <a:ea typeface="+mn-ea"/>
              <a:cs typeface="+mn-cs"/>
            </a:endParaRPr>
          </a:p>
          <a:p>
            <a:endParaRPr lang="en-GB" dirty="0" smtClean="0"/>
          </a:p>
          <a:p>
            <a:pPr rtl="0"/>
            <a:endParaRPr lang="pl-PL"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1042BA2-9DDD-49B4-A773-78145CAC7097}" type="slidenum">
              <a:rPr lang="en-GB" smtClean="0"/>
              <a:pPr/>
              <a:t>7</a:t>
            </a:fld>
            <a:endParaRPr lang="en-GB"/>
          </a:p>
        </p:txBody>
      </p:sp>
    </p:spTree>
    <p:extLst>
      <p:ext uri="{BB962C8B-B14F-4D97-AF65-F5344CB8AC3E}">
        <p14:creationId xmlns:p14="http://schemas.microsoft.com/office/powerpoint/2010/main" val="252058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0" i="0" baseline="0" dirty="0" smtClean="0"/>
              <a:t>Another MOOC we would like to present is T</a:t>
            </a:r>
            <a:r>
              <a:rPr lang="en-GB" b="0" i="0" dirty="0" err="1" smtClean="0"/>
              <a:t>eaching</a:t>
            </a:r>
            <a:r>
              <a:rPr lang="en-GB" b="0" i="0" dirty="0" smtClean="0"/>
              <a:t> with Moodle: An introduction</a:t>
            </a:r>
            <a:r>
              <a:rPr lang="pl-PL" b="0" i="0" dirty="0" smtClean="0"/>
              <a:t>.</a:t>
            </a:r>
          </a:p>
          <a:p>
            <a:endParaRPr lang="pl-PL" b="0" i="0" dirty="0" smtClean="0"/>
          </a:p>
          <a:p>
            <a:r>
              <a:rPr lang="en-GB" dirty="0" smtClean="0"/>
              <a:t>This free course is designed for anybody who wants to use the Moodle learning platform for teaching, whether it be in a school, </a:t>
            </a:r>
            <a:endParaRPr lang="pl-PL" dirty="0" smtClean="0"/>
          </a:p>
          <a:p>
            <a:r>
              <a:rPr lang="en-GB" dirty="0" smtClean="0"/>
              <a:t>a university, a company or just personal interest</a:t>
            </a:r>
            <a:r>
              <a:rPr lang="pl-PL" dirty="0" smtClean="0"/>
              <a:t>.</a:t>
            </a:r>
            <a:endParaRPr lang="en-GB" dirty="0" smtClean="0"/>
          </a:p>
          <a:p>
            <a:endParaRPr lang="pl-PL" dirty="0" smtClean="0"/>
          </a:p>
          <a:p>
            <a:r>
              <a:rPr lang="en-GB" dirty="0" smtClean="0"/>
              <a:t>The four-week course is also a great opportunity to connect with the vibrant Moodle community dedicated to sharing resources, </a:t>
            </a:r>
            <a:endParaRPr lang="pl-PL" dirty="0" smtClean="0"/>
          </a:p>
          <a:p>
            <a:r>
              <a:rPr lang="en-GB" dirty="0" smtClean="0"/>
              <a:t>ideas and anything that could help inspire better teaching practices everywhere.</a:t>
            </a:r>
          </a:p>
          <a:p>
            <a:endParaRPr lang="pl-PL" b="0" i="0" dirty="0" smtClean="0"/>
          </a:p>
          <a:p>
            <a:r>
              <a:rPr lang="pl-PL" b="0" i="0" dirty="0" smtClean="0"/>
              <a:t>3</a:t>
            </a:r>
            <a:r>
              <a:rPr lang="pl-PL" b="0" i="0" baseline="0" dirty="0" smtClean="0"/>
              <a:t> representatives from SP4CE project took part in Teaching with Moodle in January 2016.</a:t>
            </a:r>
            <a:endParaRPr lang="en-GB" b="0" i="0" dirty="0"/>
          </a:p>
        </p:txBody>
      </p:sp>
      <p:sp>
        <p:nvSpPr>
          <p:cNvPr id="4" name="Slide Number Placeholder 3"/>
          <p:cNvSpPr>
            <a:spLocks noGrp="1"/>
          </p:cNvSpPr>
          <p:nvPr>
            <p:ph type="sldNum" sz="quarter" idx="10"/>
          </p:nvPr>
        </p:nvSpPr>
        <p:spPr/>
        <p:txBody>
          <a:bodyPr/>
          <a:lstStyle/>
          <a:p>
            <a:fld id="{01042BA2-9DDD-49B4-A773-78145CAC7097}" type="slidenum">
              <a:rPr lang="en-GB" smtClean="0"/>
              <a:pPr/>
              <a:t>8</a:t>
            </a:fld>
            <a:endParaRPr lang="en-GB"/>
          </a:p>
        </p:txBody>
      </p:sp>
    </p:spTree>
    <p:extLst>
      <p:ext uri="{BB962C8B-B14F-4D97-AF65-F5344CB8AC3E}">
        <p14:creationId xmlns:p14="http://schemas.microsoft.com/office/powerpoint/2010/main" val="3994576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pl-PL" sz="1200" dirty="0" smtClean="0"/>
              <a:t>Let’s come back to SP4CE and </a:t>
            </a:r>
            <a:r>
              <a:rPr lang="en-GB" sz="1200" dirty="0" smtClean="0"/>
              <a:t>a final ICT solution</a:t>
            </a:r>
            <a:r>
              <a:rPr lang="pl-PL" sz="1200" dirty="0" smtClean="0"/>
              <a:t>.</a:t>
            </a:r>
            <a:r>
              <a:rPr lang="en-GB" sz="1200" dirty="0" smtClean="0"/>
              <a:t> </a:t>
            </a:r>
            <a:endParaRPr lang="pl-PL" sz="1200" dirty="0" smtClean="0"/>
          </a:p>
          <a:p>
            <a:pPr algn="l"/>
            <a:endParaRPr lang="pl-PL" sz="1200" dirty="0" smtClean="0"/>
          </a:p>
          <a:p>
            <a:pPr algn="l"/>
            <a:r>
              <a:rPr lang="pl-PL" sz="1200" dirty="0" smtClean="0"/>
              <a:t>F</a:t>
            </a:r>
            <a:r>
              <a:rPr lang="en-GB" sz="1200" dirty="0" smtClean="0"/>
              <a:t>or the portal development </a:t>
            </a:r>
            <a:r>
              <a:rPr lang="en-GB" sz="1200" b="0" dirty="0" smtClean="0"/>
              <a:t>WordPress and Moodle </a:t>
            </a:r>
            <a:r>
              <a:rPr lang="pl-PL" sz="1200" b="0" dirty="0" smtClean="0"/>
              <a:t>were</a:t>
            </a:r>
            <a:r>
              <a:rPr lang="en-GB" sz="1200" dirty="0" smtClean="0"/>
              <a:t> proposed</a:t>
            </a:r>
            <a:r>
              <a:rPr lang="pl-PL" sz="1200" dirty="0" smtClean="0"/>
              <a:t> and implemented</a:t>
            </a:r>
            <a:r>
              <a:rPr lang="en-GB" sz="1200" dirty="0" smtClean="0"/>
              <a:t>. </a:t>
            </a:r>
            <a:endParaRPr lang="pl-PL" sz="1200" dirty="0" smtClean="0"/>
          </a:p>
          <a:p>
            <a:pPr algn="l"/>
            <a:endParaRPr lang="pl-PL" sz="1200" dirty="0" smtClean="0"/>
          </a:p>
          <a:p>
            <a:pPr algn="l"/>
            <a:r>
              <a:rPr lang="en-GB" sz="1200" dirty="0" smtClean="0"/>
              <a:t>In order to make familiar all target groups with the functionalities of the portal </a:t>
            </a:r>
            <a:r>
              <a:rPr lang="en-GB" sz="1200" b="0" dirty="0" smtClean="0"/>
              <a:t>the video based training </a:t>
            </a:r>
            <a:r>
              <a:rPr lang="en-GB" sz="1200" dirty="0" smtClean="0"/>
              <a:t>is offered. </a:t>
            </a:r>
            <a:endParaRPr lang="pl-PL" sz="1200" dirty="0" smtClean="0"/>
          </a:p>
          <a:p>
            <a:pPr algn="l"/>
            <a:endParaRPr lang="pl-PL" sz="1200" dirty="0" smtClean="0"/>
          </a:p>
          <a:p>
            <a:endParaRPr lang="pl-PL" sz="1200" b="1" dirty="0" smtClean="0">
              <a:hlinkClick r:id="rId3"/>
            </a:endParaRPr>
          </a:p>
          <a:p>
            <a:endParaRPr lang="en-GB" dirty="0"/>
          </a:p>
        </p:txBody>
      </p:sp>
      <p:sp>
        <p:nvSpPr>
          <p:cNvPr id="4" name="Slide Number Placeholder 3"/>
          <p:cNvSpPr>
            <a:spLocks noGrp="1"/>
          </p:cNvSpPr>
          <p:nvPr>
            <p:ph type="sldNum" sz="quarter" idx="10"/>
          </p:nvPr>
        </p:nvSpPr>
        <p:spPr/>
        <p:txBody>
          <a:bodyPr/>
          <a:lstStyle/>
          <a:p>
            <a:fld id="{01042BA2-9DDD-49B4-A773-78145CAC7097}" type="slidenum">
              <a:rPr lang="en-GB" smtClean="0"/>
              <a:pPr/>
              <a:t>9</a:t>
            </a:fld>
            <a:endParaRPr lang="en-GB"/>
          </a:p>
        </p:txBody>
      </p:sp>
    </p:spTree>
    <p:extLst>
      <p:ext uri="{BB962C8B-B14F-4D97-AF65-F5344CB8AC3E}">
        <p14:creationId xmlns:p14="http://schemas.microsoft.com/office/powerpoint/2010/main" val="394736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749DC6C-E7B6-4229-A759-EF4191215EA0}" type="datetime1">
              <a:rPr lang="it-IT" smtClean="0"/>
              <a:pPr/>
              <a:t>03/08/2016</a:t>
            </a:fld>
            <a:endParaRPr lang="it-IT"/>
          </a:p>
        </p:txBody>
      </p:sp>
      <p:sp>
        <p:nvSpPr>
          <p:cNvPr id="5" name="Segnaposto piè di pagina 4"/>
          <p:cNvSpPr>
            <a:spLocks noGrp="1"/>
          </p:cNvSpPr>
          <p:nvPr>
            <p:ph type="ftr" sz="quarter" idx="11"/>
          </p:nvPr>
        </p:nvSpPr>
        <p:spPr/>
        <p:txBody>
          <a:bodyPr/>
          <a:lstStyle/>
          <a:p>
            <a:r>
              <a:rPr lang="en-GB" smtClean="0"/>
              <a:t>MoodleMOOT Virtual Conference August 5-7, 2016</a:t>
            </a:r>
            <a:endParaRPr lang="it-IT"/>
          </a:p>
        </p:txBody>
      </p:sp>
      <p:sp>
        <p:nvSpPr>
          <p:cNvPr id="6" name="Segnaposto numero diapositiva 5"/>
          <p:cNvSpPr>
            <a:spLocks noGrp="1"/>
          </p:cNvSpPr>
          <p:nvPr>
            <p:ph type="sldNum" sz="quarter" idx="12"/>
          </p:nvPr>
        </p:nvSpPr>
        <p:spPr/>
        <p:txBody>
          <a:bodyPr/>
          <a:lstStyle/>
          <a:p>
            <a:fld id="{10EEB0DD-FB9F-4E2C-B3E2-B1BE3EC57F57}" type="slidenum">
              <a:rPr lang="it-IT" smtClean="0"/>
              <a:pPr/>
              <a:t>‹#›</a:t>
            </a:fld>
            <a:endParaRPr lang="it-IT"/>
          </a:p>
        </p:txBody>
      </p:sp>
    </p:spTree>
    <p:extLst>
      <p:ext uri="{BB962C8B-B14F-4D97-AF65-F5344CB8AC3E}">
        <p14:creationId xmlns:p14="http://schemas.microsoft.com/office/powerpoint/2010/main" val="682761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92A443-F72B-4F05-81F0-A811D1BC5209}" type="datetime1">
              <a:rPr lang="it-IT" smtClean="0"/>
              <a:pPr/>
              <a:t>03/08/2016</a:t>
            </a:fld>
            <a:endParaRPr lang="it-IT"/>
          </a:p>
        </p:txBody>
      </p:sp>
      <p:sp>
        <p:nvSpPr>
          <p:cNvPr id="5" name="Segnaposto piè di pagina 4"/>
          <p:cNvSpPr>
            <a:spLocks noGrp="1"/>
          </p:cNvSpPr>
          <p:nvPr>
            <p:ph type="ftr" sz="quarter" idx="11"/>
          </p:nvPr>
        </p:nvSpPr>
        <p:spPr/>
        <p:txBody>
          <a:bodyPr/>
          <a:lstStyle/>
          <a:p>
            <a:r>
              <a:rPr lang="en-GB" smtClean="0"/>
              <a:t>MoodleMOOT Virtual Conference August 5-7, 2016</a:t>
            </a:r>
            <a:endParaRPr lang="it-IT"/>
          </a:p>
        </p:txBody>
      </p:sp>
      <p:sp>
        <p:nvSpPr>
          <p:cNvPr id="6" name="Segnaposto numero diapositiva 5"/>
          <p:cNvSpPr>
            <a:spLocks noGrp="1"/>
          </p:cNvSpPr>
          <p:nvPr>
            <p:ph type="sldNum" sz="quarter" idx="12"/>
          </p:nvPr>
        </p:nvSpPr>
        <p:spPr/>
        <p:txBody>
          <a:bodyPr/>
          <a:lstStyle/>
          <a:p>
            <a:fld id="{10EEB0DD-FB9F-4E2C-B3E2-B1BE3EC57F57}" type="slidenum">
              <a:rPr lang="it-IT" smtClean="0"/>
              <a:pPr/>
              <a:t>‹#›</a:t>
            </a:fld>
            <a:endParaRPr lang="it-IT"/>
          </a:p>
        </p:txBody>
      </p:sp>
    </p:spTree>
    <p:extLst>
      <p:ext uri="{BB962C8B-B14F-4D97-AF65-F5344CB8AC3E}">
        <p14:creationId xmlns:p14="http://schemas.microsoft.com/office/powerpoint/2010/main" val="348134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DDDC20-7A59-4069-8D32-CE16EA3DD015}" type="datetime1">
              <a:rPr lang="it-IT" smtClean="0"/>
              <a:pPr/>
              <a:t>03/08/2016</a:t>
            </a:fld>
            <a:endParaRPr lang="it-IT"/>
          </a:p>
        </p:txBody>
      </p:sp>
      <p:sp>
        <p:nvSpPr>
          <p:cNvPr id="5" name="Segnaposto piè di pagina 4"/>
          <p:cNvSpPr>
            <a:spLocks noGrp="1"/>
          </p:cNvSpPr>
          <p:nvPr>
            <p:ph type="ftr" sz="quarter" idx="11"/>
          </p:nvPr>
        </p:nvSpPr>
        <p:spPr/>
        <p:txBody>
          <a:bodyPr/>
          <a:lstStyle/>
          <a:p>
            <a:r>
              <a:rPr lang="en-GB" smtClean="0"/>
              <a:t>MoodleMOOT Virtual Conference August 5-7, 2016</a:t>
            </a:r>
            <a:endParaRPr lang="it-IT"/>
          </a:p>
        </p:txBody>
      </p:sp>
      <p:sp>
        <p:nvSpPr>
          <p:cNvPr id="6" name="Segnaposto numero diapositiva 5"/>
          <p:cNvSpPr>
            <a:spLocks noGrp="1"/>
          </p:cNvSpPr>
          <p:nvPr>
            <p:ph type="sldNum" sz="quarter" idx="12"/>
          </p:nvPr>
        </p:nvSpPr>
        <p:spPr/>
        <p:txBody>
          <a:bodyPr/>
          <a:lstStyle/>
          <a:p>
            <a:fld id="{10EEB0DD-FB9F-4E2C-B3E2-B1BE3EC57F57}" type="slidenum">
              <a:rPr lang="it-IT" smtClean="0"/>
              <a:pPr/>
              <a:t>‹#›</a:t>
            </a:fld>
            <a:endParaRPr lang="it-IT"/>
          </a:p>
        </p:txBody>
      </p:sp>
    </p:spTree>
    <p:extLst>
      <p:ext uri="{BB962C8B-B14F-4D97-AF65-F5344CB8AC3E}">
        <p14:creationId xmlns:p14="http://schemas.microsoft.com/office/powerpoint/2010/main" val="275659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FFFE94-B88E-4C2E-85AF-EC9236263D3E}" type="datetime1">
              <a:rPr lang="it-IT" smtClean="0"/>
              <a:pPr/>
              <a:t>03/08/2016</a:t>
            </a:fld>
            <a:endParaRPr lang="it-IT"/>
          </a:p>
        </p:txBody>
      </p:sp>
      <p:sp>
        <p:nvSpPr>
          <p:cNvPr id="5" name="Segnaposto piè di pagina 4"/>
          <p:cNvSpPr>
            <a:spLocks noGrp="1"/>
          </p:cNvSpPr>
          <p:nvPr>
            <p:ph type="ftr" sz="quarter" idx="11"/>
          </p:nvPr>
        </p:nvSpPr>
        <p:spPr/>
        <p:txBody>
          <a:bodyPr/>
          <a:lstStyle/>
          <a:p>
            <a:r>
              <a:rPr lang="en-GB" smtClean="0"/>
              <a:t>MoodleMOOT Virtual Conference August 5-7, 2016</a:t>
            </a:r>
            <a:endParaRPr lang="it-IT"/>
          </a:p>
        </p:txBody>
      </p:sp>
      <p:sp>
        <p:nvSpPr>
          <p:cNvPr id="6" name="Segnaposto numero diapositiva 5"/>
          <p:cNvSpPr>
            <a:spLocks noGrp="1"/>
          </p:cNvSpPr>
          <p:nvPr>
            <p:ph type="sldNum" sz="quarter" idx="12"/>
          </p:nvPr>
        </p:nvSpPr>
        <p:spPr/>
        <p:txBody>
          <a:bodyPr/>
          <a:lstStyle/>
          <a:p>
            <a:fld id="{10EEB0DD-FB9F-4E2C-B3E2-B1BE3EC57F57}" type="slidenum">
              <a:rPr lang="it-IT" smtClean="0"/>
              <a:pPr/>
              <a:t>‹#›</a:t>
            </a:fld>
            <a:endParaRPr lang="it-IT"/>
          </a:p>
        </p:txBody>
      </p:sp>
    </p:spTree>
    <p:extLst>
      <p:ext uri="{BB962C8B-B14F-4D97-AF65-F5344CB8AC3E}">
        <p14:creationId xmlns:p14="http://schemas.microsoft.com/office/powerpoint/2010/main" val="385746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E45334D-1CA7-44CC-80E9-9D1B90543DFC}" type="datetime1">
              <a:rPr lang="it-IT" smtClean="0"/>
              <a:pPr/>
              <a:t>03/08/2016</a:t>
            </a:fld>
            <a:endParaRPr lang="it-IT"/>
          </a:p>
        </p:txBody>
      </p:sp>
      <p:sp>
        <p:nvSpPr>
          <p:cNvPr id="5" name="Segnaposto piè di pagina 4"/>
          <p:cNvSpPr>
            <a:spLocks noGrp="1"/>
          </p:cNvSpPr>
          <p:nvPr>
            <p:ph type="ftr" sz="quarter" idx="11"/>
          </p:nvPr>
        </p:nvSpPr>
        <p:spPr/>
        <p:txBody>
          <a:bodyPr/>
          <a:lstStyle/>
          <a:p>
            <a:r>
              <a:rPr lang="en-GB" smtClean="0"/>
              <a:t>MoodleMOOT Virtual Conference August 5-7, 2016</a:t>
            </a:r>
            <a:endParaRPr lang="it-IT"/>
          </a:p>
        </p:txBody>
      </p:sp>
      <p:sp>
        <p:nvSpPr>
          <p:cNvPr id="6" name="Segnaposto numero diapositiva 5"/>
          <p:cNvSpPr>
            <a:spLocks noGrp="1"/>
          </p:cNvSpPr>
          <p:nvPr>
            <p:ph type="sldNum" sz="quarter" idx="12"/>
          </p:nvPr>
        </p:nvSpPr>
        <p:spPr/>
        <p:txBody>
          <a:bodyPr/>
          <a:lstStyle/>
          <a:p>
            <a:fld id="{10EEB0DD-FB9F-4E2C-B3E2-B1BE3EC57F57}" type="slidenum">
              <a:rPr lang="it-IT" smtClean="0"/>
              <a:pPr/>
              <a:t>‹#›</a:t>
            </a:fld>
            <a:endParaRPr lang="it-IT"/>
          </a:p>
        </p:txBody>
      </p:sp>
    </p:spTree>
    <p:extLst>
      <p:ext uri="{BB962C8B-B14F-4D97-AF65-F5344CB8AC3E}">
        <p14:creationId xmlns:p14="http://schemas.microsoft.com/office/powerpoint/2010/main" val="87562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79202C5-FD73-436D-8BD2-12FA6B1E19DF}" type="datetime1">
              <a:rPr lang="it-IT" smtClean="0"/>
              <a:pPr/>
              <a:t>03/08/2016</a:t>
            </a:fld>
            <a:endParaRPr lang="it-IT"/>
          </a:p>
        </p:txBody>
      </p:sp>
      <p:sp>
        <p:nvSpPr>
          <p:cNvPr id="6" name="Segnaposto piè di pagina 5"/>
          <p:cNvSpPr>
            <a:spLocks noGrp="1"/>
          </p:cNvSpPr>
          <p:nvPr>
            <p:ph type="ftr" sz="quarter" idx="11"/>
          </p:nvPr>
        </p:nvSpPr>
        <p:spPr/>
        <p:txBody>
          <a:bodyPr/>
          <a:lstStyle/>
          <a:p>
            <a:r>
              <a:rPr lang="en-GB" smtClean="0"/>
              <a:t>MoodleMOOT Virtual Conference August 5-7, 2016</a:t>
            </a:r>
            <a:endParaRPr lang="it-IT"/>
          </a:p>
        </p:txBody>
      </p:sp>
      <p:sp>
        <p:nvSpPr>
          <p:cNvPr id="7" name="Segnaposto numero diapositiva 6"/>
          <p:cNvSpPr>
            <a:spLocks noGrp="1"/>
          </p:cNvSpPr>
          <p:nvPr>
            <p:ph type="sldNum" sz="quarter" idx="12"/>
          </p:nvPr>
        </p:nvSpPr>
        <p:spPr/>
        <p:txBody>
          <a:bodyPr/>
          <a:lstStyle/>
          <a:p>
            <a:fld id="{10EEB0DD-FB9F-4E2C-B3E2-B1BE3EC57F57}" type="slidenum">
              <a:rPr lang="it-IT" smtClean="0"/>
              <a:pPr/>
              <a:t>‹#›</a:t>
            </a:fld>
            <a:endParaRPr lang="it-IT"/>
          </a:p>
        </p:txBody>
      </p:sp>
    </p:spTree>
    <p:extLst>
      <p:ext uri="{BB962C8B-B14F-4D97-AF65-F5344CB8AC3E}">
        <p14:creationId xmlns:p14="http://schemas.microsoft.com/office/powerpoint/2010/main" val="34282971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4A64ED8-5D9C-4441-AAA1-9FED8A1C7145}" type="datetime1">
              <a:rPr lang="it-IT" smtClean="0"/>
              <a:pPr/>
              <a:t>03/08/2016</a:t>
            </a:fld>
            <a:endParaRPr lang="it-IT"/>
          </a:p>
        </p:txBody>
      </p:sp>
      <p:sp>
        <p:nvSpPr>
          <p:cNvPr id="8" name="Segnaposto piè di pagina 7"/>
          <p:cNvSpPr>
            <a:spLocks noGrp="1"/>
          </p:cNvSpPr>
          <p:nvPr>
            <p:ph type="ftr" sz="quarter" idx="11"/>
          </p:nvPr>
        </p:nvSpPr>
        <p:spPr/>
        <p:txBody>
          <a:bodyPr/>
          <a:lstStyle/>
          <a:p>
            <a:r>
              <a:rPr lang="en-GB" smtClean="0"/>
              <a:t>MoodleMOOT Virtual Conference August 5-7, 2016</a:t>
            </a:r>
            <a:endParaRPr lang="it-IT"/>
          </a:p>
        </p:txBody>
      </p:sp>
      <p:sp>
        <p:nvSpPr>
          <p:cNvPr id="9" name="Segnaposto numero diapositiva 8"/>
          <p:cNvSpPr>
            <a:spLocks noGrp="1"/>
          </p:cNvSpPr>
          <p:nvPr>
            <p:ph type="sldNum" sz="quarter" idx="12"/>
          </p:nvPr>
        </p:nvSpPr>
        <p:spPr/>
        <p:txBody>
          <a:bodyPr/>
          <a:lstStyle/>
          <a:p>
            <a:fld id="{10EEB0DD-FB9F-4E2C-B3E2-B1BE3EC57F57}" type="slidenum">
              <a:rPr lang="it-IT" smtClean="0"/>
              <a:pPr/>
              <a:t>‹#›</a:t>
            </a:fld>
            <a:endParaRPr lang="it-IT"/>
          </a:p>
        </p:txBody>
      </p:sp>
    </p:spTree>
    <p:extLst>
      <p:ext uri="{BB962C8B-B14F-4D97-AF65-F5344CB8AC3E}">
        <p14:creationId xmlns:p14="http://schemas.microsoft.com/office/powerpoint/2010/main" val="99158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E3F68AA-262D-4348-A6AD-C5687414BD56}" type="datetime1">
              <a:rPr lang="it-IT" smtClean="0"/>
              <a:pPr/>
              <a:t>03/08/2016</a:t>
            </a:fld>
            <a:endParaRPr lang="it-IT"/>
          </a:p>
        </p:txBody>
      </p:sp>
      <p:sp>
        <p:nvSpPr>
          <p:cNvPr id="4" name="Segnaposto piè di pagina 3"/>
          <p:cNvSpPr>
            <a:spLocks noGrp="1"/>
          </p:cNvSpPr>
          <p:nvPr>
            <p:ph type="ftr" sz="quarter" idx="11"/>
          </p:nvPr>
        </p:nvSpPr>
        <p:spPr/>
        <p:txBody>
          <a:bodyPr/>
          <a:lstStyle/>
          <a:p>
            <a:r>
              <a:rPr lang="en-GB" smtClean="0"/>
              <a:t>MoodleMOOT Virtual Conference August 5-7, 2016</a:t>
            </a:r>
            <a:endParaRPr lang="it-IT"/>
          </a:p>
        </p:txBody>
      </p:sp>
      <p:sp>
        <p:nvSpPr>
          <p:cNvPr id="5" name="Segnaposto numero diapositiva 4"/>
          <p:cNvSpPr>
            <a:spLocks noGrp="1"/>
          </p:cNvSpPr>
          <p:nvPr>
            <p:ph type="sldNum" sz="quarter" idx="12"/>
          </p:nvPr>
        </p:nvSpPr>
        <p:spPr/>
        <p:txBody>
          <a:bodyPr/>
          <a:lstStyle/>
          <a:p>
            <a:fld id="{10EEB0DD-FB9F-4E2C-B3E2-B1BE3EC57F57}" type="slidenum">
              <a:rPr lang="it-IT" smtClean="0"/>
              <a:pPr/>
              <a:t>‹#›</a:t>
            </a:fld>
            <a:endParaRPr lang="it-IT"/>
          </a:p>
        </p:txBody>
      </p:sp>
    </p:spTree>
    <p:extLst>
      <p:ext uri="{BB962C8B-B14F-4D97-AF65-F5344CB8AC3E}">
        <p14:creationId xmlns:p14="http://schemas.microsoft.com/office/powerpoint/2010/main" val="11335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62A9308-3C31-4204-B3E8-669DB7232BC5}" type="datetime1">
              <a:rPr lang="it-IT" smtClean="0"/>
              <a:pPr/>
              <a:t>03/08/2016</a:t>
            </a:fld>
            <a:endParaRPr lang="it-IT"/>
          </a:p>
        </p:txBody>
      </p:sp>
      <p:sp>
        <p:nvSpPr>
          <p:cNvPr id="3" name="Segnaposto piè di pagina 2"/>
          <p:cNvSpPr>
            <a:spLocks noGrp="1"/>
          </p:cNvSpPr>
          <p:nvPr>
            <p:ph type="ftr" sz="quarter" idx="11"/>
          </p:nvPr>
        </p:nvSpPr>
        <p:spPr/>
        <p:txBody>
          <a:bodyPr/>
          <a:lstStyle/>
          <a:p>
            <a:r>
              <a:rPr lang="en-GB" smtClean="0"/>
              <a:t>MoodleMOOT Virtual Conference August 5-7, 2016</a:t>
            </a:r>
            <a:endParaRPr lang="it-IT"/>
          </a:p>
        </p:txBody>
      </p:sp>
      <p:sp>
        <p:nvSpPr>
          <p:cNvPr id="4" name="Segnaposto numero diapositiva 3"/>
          <p:cNvSpPr>
            <a:spLocks noGrp="1"/>
          </p:cNvSpPr>
          <p:nvPr>
            <p:ph type="sldNum" sz="quarter" idx="12"/>
          </p:nvPr>
        </p:nvSpPr>
        <p:spPr/>
        <p:txBody>
          <a:bodyPr/>
          <a:lstStyle/>
          <a:p>
            <a:fld id="{10EEB0DD-FB9F-4E2C-B3E2-B1BE3EC57F57}" type="slidenum">
              <a:rPr lang="it-IT" smtClean="0"/>
              <a:pPr/>
              <a:t>‹#›</a:t>
            </a:fld>
            <a:endParaRPr lang="it-IT"/>
          </a:p>
        </p:txBody>
      </p:sp>
    </p:spTree>
    <p:extLst>
      <p:ext uri="{BB962C8B-B14F-4D97-AF65-F5344CB8AC3E}">
        <p14:creationId xmlns:p14="http://schemas.microsoft.com/office/powerpoint/2010/main" val="366742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D8BFA33-E01E-4504-AA2F-E2A102B2F007}" type="datetime1">
              <a:rPr lang="it-IT" smtClean="0"/>
              <a:pPr/>
              <a:t>03/08/2016</a:t>
            </a:fld>
            <a:endParaRPr lang="it-IT"/>
          </a:p>
        </p:txBody>
      </p:sp>
      <p:sp>
        <p:nvSpPr>
          <p:cNvPr id="6" name="Segnaposto piè di pagina 5"/>
          <p:cNvSpPr>
            <a:spLocks noGrp="1"/>
          </p:cNvSpPr>
          <p:nvPr>
            <p:ph type="ftr" sz="quarter" idx="11"/>
          </p:nvPr>
        </p:nvSpPr>
        <p:spPr/>
        <p:txBody>
          <a:bodyPr/>
          <a:lstStyle/>
          <a:p>
            <a:r>
              <a:rPr lang="en-GB" smtClean="0"/>
              <a:t>MoodleMOOT Virtual Conference August 5-7, 2016</a:t>
            </a:r>
            <a:endParaRPr lang="it-IT"/>
          </a:p>
        </p:txBody>
      </p:sp>
      <p:sp>
        <p:nvSpPr>
          <p:cNvPr id="7" name="Segnaposto numero diapositiva 6"/>
          <p:cNvSpPr>
            <a:spLocks noGrp="1"/>
          </p:cNvSpPr>
          <p:nvPr>
            <p:ph type="sldNum" sz="quarter" idx="12"/>
          </p:nvPr>
        </p:nvSpPr>
        <p:spPr/>
        <p:txBody>
          <a:bodyPr/>
          <a:lstStyle/>
          <a:p>
            <a:fld id="{10EEB0DD-FB9F-4E2C-B3E2-B1BE3EC57F57}" type="slidenum">
              <a:rPr lang="it-IT" smtClean="0"/>
              <a:pPr/>
              <a:t>‹#›</a:t>
            </a:fld>
            <a:endParaRPr lang="it-IT"/>
          </a:p>
        </p:txBody>
      </p:sp>
    </p:spTree>
    <p:extLst>
      <p:ext uri="{BB962C8B-B14F-4D97-AF65-F5344CB8AC3E}">
        <p14:creationId xmlns:p14="http://schemas.microsoft.com/office/powerpoint/2010/main" val="13545976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7F9B9CE-FA4E-47FD-A85E-EF7B0F41C1DD}" type="datetime1">
              <a:rPr lang="it-IT" smtClean="0"/>
              <a:pPr/>
              <a:t>03/08/2016</a:t>
            </a:fld>
            <a:endParaRPr lang="it-IT"/>
          </a:p>
        </p:txBody>
      </p:sp>
      <p:sp>
        <p:nvSpPr>
          <p:cNvPr id="6" name="Segnaposto piè di pagina 5"/>
          <p:cNvSpPr>
            <a:spLocks noGrp="1"/>
          </p:cNvSpPr>
          <p:nvPr>
            <p:ph type="ftr" sz="quarter" idx="11"/>
          </p:nvPr>
        </p:nvSpPr>
        <p:spPr/>
        <p:txBody>
          <a:bodyPr/>
          <a:lstStyle/>
          <a:p>
            <a:r>
              <a:rPr lang="en-GB" smtClean="0"/>
              <a:t>MoodleMOOT Virtual Conference August 5-7, 2016</a:t>
            </a:r>
            <a:endParaRPr lang="it-IT"/>
          </a:p>
        </p:txBody>
      </p:sp>
      <p:sp>
        <p:nvSpPr>
          <p:cNvPr id="7" name="Segnaposto numero diapositiva 6"/>
          <p:cNvSpPr>
            <a:spLocks noGrp="1"/>
          </p:cNvSpPr>
          <p:nvPr>
            <p:ph type="sldNum" sz="quarter" idx="12"/>
          </p:nvPr>
        </p:nvSpPr>
        <p:spPr/>
        <p:txBody>
          <a:bodyPr/>
          <a:lstStyle/>
          <a:p>
            <a:fld id="{10EEB0DD-FB9F-4E2C-B3E2-B1BE3EC57F57}" type="slidenum">
              <a:rPr lang="it-IT" smtClean="0"/>
              <a:pPr/>
              <a:t>‹#›</a:t>
            </a:fld>
            <a:endParaRPr lang="it-IT"/>
          </a:p>
        </p:txBody>
      </p:sp>
    </p:spTree>
    <p:extLst>
      <p:ext uri="{BB962C8B-B14F-4D97-AF65-F5344CB8AC3E}">
        <p14:creationId xmlns:p14="http://schemas.microsoft.com/office/powerpoint/2010/main" val="245745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A8DCD-41FE-45CF-944D-4DF5DDA815F1}" type="datetime1">
              <a:rPr lang="it-IT" smtClean="0"/>
              <a:pPr/>
              <a:t>03/08/2016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MoodleMOOT Virtual Conference August 5-7, 2016</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EB0DD-FB9F-4E2C-B3E2-B1BE3EC57F57}" type="slidenum">
              <a:rPr lang="it-IT" smtClean="0"/>
              <a:pPr/>
              <a:t>‹#›</a:t>
            </a:fld>
            <a:endParaRPr lang="it-IT"/>
          </a:p>
        </p:txBody>
      </p:sp>
    </p:spTree>
    <p:extLst>
      <p:ext uri="{BB962C8B-B14F-4D97-AF65-F5344CB8AC3E}">
        <p14:creationId xmlns:p14="http://schemas.microsoft.com/office/powerpoint/2010/main" val="1412554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oodlemoot.integrating-technology.org/course/view.php?id=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p4ce.moodle.p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sp4ce.moodle.pl/course/view.php?id=6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hyperlink" Target="https://sp4ce.moodlecloud.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utwpg.gda.pl/?dir=2016GUID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hyperlink" Target="http://utwpg.gda.p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groups/1648317032157787/"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anka.grabowska@gmail.com" TargetMode="External"/><Relationship Id="rId4" Type="http://schemas.openxmlformats.org/officeDocument/2006/relationships/hyperlink" Target="http://sp4ce.moodle.pl/course/request.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ec.europa.eu/youth/programme/index_en.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p4ce.piap.p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c.europa.eu/education/policy/vocational-policy/doc/brugescom_en.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ntegrating-technology.org/course/index.php?categoryid=20"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padlet.com/nelliemuller/9j2mrdrou9ax" TargetMode="External"/><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4ce.eu/e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hyperlink" Target="http://sp4ce.moodle.pl/"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348880"/>
            <a:ext cx="7772400" cy="1755626"/>
          </a:xfrm>
        </p:spPr>
        <p:txBody>
          <a:bodyPr>
            <a:noAutofit/>
          </a:bodyPr>
          <a:lstStyle/>
          <a:p>
            <a:r>
              <a:rPr lang="en-GB" sz="2800" b="1" dirty="0" err="1" smtClean="0">
                <a:solidFill>
                  <a:srgbClr val="F4740A"/>
                </a:solidFill>
              </a:rPr>
              <a:t>MoodleMOOT</a:t>
            </a:r>
            <a:r>
              <a:rPr lang="en-GB" sz="2800" b="1" dirty="0" smtClean="0">
                <a:solidFill>
                  <a:srgbClr val="F4740A"/>
                </a:solidFill>
              </a:rPr>
              <a:t> </a:t>
            </a:r>
            <a:r>
              <a:rPr lang="en-GB" sz="2800" b="1" dirty="0">
                <a:solidFill>
                  <a:srgbClr val="F4740A"/>
                </a:solidFill>
              </a:rPr>
              <a:t>Virtual Conference August 5-7, 2016</a:t>
            </a:r>
            <a:r>
              <a:rPr lang="pl-PL" sz="2800" b="1" dirty="0">
                <a:solidFill>
                  <a:srgbClr val="F4740A"/>
                </a:solidFill>
              </a:rPr>
              <a:t/>
            </a:r>
            <a:br>
              <a:rPr lang="pl-PL" sz="2800" b="1" dirty="0">
                <a:solidFill>
                  <a:srgbClr val="F4740A"/>
                </a:solidFill>
              </a:rPr>
            </a:br>
            <a:r>
              <a:rPr lang="pl-PL" sz="2800" b="1" cap="small" dirty="0" smtClean="0"/>
              <a:t/>
            </a:r>
            <a:br>
              <a:rPr lang="pl-PL" sz="2800" b="1" cap="small" dirty="0" smtClean="0"/>
            </a:br>
            <a:r>
              <a:rPr lang="pl-PL" sz="2800" b="1" cap="small" dirty="0" smtClean="0"/>
              <a:t/>
            </a:r>
            <a:br>
              <a:rPr lang="pl-PL" sz="2800" b="1" cap="small" dirty="0" smtClean="0"/>
            </a:br>
            <a:r>
              <a:rPr lang="pl-PL" sz="2800" b="1" cap="small" dirty="0" smtClean="0"/>
              <a:t/>
            </a:r>
            <a:br>
              <a:rPr lang="pl-PL" sz="2800" b="1" cap="small" dirty="0" smtClean="0"/>
            </a:br>
            <a:r>
              <a:rPr lang="en-GB" b="1" dirty="0" smtClean="0"/>
              <a:t>Using </a:t>
            </a:r>
            <a:r>
              <a:rPr lang="en-GB" b="1" dirty="0"/>
              <a:t>MOOCs for Moodle users training - SP4CE case</a:t>
            </a:r>
            <a:r>
              <a:rPr lang="pl-PL" dirty="0"/>
              <a:t/>
            </a:r>
            <a:br>
              <a:rPr lang="pl-PL" dirty="0"/>
            </a:br>
            <a:r>
              <a:rPr lang="pl-PL" dirty="0" smtClean="0"/>
              <a:t/>
            </a:r>
            <a:br>
              <a:rPr lang="pl-PL" dirty="0" smtClean="0"/>
            </a:br>
            <a:r>
              <a:rPr lang="pl-PL" sz="2400" b="1" i="1" dirty="0" smtClean="0"/>
              <a:t>Anna Grabowska, Ewa Kozłowska</a:t>
            </a:r>
            <a:br>
              <a:rPr lang="pl-PL" sz="2400" b="1" i="1" dirty="0" smtClean="0"/>
            </a:br>
            <a:r>
              <a:rPr lang="pl-PL" sz="2400" b="1" i="1" dirty="0" smtClean="0"/>
              <a:t>PRO-MED, Gdansk University of Technology</a:t>
            </a:r>
            <a:br>
              <a:rPr lang="pl-PL" sz="2400" b="1" i="1" dirty="0" smtClean="0"/>
            </a:br>
            <a:endParaRPr lang="it-IT" sz="2400" b="1" i="1" dirty="0"/>
          </a:p>
        </p:txBody>
      </p:sp>
      <p:sp>
        <p:nvSpPr>
          <p:cNvPr id="3" name="Sottotitolo 2"/>
          <p:cNvSpPr>
            <a:spLocks noGrp="1"/>
          </p:cNvSpPr>
          <p:nvPr>
            <p:ph type="subTitle" idx="1"/>
          </p:nvPr>
        </p:nvSpPr>
        <p:spPr>
          <a:xfrm>
            <a:off x="0" y="4653136"/>
            <a:ext cx="9144000" cy="1752600"/>
          </a:xfrm>
        </p:spPr>
        <p:txBody>
          <a:bodyPr>
            <a:normAutofit/>
          </a:bodyPr>
          <a:lstStyle/>
          <a:p>
            <a:endParaRPr lang="pl-PL" sz="2200" dirty="0" smtClean="0"/>
          </a:p>
          <a:p>
            <a:endParaRPr lang="it-IT" sz="2200" dirty="0"/>
          </a:p>
          <a:p>
            <a:endParaRPr lang="pl-PL" sz="2600" b="1" dirty="0">
              <a:solidFill>
                <a:srgbClr val="A95007"/>
              </a:solidFill>
            </a:endParaRPr>
          </a:p>
          <a:p>
            <a:r>
              <a:rPr lang="en-GB" sz="2200" b="1" dirty="0" smtClean="0">
                <a:solidFill>
                  <a:srgbClr val="F4740A"/>
                </a:solidFill>
                <a:hlinkClick r:id="rId3"/>
              </a:rPr>
              <a:t>http</a:t>
            </a:r>
            <a:r>
              <a:rPr lang="en-GB" sz="2200" b="1" dirty="0">
                <a:solidFill>
                  <a:srgbClr val="F4740A"/>
                </a:solidFill>
                <a:hlinkClick r:id="rId3"/>
              </a:rPr>
              <a:t>://moodlemoot.integrating-technology.org/course/view.php?id=2</a:t>
            </a:r>
            <a:endParaRPr lang="en-GB" sz="2200" b="1" dirty="0">
              <a:solidFill>
                <a:srgbClr val="F4740A"/>
              </a:solidFill>
            </a:endParaRPr>
          </a:p>
          <a:p>
            <a:endParaRPr lang="it-IT" i="1" dirty="0">
              <a:solidFill>
                <a:srgbClr val="A95007"/>
              </a:solidFill>
            </a:endParaRPr>
          </a:p>
        </p:txBody>
      </p:sp>
      <p:sp>
        <p:nvSpPr>
          <p:cNvPr id="7" name="Slide Number Placeholder 6"/>
          <p:cNvSpPr>
            <a:spLocks noGrp="1"/>
          </p:cNvSpPr>
          <p:nvPr>
            <p:ph type="sldNum" sz="quarter" idx="12"/>
          </p:nvPr>
        </p:nvSpPr>
        <p:spPr/>
        <p:txBody>
          <a:bodyPr/>
          <a:lstStyle/>
          <a:p>
            <a:fld id="{10EEB0DD-FB9F-4E2C-B3E2-B1BE3EC57F57}" type="slidenum">
              <a:rPr lang="it-IT" smtClean="0"/>
              <a:pPr/>
              <a:t>1</a:t>
            </a:fld>
            <a:endParaRPr lang="it-IT"/>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5054" y="1484784"/>
            <a:ext cx="3060857" cy="673135"/>
          </a:xfrm>
          <a:prstGeom prst="rect">
            <a:avLst/>
          </a:prstGeom>
        </p:spPr>
      </p:pic>
    </p:spTree>
    <p:extLst>
      <p:ext uri="{BB962C8B-B14F-4D97-AF65-F5344CB8AC3E}">
        <p14:creationId xmlns:p14="http://schemas.microsoft.com/office/powerpoint/2010/main" val="945222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b="1" dirty="0" smtClean="0"/>
              <a:t>Learning Rooms in </a:t>
            </a:r>
            <a:r>
              <a:rPr lang="en-GB" b="1" dirty="0" smtClean="0"/>
              <a:t>SP4CE </a:t>
            </a:r>
            <a:r>
              <a:rPr lang="en-GB" b="1" dirty="0"/>
              <a:t>ERASMUS</a:t>
            </a:r>
            <a:r>
              <a:rPr lang="en-GB" b="1" dirty="0" smtClean="0"/>
              <a:t>+</a:t>
            </a:r>
            <a:r>
              <a:rPr lang="pl-PL" b="1" dirty="0"/>
              <a:t> </a:t>
            </a:r>
            <a:r>
              <a:rPr lang="pl-PL" sz="4000" b="1" dirty="0"/>
              <a:t/>
            </a:r>
            <a:br>
              <a:rPr lang="pl-PL" sz="4000" b="1" dirty="0"/>
            </a:br>
            <a:r>
              <a:rPr lang="pl-PL" sz="4000" b="1" dirty="0">
                <a:hlinkClick r:id="rId3"/>
              </a:rPr>
              <a:t>http://sp4ce.moodle.pl/</a:t>
            </a:r>
            <a:endParaRPr lang="pl-PL" sz="4000" b="1" dirty="0"/>
          </a:p>
        </p:txBody>
      </p:sp>
      <p:sp>
        <p:nvSpPr>
          <p:cNvPr id="6" name="Slide Number Placeholder 5"/>
          <p:cNvSpPr>
            <a:spLocks noGrp="1"/>
          </p:cNvSpPr>
          <p:nvPr>
            <p:ph type="sldNum" sz="quarter" idx="12"/>
          </p:nvPr>
        </p:nvSpPr>
        <p:spPr/>
        <p:txBody>
          <a:bodyPr/>
          <a:lstStyle/>
          <a:p>
            <a:fld id="{10EEB0DD-FB9F-4E2C-B3E2-B1BE3EC57F57}" type="slidenum">
              <a:rPr lang="it-IT" smtClean="0"/>
              <a:pPr/>
              <a:t>10</a:t>
            </a:fld>
            <a:endParaRPr lang="it-IT"/>
          </a:p>
        </p:txBody>
      </p:sp>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7918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sz="4000" b="1" dirty="0" smtClean="0"/>
              <a:t>Example </a:t>
            </a:r>
            <a:r>
              <a:rPr lang="pl-PL" sz="4000" b="1" dirty="0"/>
              <a:t>Learning Room</a:t>
            </a:r>
            <a:br>
              <a:rPr lang="pl-PL" sz="4000" b="1" dirty="0"/>
            </a:br>
            <a:r>
              <a:rPr lang="pl-PL" sz="3100" b="1" dirty="0">
                <a:hlinkClick r:id="rId3"/>
              </a:rPr>
              <a:t>http://sp4ce.moodle.pl/course/view.php?id=63</a:t>
            </a:r>
            <a:endParaRPr lang="en-GB" sz="3100" b="1" dirty="0"/>
          </a:p>
        </p:txBody>
      </p:sp>
      <p:sp>
        <p:nvSpPr>
          <p:cNvPr id="4" name="Slide Number Placeholder 3"/>
          <p:cNvSpPr>
            <a:spLocks noGrp="1"/>
          </p:cNvSpPr>
          <p:nvPr>
            <p:ph type="sldNum" sz="quarter" idx="12"/>
          </p:nvPr>
        </p:nvSpPr>
        <p:spPr/>
        <p:txBody>
          <a:bodyPr/>
          <a:lstStyle/>
          <a:p>
            <a:fld id="{10EEB0DD-FB9F-4E2C-B3E2-B1BE3EC57F57}" type="slidenum">
              <a:rPr lang="it-IT" smtClean="0"/>
              <a:pPr/>
              <a:t>11</a:t>
            </a:fld>
            <a:endParaRPr lang="it-IT"/>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3735917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pl-PL" sz="2900" b="1" dirty="0" smtClean="0"/>
              <a:t/>
            </a:r>
            <a:br>
              <a:rPr lang="pl-PL" sz="2900" b="1" dirty="0" smtClean="0"/>
            </a:br>
            <a:r>
              <a:rPr lang="pl-PL" sz="2900" b="1" dirty="0" smtClean="0"/>
              <a:t/>
            </a:r>
            <a:br>
              <a:rPr lang="pl-PL" sz="2900" b="1" dirty="0" smtClean="0"/>
            </a:br>
            <a:r>
              <a:rPr lang="pl-PL" sz="2900" b="1" dirty="0"/>
              <a:t/>
            </a:r>
            <a:br>
              <a:rPr lang="pl-PL" sz="2900" b="1" dirty="0"/>
            </a:br>
            <a:r>
              <a:rPr lang="pl-PL" sz="2900" b="1" dirty="0" smtClean="0"/>
              <a:t/>
            </a:r>
            <a:br>
              <a:rPr lang="pl-PL" sz="2900" b="1" dirty="0" smtClean="0"/>
            </a:br>
            <a:r>
              <a:rPr lang="pl-PL" b="1" dirty="0" smtClean="0"/>
              <a:t>Welcome to</a:t>
            </a:r>
            <a:r>
              <a:rPr lang="pl-PL" i="1" dirty="0"/>
              <a:t/>
            </a:r>
            <a:br>
              <a:rPr lang="pl-PL" i="1" dirty="0"/>
            </a:br>
            <a:r>
              <a:rPr lang="pl-PL" b="1" dirty="0">
                <a:hlinkClick r:id="rId3"/>
              </a:rPr>
              <a:t>https://sp4ce.moodlecloud.com</a:t>
            </a:r>
            <a:r>
              <a:rPr lang="pl-PL" b="1" dirty="0" smtClean="0">
                <a:hlinkClick r:id="rId3"/>
              </a:rPr>
              <a:t>/</a:t>
            </a:r>
            <a:r>
              <a:rPr lang="pl-PL" b="1" dirty="0" smtClean="0"/>
              <a:t/>
            </a:r>
            <a:br>
              <a:rPr lang="pl-PL" b="1" dirty="0" smtClean="0"/>
            </a:br>
            <a:r>
              <a:rPr lang="pl-PL" sz="3200" b="1" dirty="0"/>
              <a:t/>
            </a:r>
            <a:br>
              <a:rPr lang="pl-PL" sz="3200" b="1" dirty="0"/>
            </a:br>
            <a:r>
              <a:rPr lang="en-GB" sz="3200" b="1" dirty="0"/>
              <a:t/>
            </a:r>
            <a:br>
              <a:rPr lang="en-GB" sz="3200" b="1" dirty="0"/>
            </a:br>
            <a:endParaRPr lang="en-GB" sz="3200" b="1"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55576" y="1716443"/>
            <a:ext cx="7839502" cy="4409720"/>
          </a:xfrm>
        </p:spPr>
      </p:pic>
      <p:sp>
        <p:nvSpPr>
          <p:cNvPr id="6" name="Slide Number Placeholder 5"/>
          <p:cNvSpPr>
            <a:spLocks noGrp="1"/>
          </p:cNvSpPr>
          <p:nvPr>
            <p:ph type="sldNum" sz="quarter" idx="12"/>
          </p:nvPr>
        </p:nvSpPr>
        <p:spPr/>
        <p:txBody>
          <a:bodyPr/>
          <a:lstStyle/>
          <a:p>
            <a:fld id="{10EEB0DD-FB9F-4E2C-B3E2-B1BE3EC57F57}" type="slidenum">
              <a:rPr lang="it-IT" smtClean="0"/>
              <a:pPr/>
              <a:t>12</a:t>
            </a:fld>
            <a:endParaRPr lang="it-IT"/>
          </a:p>
        </p:txBody>
      </p:sp>
    </p:spTree>
    <p:extLst>
      <p:ext uri="{BB962C8B-B14F-4D97-AF65-F5344CB8AC3E}">
        <p14:creationId xmlns:p14="http://schemas.microsoft.com/office/powerpoint/2010/main" val="3495096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9144000" cy="1143000"/>
          </a:xfrm>
        </p:spPr>
        <p:txBody>
          <a:bodyPr>
            <a:noAutofit/>
          </a:bodyPr>
          <a:lstStyle/>
          <a:p>
            <a:r>
              <a:rPr lang="pl-PL" sz="3600" b="1" dirty="0" smtClean="0"/>
              <a:t/>
            </a:r>
            <a:br>
              <a:rPr lang="pl-PL" sz="3600" b="1" dirty="0" smtClean="0"/>
            </a:br>
            <a:r>
              <a:rPr lang="pl-PL" sz="3600" b="1" dirty="0" smtClean="0"/>
              <a:t>Our </a:t>
            </a:r>
            <a:r>
              <a:rPr lang="pl-PL" sz="3600" b="1" dirty="0"/>
              <a:t>repository at CI </a:t>
            </a:r>
            <a:r>
              <a:rPr lang="pl-PL" sz="3600" b="1" dirty="0" smtClean="0"/>
              <a:t>TASK -</a:t>
            </a:r>
            <a:r>
              <a:rPr lang="pl-PL" sz="3600" b="1" dirty="0">
                <a:hlinkClick r:id="rId3"/>
              </a:rPr>
              <a:t/>
            </a:r>
            <a:br>
              <a:rPr lang="pl-PL" sz="3600" b="1" dirty="0">
                <a:hlinkClick r:id="rId3"/>
              </a:rPr>
            </a:br>
            <a:r>
              <a:rPr lang="pl-PL" sz="3600" b="1" dirty="0"/>
              <a:t>  </a:t>
            </a:r>
            <a:r>
              <a:rPr lang="it-IT" sz="3600" b="1" dirty="0" smtClean="0"/>
              <a:t>Academic </a:t>
            </a:r>
            <a:r>
              <a:rPr lang="it-IT" sz="3600" b="1" dirty="0"/>
              <a:t>Computer Centre in </a:t>
            </a:r>
            <a:r>
              <a:rPr lang="it-IT" sz="3600" b="1" dirty="0" smtClean="0"/>
              <a:t>Gdansk</a:t>
            </a:r>
            <a:r>
              <a:rPr lang="pl-PL" sz="3600" b="1" dirty="0" smtClean="0"/>
              <a:t/>
            </a:r>
            <a:br>
              <a:rPr lang="pl-PL" sz="3600" b="1" dirty="0" smtClean="0"/>
            </a:br>
            <a:r>
              <a:rPr lang="en-GB" sz="3600" b="1" dirty="0">
                <a:hlinkClick r:id="rId4"/>
              </a:rPr>
              <a:t>http://utwpg.gda.pl</a:t>
            </a:r>
            <a:r>
              <a:rPr lang="en-GB" sz="3600" b="1" dirty="0" smtClean="0">
                <a:hlinkClick r:id="rId4"/>
              </a:rPr>
              <a:t>/</a:t>
            </a:r>
            <a:r>
              <a:rPr lang="en-GB" sz="3600" b="1" dirty="0"/>
              <a:t/>
            </a:r>
            <a:br>
              <a:rPr lang="en-GB" sz="3600" b="1" dirty="0"/>
            </a:br>
            <a:endParaRPr lang="en-GB" sz="3600" dirty="0"/>
          </a:p>
        </p:txBody>
      </p:sp>
      <p:sp>
        <p:nvSpPr>
          <p:cNvPr id="11" name="Text Placeholder 10"/>
          <p:cNvSpPr>
            <a:spLocks noGrp="1"/>
          </p:cNvSpPr>
          <p:nvPr>
            <p:ph type="body" idx="1"/>
          </p:nvPr>
        </p:nvSpPr>
        <p:spPr/>
        <p:txBody>
          <a:bodyPr/>
          <a:lstStyle/>
          <a:p>
            <a:pPr algn="ctr"/>
            <a:r>
              <a:rPr lang="pl-PL" dirty="0" smtClean="0"/>
              <a:t>MMVC15</a:t>
            </a:r>
            <a:endParaRPr lang="en-GB" dirty="0"/>
          </a:p>
        </p:txBody>
      </p:sp>
      <p:pic>
        <p:nvPicPr>
          <p:cNvPr id="18" name="Content Placeholder 1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395536" y="2132856"/>
            <a:ext cx="4040188" cy="2263253"/>
          </a:xfrm>
        </p:spPr>
      </p:pic>
      <p:sp>
        <p:nvSpPr>
          <p:cNvPr id="13" name="Text Placeholder 12"/>
          <p:cNvSpPr>
            <a:spLocks noGrp="1"/>
          </p:cNvSpPr>
          <p:nvPr>
            <p:ph type="body" sz="quarter" idx="3"/>
          </p:nvPr>
        </p:nvSpPr>
        <p:spPr/>
        <p:txBody>
          <a:bodyPr/>
          <a:lstStyle/>
          <a:p>
            <a:pPr algn="ctr"/>
            <a:r>
              <a:rPr lang="pl-PL" dirty="0" smtClean="0"/>
              <a:t>MMVC16</a:t>
            </a:r>
            <a:endParaRPr lang="en-GB" dirty="0"/>
          </a:p>
        </p:txBody>
      </p:sp>
      <p:pic>
        <p:nvPicPr>
          <p:cNvPr id="19" name="Content Placeholder 18"/>
          <p:cNvPicPr>
            <a:picLocks noGrp="1" noChangeAspect="1"/>
          </p:cNvPicPr>
          <p:nvPr>
            <p:ph sz="quarter" idx="4"/>
          </p:nvPr>
        </p:nvPicPr>
        <p:blipFill>
          <a:blip r:embed="rId6" cstate="print">
            <a:extLst>
              <a:ext uri="{28A0092B-C50C-407E-A947-70E740481C1C}">
                <a14:useLocalDpi xmlns:a14="http://schemas.microsoft.com/office/drawing/2010/main" val="0"/>
              </a:ext>
            </a:extLst>
          </a:blip>
          <a:stretch>
            <a:fillRect/>
          </a:stretch>
        </p:blipFill>
        <p:spPr>
          <a:xfrm>
            <a:off x="4645025" y="2276872"/>
            <a:ext cx="4041775" cy="2000857"/>
          </a:xfrm>
        </p:spPr>
      </p:pic>
      <p:sp>
        <p:nvSpPr>
          <p:cNvPr id="5" name="Slide Number Placeholder 4"/>
          <p:cNvSpPr>
            <a:spLocks noGrp="1"/>
          </p:cNvSpPr>
          <p:nvPr>
            <p:ph type="sldNum" sz="quarter" idx="12"/>
          </p:nvPr>
        </p:nvSpPr>
        <p:spPr/>
        <p:txBody>
          <a:bodyPr/>
          <a:lstStyle/>
          <a:p>
            <a:fld id="{10EEB0DD-FB9F-4E2C-B3E2-B1BE3EC57F57}" type="slidenum">
              <a:rPr lang="it-IT" smtClean="0"/>
              <a:pPr/>
              <a:t>13</a:t>
            </a:fld>
            <a:endParaRPr lang="it-IT"/>
          </a:p>
        </p:txBody>
      </p:sp>
      <p:sp>
        <p:nvSpPr>
          <p:cNvPr id="14" name="Title 1"/>
          <p:cNvSpPr txBox="1">
            <a:spLocks/>
          </p:cNvSpPr>
          <p:nvPr/>
        </p:nvSpPr>
        <p:spPr>
          <a:xfrm>
            <a:off x="0" y="274638"/>
            <a:ext cx="9144000" cy="128215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100" b="1" dirty="0"/>
          </a:p>
        </p:txBody>
      </p:sp>
      <p:sp>
        <p:nvSpPr>
          <p:cNvPr id="15"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EEB0DD-FB9F-4E2C-B3E2-B1BE3EC57F57}" type="slidenum">
              <a:rPr lang="it-IT" smtClean="0"/>
              <a:pPr/>
              <a:t>13</a:t>
            </a:fld>
            <a:endParaRPr lang="it-IT"/>
          </a:p>
        </p:txBody>
      </p:sp>
    </p:spTree>
    <p:extLst>
      <p:ext uri="{BB962C8B-B14F-4D97-AF65-F5344CB8AC3E}">
        <p14:creationId xmlns:p14="http://schemas.microsoft.com/office/powerpoint/2010/main" val="3596637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628800"/>
            <a:ext cx="8640960" cy="4464496"/>
          </a:xfrm>
        </p:spPr>
        <p:txBody>
          <a:bodyPr>
            <a:noAutofit/>
          </a:bodyPr>
          <a:lstStyle/>
          <a:p>
            <a:r>
              <a:rPr lang="pl-PL" sz="4000" b="1" dirty="0" smtClean="0"/>
              <a:t>Thank you for your attention </a:t>
            </a:r>
            <a:br>
              <a:rPr lang="pl-PL" sz="4000" b="1" dirty="0" smtClean="0"/>
            </a:br>
            <a:r>
              <a:rPr lang="pl-PL" sz="4000" b="1" dirty="0" smtClean="0"/>
              <a:t>and send us your proposal/comments in FB</a:t>
            </a:r>
            <a:br>
              <a:rPr lang="pl-PL" sz="4000" b="1" dirty="0" smtClean="0"/>
            </a:br>
            <a:r>
              <a:rPr lang="pl-PL" sz="2800" b="1" dirty="0" smtClean="0">
                <a:hlinkClick r:id="rId3"/>
              </a:rPr>
              <a:t>https://www.facebook.com/groups/1648317032157787/</a:t>
            </a:r>
            <a:r>
              <a:rPr lang="pl-PL" sz="2800" b="1" dirty="0" smtClean="0"/>
              <a:t/>
            </a:r>
            <a:br>
              <a:rPr lang="pl-PL" sz="2800" b="1" dirty="0" smtClean="0"/>
            </a:br>
            <a:r>
              <a:rPr lang="pl-PL" sz="2800" b="1" dirty="0" smtClean="0"/>
              <a:t>or ask for your Learning Room</a:t>
            </a:r>
            <a:br>
              <a:rPr lang="pl-PL" sz="2800" b="1" dirty="0" smtClean="0"/>
            </a:br>
            <a:r>
              <a:rPr lang="pl-PL" sz="2800" b="1" dirty="0" smtClean="0">
                <a:hlinkClick r:id="rId4"/>
              </a:rPr>
              <a:t>http://sp4ce.moodle.pl/course/request.php</a:t>
            </a:r>
            <a:r>
              <a:rPr lang="pl-PL" sz="2800" b="1" dirty="0" smtClean="0"/>
              <a:t/>
            </a:r>
            <a:br>
              <a:rPr lang="pl-PL" sz="2800" b="1" dirty="0" smtClean="0"/>
            </a:br>
            <a:r>
              <a:rPr lang="pl-PL" sz="2800" b="1" dirty="0" smtClean="0"/>
              <a:t/>
            </a:r>
            <a:br>
              <a:rPr lang="pl-PL" sz="2800" b="1" dirty="0" smtClean="0"/>
            </a:br>
            <a:r>
              <a:rPr lang="pl-PL" sz="2800" b="1" dirty="0" smtClean="0"/>
              <a:t>e-mail: </a:t>
            </a:r>
            <a:r>
              <a:rPr lang="pl-PL" sz="2800" b="1" dirty="0" smtClean="0">
                <a:hlinkClick r:id="rId5"/>
              </a:rPr>
              <a:t>anka.grabowska@gmail.com</a:t>
            </a:r>
            <a:endParaRPr lang="en-GB" sz="2800" b="1" dirty="0"/>
          </a:p>
        </p:txBody>
      </p:sp>
      <p:sp>
        <p:nvSpPr>
          <p:cNvPr id="3" name="Content Placeholder 2"/>
          <p:cNvSpPr>
            <a:spLocks noGrp="1"/>
          </p:cNvSpPr>
          <p:nvPr>
            <p:ph type="subTitle" idx="1"/>
          </p:nvPr>
        </p:nvSpPr>
        <p:spPr/>
        <p:txBody>
          <a:bodyPr>
            <a:normAutofit/>
          </a:bodyPr>
          <a:lstStyle/>
          <a:p>
            <a:pPr marL="0" indent="0" algn="ctr">
              <a:buNone/>
            </a:pPr>
            <a:endParaRPr lang="pl-PL" sz="2400" b="1" dirty="0"/>
          </a:p>
          <a:p>
            <a:pPr marL="0" indent="0" algn="ctr">
              <a:buNone/>
            </a:pPr>
            <a:endParaRPr lang="pl-PL" sz="2400" b="1" dirty="0" smtClean="0"/>
          </a:p>
          <a:p>
            <a:pPr marL="0" indent="0" algn="ctr">
              <a:buNone/>
            </a:pPr>
            <a:endParaRPr lang="pl-PL" sz="1800" i="1" dirty="0" smtClean="0"/>
          </a:p>
          <a:p>
            <a:pPr marL="0" indent="0" algn="ctr">
              <a:buNone/>
            </a:pPr>
            <a:endParaRPr lang="pl-PL" sz="2400" i="1" dirty="0"/>
          </a:p>
        </p:txBody>
      </p:sp>
      <p:sp>
        <p:nvSpPr>
          <p:cNvPr id="6" name="Slide Number Placeholder 5"/>
          <p:cNvSpPr>
            <a:spLocks noGrp="1"/>
          </p:cNvSpPr>
          <p:nvPr>
            <p:ph type="sldNum" sz="quarter" idx="12"/>
          </p:nvPr>
        </p:nvSpPr>
        <p:spPr/>
        <p:txBody>
          <a:bodyPr/>
          <a:lstStyle/>
          <a:p>
            <a:fld id="{10EEB0DD-FB9F-4E2C-B3E2-B1BE3EC57F57}" type="slidenum">
              <a:rPr lang="it-IT" smtClean="0"/>
              <a:pPr/>
              <a:t>14</a:t>
            </a:fld>
            <a:endParaRPr lang="it-IT"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8180" y="692696"/>
            <a:ext cx="3060857" cy="673135"/>
          </a:xfrm>
          <a:prstGeom prst="rect">
            <a:avLst/>
          </a:prstGeom>
        </p:spPr>
      </p:pic>
    </p:spTree>
    <p:extLst>
      <p:ext uri="{BB962C8B-B14F-4D97-AF65-F5344CB8AC3E}">
        <p14:creationId xmlns:p14="http://schemas.microsoft.com/office/powerpoint/2010/main" val="4026520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440160"/>
          </a:xfrm>
        </p:spPr>
        <p:txBody>
          <a:bodyPr>
            <a:normAutofit fontScale="90000"/>
          </a:bodyPr>
          <a:lstStyle/>
          <a:p>
            <a:r>
              <a:rPr lang="pl-PL" sz="4900" b="1" dirty="0" smtClean="0"/>
              <a:t>SP4CE - what is all about</a:t>
            </a:r>
            <a:r>
              <a:rPr lang="pl-PL" b="1" dirty="0"/>
              <a:t/>
            </a:r>
            <a:br>
              <a:rPr lang="pl-PL" b="1" dirty="0"/>
            </a:br>
            <a:r>
              <a:rPr lang="pl-PL" sz="3100" b="1" dirty="0">
                <a:hlinkClick r:id="rId3"/>
              </a:rPr>
              <a:t>http://</a:t>
            </a:r>
            <a:r>
              <a:rPr lang="pl-PL" sz="3100" b="1" dirty="0" smtClean="0">
                <a:hlinkClick r:id="rId3"/>
              </a:rPr>
              <a:t>ec.europa.eu/youth/programme/index_en.htm</a:t>
            </a:r>
            <a:r>
              <a:rPr lang="pl-PL" sz="3100" b="1" dirty="0" smtClean="0"/>
              <a:t/>
            </a:r>
            <a:br>
              <a:rPr lang="pl-PL" sz="3100" b="1" dirty="0" smtClean="0"/>
            </a:br>
            <a:endParaRPr lang="en-GB" sz="3100" b="1" dirty="0"/>
          </a:p>
        </p:txBody>
      </p:sp>
      <p:sp>
        <p:nvSpPr>
          <p:cNvPr id="3" name="Content Placeholder 2"/>
          <p:cNvSpPr>
            <a:spLocks noGrp="1"/>
          </p:cNvSpPr>
          <p:nvPr>
            <p:ph idx="1"/>
          </p:nvPr>
        </p:nvSpPr>
        <p:spPr>
          <a:xfrm>
            <a:off x="457200" y="1844824"/>
            <a:ext cx="8229600" cy="4281339"/>
          </a:xfrm>
        </p:spPr>
        <p:txBody>
          <a:bodyPr>
            <a:normAutofit/>
          </a:bodyPr>
          <a:lstStyle/>
          <a:p>
            <a:pPr algn="just"/>
            <a:r>
              <a:rPr lang="en-GB" sz="2800" dirty="0"/>
              <a:t>SP4CE stands for Strategic Partnership for Creativity and Entrepreneurship project </a:t>
            </a:r>
            <a:r>
              <a:rPr lang="en-GB" sz="2800" dirty="0" smtClean="0"/>
              <a:t>which</a:t>
            </a:r>
            <a:r>
              <a:rPr lang="pl-PL" sz="2800" dirty="0" smtClean="0"/>
              <a:t> </a:t>
            </a:r>
            <a:r>
              <a:rPr lang="en-GB" sz="2800" dirty="0" smtClean="0"/>
              <a:t>has </a:t>
            </a:r>
            <a:r>
              <a:rPr lang="en-GB" sz="2800" dirty="0"/>
              <a:t>been funded with support from </a:t>
            </a:r>
            <a:r>
              <a:rPr lang="en-GB" sz="2800" dirty="0" smtClean="0"/>
              <a:t>the </a:t>
            </a:r>
            <a:r>
              <a:rPr lang="en-GB" sz="2800" dirty="0"/>
              <a:t>European Commission under the ERASMUS+ Programme. </a:t>
            </a:r>
            <a:endParaRPr lang="pl-PL" sz="2800" dirty="0" smtClean="0"/>
          </a:p>
          <a:p>
            <a:pPr algn="just"/>
            <a:endParaRPr lang="pl-PL" sz="2800" dirty="0" smtClean="0"/>
          </a:p>
          <a:p>
            <a:pPr algn="just"/>
            <a:r>
              <a:rPr lang="en-GB" sz="2800" dirty="0" smtClean="0"/>
              <a:t>The </a:t>
            </a:r>
            <a:r>
              <a:rPr lang="en-GB" sz="2800" dirty="0"/>
              <a:t>project has started on 1 September 2014</a:t>
            </a:r>
            <a:r>
              <a:rPr lang="en-GB" sz="2800" dirty="0" smtClean="0"/>
              <a:t>.</a:t>
            </a:r>
            <a:endParaRPr lang="pl-PL" sz="2800" dirty="0" smtClean="0"/>
          </a:p>
          <a:p>
            <a:pPr algn="just"/>
            <a:endParaRPr lang="pl-PL" sz="2800" dirty="0" smtClean="0"/>
          </a:p>
          <a:p>
            <a:pPr algn="just"/>
            <a:r>
              <a:rPr lang="en-GB" sz="2800" dirty="0" smtClean="0"/>
              <a:t> </a:t>
            </a:r>
            <a:r>
              <a:rPr lang="en-GB" sz="2800" dirty="0"/>
              <a:t>SP4CE will end on </a:t>
            </a:r>
            <a:r>
              <a:rPr lang="en-GB" sz="2800" dirty="0" smtClean="0"/>
              <a:t>31</a:t>
            </a:r>
            <a:r>
              <a:rPr lang="pl-PL" sz="2800" dirty="0" smtClean="0"/>
              <a:t> </a:t>
            </a:r>
            <a:r>
              <a:rPr lang="en-GB" sz="2800" dirty="0" smtClean="0"/>
              <a:t>August </a:t>
            </a:r>
            <a:r>
              <a:rPr lang="en-GB" sz="2800" dirty="0"/>
              <a:t>2017</a:t>
            </a:r>
            <a:r>
              <a:rPr lang="en-GB" sz="2800" dirty="0" smtClean="0"/>
              <a:t>.</a:t>
            </a:r>
            <a:endParaRPr lang="en-GB" sz="2800" dirty="0"/>
          </a:p>
        </p:txBody>
      </p:sp>
      <p:sp>
        <p:nvSpPr>
          <p:cNvPr id="6" name="Slide Number Placeholder 5"/>
          <p:cNvSpPr>
            <a:spLocks noGrp="1"/>
          </p:cNvSpPr>
          <p:nvPr>
            <p:ph type="sldNum" sz="quarter" idx="12"/>
          </p:nvPr>
        </p:nvSpPr>
        <p:spPr/>
        <p:txBody>
          <a:bodyPr/>
          <a:lstStyle/>
          <a:p>
            <a:fld id="{10EEB0DD-FB9F-4E2C-B3E2-B1BE3EC57F57}" type="slidenum">
              <a:rPr lang="it-IT" smtClean="0"/>
              <a:pPr/>
              <a:t>2</a:t>
            </a:fld>
            <a:endParaRPr lang="it-IT"/>
          </a:p>
        </p:txBody>
      </p:sp>
    </p:spTree>
    <p:extLst>
      <p:ext uri="{BB962C8B-B14F-4D97-AF65-F5344CB8AC3E}">
        <p14:creationId xmlns:p14="http://schemas.microsoft.com/office/powerpoint/2010/main" val="2308909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b="1" dirty="0" smtClean="0"/>
              <a:t>The main </a:t>
            </a:r>
            <a:r>
              <a:rPr lang="en-GB" sz="4900" b="1" dirty="0" smtClean="0"/>
              <a:t>purpose</a:t>
            </a:r>
            <a:r>
              <a:rPr lang="pl-PL" sz="4900" b="1" dirty="0" smtClean="0"/>
              <a:t>s</a:t>
            </a:r>
            <a:r>
              <a:rPr lang="en-GB" sz="4900" b="1" dirty="0" smtClean="0"/>
              <a:t> </a:t>
            </a:r>
            <a:r>
              <a:rPr lang="en-GB" sz="4900" b="1" dirty="0" smtClean="0"/>
              <a:t>of </a:t>
            </a:r>
            <a:r>
              <a:rPr lang="pl-PL" sz="4900" b="1" dirty="0" smtClean="0"/>
              <a:t>SP4CE</a:t>
            </a:r>
            <a:r>
              <a:rPr lang="pl-PL" sz="4000" b="1" dirty="0" smtClean="0"/>
              <a:t/>
            </a:r>
            <a:br>
              <a:rPr lang="pl-PL" sz="4000" b="1" dirty="0" smtClean="0"/>
            </a:br>
            <a:r>
              <a:rPr lang="pl-PL" sz="3100" b="1" dirty="0" smtClean="0">
                <a:hlinkClick r:id="rId3"/>
              </a:rPr>
              <a:t>http://www.sp4ce.piap.pl/</a:t>
            </a:r>
            <a:r>
              <a:rPr lang="en-GB" sz="3100" b="1" dirty="0" smtClean="0">
                <a:hlinkClick r:id="rId3"/>
              </a:rPr>
              <a:t> </a:t>
            </a:r>
            <a:endParaRPr lang="en-GB" sz="3100" b="1" dirty="0"/>
          </a:p>
        </p:txBody>
      </p:sp>
      <p:sp>
        <p:nvSpPr>
          <p:cNvPr id="3" name="Content Placeholder 2"/>
          <p:cNvSpPr>
            <a:spLocks noGrp="1"/>
          </p:cNvSpPr>
          <p:nvPr>
            <p:ph idx="1"/>
          </p:nvPr>
        </p:nvSpPr>
        <p:spPr>
          <a:xfrm>
            <a:off x="251520" y="1600200"/>
            <a:ext cx="8712968" cy="4133055"/>
          </a:xfrm>
        </p:spPr>
        <p:txBody>
          <a:bodyPr>
            <a:noAutofit/>
          </a:bodyPr>
          <a:lstStyle/>
          <a:p>
            <a:pPr algn="ctr">
              <a:spcBef>
                <a:spcPct val="0"/>
              </a:spcBef>
              <a:buFontTx/>
              <a:buNone/>
            </a:pPr>
            <a:endParaRPr lang="pl-PL" altLang="en-US" dirty="0">
              <a:latin typeface="+mj-lt"/>
            </a:endParaRPr>
          </a:p>
          <a:p>
            <a:pPr>
              <a:spcBef>
                <a:spcPct val="0"/>
              </a:spcBef>
            </a:pPr>
            <a:r>
              <a:rPr lang="pl-PL" altLang="en-US" sz="3600" b="1" dirty="0" smtClean="0">
                <a:solidFill>
                  <a:srgbClr val="FF0000"/>
                </a:solidFill>
                <a:latin typeface="+mj-lt"/>
              </a:rPr>
              <a:t>I</a:t>
            </a:r>
            <a:r>
              <a:rPr lang="en-GB" altLang="en-US" sz="3600" b="1" dirty="0" err="1">
                <a:solidFill>
                  <a:srgbClr val="FF0000"/>
                </a:solidFill>
                <a:latin typeface="+mj-lt"/>
              </a:rPr>
              <a:t>mproving</a:t>
            </a:r>
            <a:r>
              <a:rPr lang="en-GB" altLang="en-US" sz="3600" b="1" dirty="0">
                <a:solidFill>
                  <a:srgbClr val="FF0000"/>
                </a:solidFill>
                <a:latin typeface="+mj-lt"/>
              </a:rPr>
              <a:t> the quality and efficiency of vet and enhancing its attractiveness and </a:t>
            </a:r>
            <a:r>
              <a:rPr lang="en-GB" altLang="en-US" sz="3600" b="1" dirty="0" smtClean="0">
                <a:solidFill>
                  <a:srgbClr val="FF0000"/>
                </a:solidFill>
                <a:latin typeface="+mj-lt"/>
              </a:rPr>
              <a:t>relevance</a:t>
            </a:r>
            <a:r>
              <a:rPr lang="pl-PL" altLang="en-US" sz="3600" b="1" dirty="0" smtClean="0">
                <a:solidFill>
                  <a:srgbClr val="FF0000"/>
                </a:solidFill>
                <a:latin typeface="+mj-lt"/>
              </a:rPr>
              <a:t>.</a:t>
            </a:r>
          </a:p>
          <a:p>
            <a:pPr>
              <a:spcBef>
                <a:spcPct val="0"/>
              </a:spcBef>
            </a:pPr>
            <a:endParaRPr lang="pl-PL" altLang="en-US" sz="3600" dirty="0">
              <a:latin typeface="+mj-lt"/>
            </a:endParaRPr>
          </a:p>
          <a:p>
            <a:pPr>
              <a:spcBef>
                <a:spcPct val="0"/>
              </a:spcBef>
            </a:pPr>
            <a:r>
              <a:rPr lang="en-GB" altLang="en-US" sz="3600" b="1" dirty="0" smtClean="0">
                <a:solidFill>
                  <a:srgbClr val="FF0000"/>
                </a:solidFill>
                <a:latin typeface="+mj-lt"/>
              </a:rPr>
              <a:t>Enhancing </a:t>
            </a:r>
            <a:r>
              <a:rPr lang="en-GB" altLang="en-US" sz="3600" b="1" dirty="0">
                <a:solidFill>
                  <a:srgbClr val="FF0000"/>
                </a:solidFill>
                <a:latin typeface="+mj-lt"/>
              </a:rPr>
              <a:t>creativity, innovation </a:t>
            </a:r>
            <a:r>
              <a:rPr lang="pl-PL" altLang="en-US" sz="3600" b="1" dirty="0" smtClean="0">
                <a:solidFill>
                  <a:srgbClr val="FF0000"/>
                </a:solidFill>
                <a:latin typeface="+mj-lt"/>
              </a:rPr>
              <a:t/>
            </a:r>
            <a:br>
              <a:rPr lang="pl-PL" altLang="en-US" sz="3600" b="1" dirty="0" smtClean="0">
                <a:solidFill>
                  <a:srgbClr val="FF0000"/>
                </a:solidFill>
                <a:latin typeface="+mj-lt"/>
              </a:rPr>
            </a:br>
            <a:r>
              <a:rPr lang="en-GB" altLang="en-US" sz="3600" b="1" dirty="0" smtClean="0">
                <a:solidFill>
                  <a:srgbClr val="FF0000"/>
                </a:solidFill>
                <a:latin typeface="+mj-lt"/>
              </a:rPr>
              <a:t>and entrepreneurship</a:t>
            </a:r>
            <a:r>
              <a:rPr lang="pl-PL" altLang="en-US" sz="3600" b="1" dirty="0" smtClean="0">
                <a:solidFill>
                  <a:srgbClr val="FF0000"/>
                </a:solidFill>
                <a:latin typeface="+mj-lt"/>
              </a:rPr>
              <a:t>.</a:t>
            </a:r>
          </a:p>
        </p:txBody>
      </p:sp>
      <p:sp>
        <p:nvSpPr>
          <p:cNvPr id="4" name="Slide Number Placeholder 3"/>
          <p:cNvSpPr>
            <a:spLocks noGrp="1"/>
          </p:cNvSpPr>
          <p:nvPr>
            <p:ph type="sldNum" sz="quarter" idx="12"/>
          </p:nvPr>
        </p:nvSpPr>
        <p:spPr/>
        <p:txBody>
          <a:bodyPr/>
          <a:lstStyle/>
          <a:p>
            <a:fld id="{10EEB0DD-FB9F-4E2C-B3E2-B1BE3EC57F57}" type="slidenum">
              <a:rPr lang="it-IT" smtClean="0"/>
              <a:pPr/>
              <a:t>3</a:t>
            </a:fld>
            <a:endParaRPr lang="it-IT"/>
          </a:p>
        </p:txBody>
      </p:sp>
      <p:sp>
        <p:nvSpPr>
          <p:cNvPr id="5" name="Prostokąt 4"/>
          <p:cNvSpPr/>
          <p:nvPr/>
        </p:nvSpPr>
        <p:spPr>
          <a:xfrm>
            <a:off x="251520" y="6093296"/>
            <a:ext cx="8028384" cy="369332"/>
          </a:xfrm>
          <a:prstGeom prst="rect">
            <a:avLst/>
          </a:prstGeom>
        </p:spPr>
        <p:txBody>
          <a:bodyPr wrap="square">
            <a:spAutoFit/>
          </a:bodyPr>
          <a:lstStyle/>
          <a:p>
            <a:pPr algn="ctr">
              <a:spcBef>
                <a:spcPct val="0"/>
              </a:spcBef>
            </a:pPr>
            <a:r>
              <a:rPr lang="pl-PL" altLang="en-US" b="1" dirty="0" smtClean="0">
                <a:solidFill>
                  <a:srgbClr val="FF0000"/>
                </a:solidFill>
                <a:hlinkClick r:id="rId4"/>
              </a:rPr>
              <a:t>http://ec.europa.eu/education/policy/vocational-policy/doc/brugescom_en.pdf</a:t>
            </a:r>
            <a:endParaRPr lang="pl-PL" altLang="en-US" b="1" dirty="0">
              <a:solidFill>
                <a:srgbClr val="FF0000"/>
              </a:solidFill>
            </a:endParaRPr>
          </a:p>
        </p:txBody>
      </p:sp>
    </p:spTree>
    <p:extLst>
      <p:ext uri="{BB962C8B-B14F-4D97-AF65-F5344CB8AC3E}">
        <p14:creationId xmlns:p14="http://schemas.microsoft.com/office/powerpoint/2010/main" val="3573988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426170"/>
          </a:xfrm>
        </p:spPr>
        <p:txBody>
          <a:bodyPr>
            <a:noAutofit/>
          </a:bodyPr>
          <a:lstStyle/>
          <a:p>
            <a:r>
              <a:rPr lang="pl-PL" b="1" dirty="0" smtClean="0"/>
              <a:t>M</a:t>
            </a:r>
            <a:r>
              <a:rPr lang="en-GB" b="1" dirty="0" smtClean="0"/>
              <a:t>ain target groups:</a:t>
            </a:r>
            <a:endParaRPr lang="en-GB" b="1" dirty="0"/>
          </a:p>
        </p:txBody>
      </p:sp>
      <p:sp>
        <p:nvSpPr>
          <p:cNvPr id="3" name="Content Placeholder 2"/>
          <p:cNvSpPr>
            <a:spLocks noGrp="1"/>
          </p:cNvSpPr>
          <p:nvPr>
            <p:ph idx="1"/>
          </p:nvPr>
        </p:nvSpPr>
        <p:spPr>
          <a:xfrm>
            <a:off x="395536" y="1988840"/>
            <a:ext cx="8064896" cy="3816425"/>
          </a:xfrm>
        </p:spPr>
        <p:txBody>
          <a:bodyPr>
            <a:normAutofit lnSpcReduction="10000"/>
          </a:bodyPr>
          <a:lstStyle/>
          <a:p>
            <a:pPr marL="742950" lvl="0" indent="-742950">
              <a:buFont typeface="+mj-lt"/>
              <a:buAutoNum type="arabicPeriod"/>
            </a:pPr>
            <a:r>
              <a:rPr lang="en-GB" sz="3600" dirty="0" smtClean="0"/>
              <a:t>Coaches, </a:t>
            </a:r>
            <a:endParaRPr lang="pl-PL" sz="3600" dirty="0" smtClean="0"/>
          </a:p>
          <a:p>
            <a:pPr marL="742950" lvl="0" indent="-742950">
              <a:buFont typeface="+mj-lt"/>
              <a:buAutoNum type="arabicPeriod"/>
            </a:pPr>
            <a:endParaRPr lang="pl-PL" sz="3600" dirty="0" smtClean="0"/>
          </a:p>
          <a:p>
            <a:pPr marL="742950" lvl="0" indent="-742950">
              <a:buFont typeface="+mj-lt"/>
              <a:buAutoNum type="arabicPeriod"/>
            </a:pPr>
            <a:r>
              <a:rPr lang="en-GB" sz="3600" dirty="0" smtClean="0"/>
              <a:t>Mentors </a:t>
            </a:r>
            <a:r>
              <a:rPr lang="pl-PL" sz="3600" dirty="0" smtClean="0"/>
              <a:t/>
            </a:r>
            <a:br>
              <a:rPr lang="pl-PL" sz="3600" dirty="0" smtClean="0"/>
            </a:br>
            <a:r>
              <a:rPr lang="en-GB" sz="3600" dirty="0" smtClean="0"/>
              <a:t>(Teachers)</a:t>
            </a:r>
            <a:r>
              <a:rPr lang="pl-PL" sz="3600" dirty="0" smtClean="0"/>
              <a:t>,</a:t>
            </a:r>
          </a:p>
          <a:p>
            <a:pPr marL="742950" lvl="0" indent="-742950">
              <a:buFont typeface="+mj-lt"/>
              <a:buAutoNum type="arabicPeriod"/>
            </a:pPr>
            <a:endParaRPr lang="pl-PL" sz="3600" dirty="0" smtClean="0"/>
          </a:p>
          <a:p>
            <a:pPr marL="742950" lvl="0" indent="-742950">
              <a:buFont typeface="+mj-lt"/>
              <a:buAutoNum type="arabicPeriod"/>
            </a:pPr>
            <a:r>
              <a:rPr lang="en-GB" sz="3600" dirty="0" smtClean="0"/>
              <a:t>Students.</a:t>
            </a:r>
            <a:endParaRPr lang="en-GB" sz="3600" dirty="0"/>
          </a:p>
        </p:txBody>
      </p:sp>
      <p:sp>
        <p:nvSpPr>
          <p:cNvPr id="6" name="Slide Number Placeholder 5"/>
          <p:cNvSpPr>
            <a:spLocks noGrp="1"/>
          </p:cNvSpPr>
          <p:nvPr>
            <p:ph type="sldNum" sz="quarter" idx="12"/>
          </p:nvPr>
        </p:nvSpPr>
        <p:spPr/>
        <p:txBody>
          <a:bodyPr/>
          <a:lstStyle/>
          <a:p>
            <a:fld id="{10EEB0DD-FB9F-4E2C-B3E2-B1BE3EC57F57}" type="slidenum">
              <a:rPr lang="it-IT" smtClean="0"/>
              <a:pPr/>
              <a:t>4</a:t>
            </a:fld>
            <a:endParaRPr lang="it-IT"/>
          </a:p>
        </p:txBody>
      </p:sp>
      <p:pic>
        <p:nvPicPr>
          <p:cNvPr id="8" name="Obraz 7" descr="board-1521347_1920_resized.jpg"/>
          <p:cNvPicPr>
            <a:picLocks noChangeAspect="1"/>
          </p:cNvPicPr>
          <p:nvPr/>
        </p:nvPicPr>
        <p:blipFill>
          <a:blip r:embed="rId3" cstate="print"/>
          <a:stretch>
            <a:fillRect/>
          </a:stretch>
        </p:blipFill>
        <p:spPr>
          <a:xfrm rot="20502824">
            <a:off x="4110589" y="1732162"/>
            <a:ext cx="4171355" cy="1861178"/>
          </a:xfrm>
          <a:prstGeom prst="rect">
            <a:avLst/>
          </a:prstGeom>
          <a:ln>
            <a:noFill/>
          </a:ln>
          <a:effectLst>
            <a:softEdge rad="112500"/>
          </a:effectLst>
        </p:spPr>
      </p:pic>
      <p:pic>
        <p:nvPicPr>
          <p:cNvPr id="10" name="Obraz 9" descr="entrepreneur-696966_1920_resized.jpg"/>
          <p:cNvPicPr>
            <a:picLocks noChangeAspect="1"/>
          </p:cNvPicPr>
          <p:nvPr/>
        </p:nvPicPr>
        <p:blipFill>
          <a:blip r:embed="rId4" cstate="print"/>
          <a:stretch>
            <a:fillRect/>
          </a:stretch>
        </p:blipFill>
        <p:spPr>
          <a:xfrm>
            <a:off x="4139952" y="3861048"/>
            <a:ext cx="4176464" cy="2767037"/>
          </a:xfrm>
          <a:prstGeom prst="ellipse">
            <a:avLst/>
          </a:prstGeom>
          <a:ln>
            <a:noFill/>
          </a:ln>
          <a:effectLst>
            <a:softEdge rad="112500"/>
          </a:effectLst>
        </p:spPr>
      </p:pic>
    </p:spTree>
    <p:extLst>
      <p:ext uri="{BB962C8B-B14F-4D97-AF65-F5344CB8AC3E}">
        <p14:creationId xmlns:p14="http://schemas.microsoft.com/office/powerpoint/2010/main" val="332483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descr="presentation-1311164_1920_resized.jpg"/>
          <p:cNvPicPr>
            <a:picLocks noChangeAspect="1"/>
          </p:cNvPicPr>
          <p:nvPr/>
        </p:nvPicPr>
        <p:blipFill>
          <a:blip r:embed="rId3" cstate="print"/>
          <a:stretch>
            <a:fillRect/>
          </a:stretch>
        </p:blipFill>
        <p:spPr>
          <a:xfrm rot="20690458">
            <a:off x="4330715" y="2519227"/>
            <a:ext cx="4477520" cy="3163803"/>
          </a:xfrm>
          <a:prstGeom prst="rect">
            <a:avLst/>
          </a:prstGeom>
          <a:ln>
            <a:noFill/>
          </a:ln>
          <a:effectLst>
            <a:softEdge rad="112500"/>
          </a:effectLst>
        </p:spPr>
      </p:pic>
      <p:sp>
        <p:nvSpPr>
          <p:cNvPr id="2" name="Title 1"/>
          <p:cNvSpPr>
            <a:spLocks noGrp="1"/>
          </p:cNvSpPr>
          <p:nvPr>
            <p:ph type="title"/>
          </p:nvPr>
        </p:nvSpPr>
        <p:spPr>
          <a:xfrm>
            <a:off x="107504" y="274638"/>
            <a:ext cx="8856984" cy="1354162"/>
          </a:xfrm>
        </p:spPr>
        <p:txBody>
          <a:bodyPr>
            <a:noAutofit/>
          </a:bodyPr>
          <a:lstStyle/>
          <a:p>
            <a:r>
              <a:rPr lang="en-GB" b="1" dirty="0" smtClean="0"/>
              <a:t>SP4CE pedagogical concept</a:t>
            </a:r>
            <a:endParaRPr lang="en-GB" b="1" dirty="0"/>
          </a:p>
        </p:txBody>
      </p:sp>
      <p:sp>
        <p:nvSpPr>
          <p:cNvPr id="3" name="Content Placeholder 2"/>
          <p:cNvSpPr>
            <a:spLocks noGrp="1"/>
          </p:cNvSpPr>
          <p:nvPr>
            <p:ph idx="1"/>
          </p:nvPr>
        </p:nvSpPr>
        <p:spPr>
          <a:xfrm>
            <a:off x="323528" y="1916832"/>
            <a:ext cx="5040560" cy="4209331"/>
          </a:xfrm>
        </p:spPr>
        <p:txBody>
          <a:bodyPr>
            <a:normAutofit fontScale="92500" lnSpcReduction="10000"/>
          </a:bodyPr>
          <a:lstStyle/>
          <a:p>
            <a:pPr lvl="0"/>
            <a:r>
              <a:rPr lang="en-GB" sz="3600" dirty="0" smtClean="0"/>
              <a:t>Results </a:t>
            </a:r>
            <a:r>
              <a:rPr lang="en-GB" sz="3600" dirty="0"/>
              <a:t>and lessons learned from already implemented projects; </a:t>
            </a:r>
          </a:p>
          <a:p>
            <a:pPr lvl="0"/>
            <a:r>
              <a:rPr lang="en-GB" sz="3600" dirty="0"/>
              <a:t>Collaborative learning </a:t>
            </a:r>
            <a:r>
              <a:rPr lang="pl-PL" sz="3600" dirty="0" smtClean="0"/>
              <a:t/>
            </a:r>
            <a:br>
              <a:rPr lang="pl-PL" sz="3600" dirty="0" smtClean="0"/>
            </a:br>
            <a:r>
              <a:rPr lang="en-GB" sz="3600" dirty="0" smtClean="0"/>
              <a:t>for </a:t>
            </a:r>
            <a:r>
              <a:rPr lang="en-GB" sz="3600" dirty="0"/>
              <a:t>creativity </a:t>
            </a:r>
            <a:r>
              <a:rPr lang="pl-PL" sz="3600" dirty="0" smtClean="0"/>
              <a:t/>
            </a:r>
            <a:br>
              <a:rPr lang="pl-PL" sz="3600" dirty="0" smtClean="0"/>
            </a:br>
            <a:r>
              <a:rPr lang="en-GB" sz="3600" dirty="0" smtClean="0"/>
              <a:t>and innovation;</a:t>
            </a:r>
            <a:endParaRPr lang="pl-PL" sz="3600" dirty="0"/>
          </a:p>
          <a:p>
            <a:pPr lvl="0"/>
            <a:r>
              <a:rPr lang="en-GB" sz="3600" dirty="0" smtClean="0"/>
              <a:t>Online </a:t>
            </a:r>
            <a:r>
              <a:rPr lang="en-GB" sz="3600" dirty="0"/>
              <a:t>mentoring and coaching. </a:t>
            </a:r>
          </a:p>
        </p:txBody>
      </p:sp>
      <p:sp>
        <p:nvSpPr>
          <p:cNvPr id="6" name="Slide Number Placeholder 5"/>
          <p:cNvSpPr>
            <a:spLocks noGrp="1"/>
          </p:cNvSpPr>
          <p:nvPr>
            <p:ph type="sldNum" sz="quarter" idx="12"/>
          </p:nvPr>
        </p:nvSpPr>
        <p:spPr/>
        <p:txBody>
          <a:bodyPr/>
          <a:lstStyle/>
          <a:p>
            <a:fld id="{10EEB0DD-FB9F-4E2C-B3E2-B1BE3EC57F57}" type="slidenum">
              <a:rPr lang="it-IT" smtClean="0"/>
              <a:pPr/>
              <a:t>5</a:t>
            </a:fld>
            <a:endParaRPr lang="it-IT"/>
          </a:p>
        </p:txBody>
      </p:sp>
    </p:spTree>
    <p:extLst>
      <p:ext uri="{BB962C8B-B14F-4D97-AF65-F5344CB8AC3E}">
        <p14:creationId xmlns:p14="http://schemas.microsoft.com/office/powerpoint/2010/main" val="757142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pl-PL" sz="4000" b="1" dirty="0" smtClean="0"/>
              <a:t>Implementing Moodle MOOCs </a:t>
            </a:r>
            <a:r>
              <a:rPr lang="pl-PL" sz="4000" b="1" dirty="0"/>
              <a:t>in SP4CE</a:t>
            </a:r>
            <a:br>
              <a:rPr lang="pl-PL" sz="4000" b="1" dirty="0"/>
            </a:br>
            <a:r>
              <a:rPr lang="pl-PL" sz="2000" b="1" dirty="0">
                <a:hlinkClick r:id="rId3"/>
              </a:rPr>
              <a:t>http://www.integrating-technology.org/course/index.php?categoryid=20  </a:t>
            </a:r>
            <a:endParaRPr lang="en-GB" sz="2000" b="1" dirty="0"/>
          </a:p>
        </p:txBody>
      </p:sp>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043608" y="1340768"/>
            <a:ext cx="6984776" cy="3928936"/>
          </a:xfrm>
        </p:spPr>
      </p:pic>
      <p:sp>
        <p:nvSpPr>
          <p:cNvPr id="7" name="Slide Number Placeholder 6"/>
          <p:cNvSpPr>
            <a:spLocks noGrp="1"/>
          </p:cNvSpPr>
          <p:nvPr>
            <p:ph type="sldNum" sz="quarter" idx="12"/>
          </p:nvPr>
        </p:nvSpPr>
        <p:spPr/>
        <p:txBody>
          <a:bodyPr/>
          <a:lstStyle/>
          <a:p>
            <a:fld id="{10EEB0DD-FB9F-4E2C-B3E2-B1BE3EC57F57}" type="slidenum">
              <a:rPr lang="it-IT" smtClean="0"/>
              <a:pPr/>
              <a:t>6</a:t>
            </a:fld>
            <a:endParaRPr lang="it-IT"/>
          </a:p>
        </p:txBody>
      </p:sp>
    </p:spTree>
    <p:extLst>
      <p:ext uri="{BB962C8B-B14F-4D97-AF65-F5344CB8AC3E}">
        <p14:creationId xmlns:p14="http://schemas.microsoft.com/office/powerpoint/2010/main" val="442774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sz="4900" b="1" dirty="0" smtClean="0"/>
              <a:t>MM8 - Example tutorials</a:t>
            </a:r>
            <a:r>
              <a:rPr lang="pl-PL" sz="4000" b="1" dirty="0"/>
              <a:t/>
            </a:r>
            <a:br>
              <a:rPr lang="pl-PL" sz="4000" b="1" dirty="0"/>
            </a:br>
            <a:r>
              <a:rPr lang="pl-PL" sz="3100" b="1" dirty="0">
                <a:hlinkClick r:id="rId3"/>
              </a:rPr>
              <a:t>https://padlet.com/nelliemuller/9j2mrdrou9ax</a:t>
            </a:r>
            <a:endParaRPr lang="en-GB" sz="3100" b="1" dirty="0"/>
          </a:p>
        </p:txBody>
      </p:sp>
      <p:pic>
        <p:nvPicPr>
          <p:cNvPr id="9" name="Content Placeholder 8"/>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83568" y="1412776"/>
            <a:ext cx="3096344" cy="2301887"/>
          </a:xfrm>
        </p:spPr>
      </p:pic>
      <p:pic>
        <p:nvPicPr>
          <p:cNvPr id="8" name="Content Placeholder 7"/>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211960" y="1457132"/>
            <a:ext cx="4398640" cy="2097278"/>
          </a:xfr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5976" y="3620186"/>
            <a:ext cx="3816424" cy="231227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328" y="3789040"/>
            <a:ext cx="3096344" cy="2341138"/>
          </a:xfrm>
          <a:prstGeom prst="rect">
            <a:avLst/>
          </a:prstGeom>
        </p:spPr>
      </p:pic>
      <p:sp>
        <p:nvSpPr>
          <p:cNvPr id="5" name="Slide Number Placeholder 4"/>
          <p:cNvSpPr>
            <a:spLocks noGrp="1"/>
          </p:cNvSpPr>
          <p:nvPr>
            <p:ph type="sldNum" sz="quarter" idx="12"/>
          </p:nvPr>
        </p:nvSpPr>
        <p:spPr/>
        <p:txBody>
          <a:bodyPr/>
          <a:lstStyle/>
          <a:p>
            <a:fld id="{10EEB0DD-FB9F-4E2C-B3E2-B1BE3EC57F57}" type="slidenum">
              <a:rPr lang="it-IT" smtClean="0"/>
              <a:pPr/>
              <a:t>7</a:t>
            </a:fld>
            <a:endParaRPr lang="it-IT"/>
          </a:p>
        </p:txBody>
      </p:sp>
    </p:spTree>
    <p:extLst>
      <p:ext uri="{BB962C8B-B14F-4D97-AF65-F5344CB8AC3E}">
        <p14:creationId xmlns:p14="http://schemas.microsoft.com/office/powerpoint/2010/main" val="18673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 y="260648"/>
            <a:ext cx="9145836" cy="1143000"/>
          </a:xfrm>
        </p:spPr>
        <p:txBody>
          <a:bodyPr>
            <a:normAutofit fontScale="90000"/>
          </a:bodyPr>
          <a:lstStyle/>
          <a:p>
            <a:r>
              <a:rPr lang="pl-PL" sz="4900" b="1" dirty="0" smtClean="0"/>
              <a:t>Moodle </a:t>
            </a:r>
            <a:r>
              <a:rPr lang="pl-PL" sz="4900" b="1" dirty="0" smtClean="0"/>
              <a:t>MOOC </a:t>
            </a:r>
            <a:r>
              <a:rPr lang="pl-PL" sz="4900" b="1" dirty="0" smtClean="0"/>
              <a:t>- January, August 2016</a:t>
            </a:r>
            <a:endParaRPr lang="en-GB" sz="32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Slide Number Placeholder 4"/>
          <p:cNvSpPr>
            <a:spLocks noGrp="1"/>
          </p:cNvSpPr>
          <p:nvPr>
            <p:ph type="sldNum" sz="quarter" idx="12"/>
          </p:nvPr>
        </p:nvSpPr>
        <p:spPr/>
        <p:txBody>
          <a:bodyPr/>
          <a:lstStyle/>
          <a:p>
            <a:fld id="{10EEB0DD-FB9F-4E2C-B3E2-B1BE3EC57F57}" type="slidenum">
              <a:rPr lang="it-IT" smtClean="0"/>
              <a:pPr/>
              <a:t>8</a:t>
            </a:fld>
            <a:endParaRPr lang="it-IT"/>
          </a:p>
        </p:txBody>
      </p:sp>
    </p:spTree>
    <p:extLst>
      <p:ext uri="{BB962C8B-B14F-4D97-AF65-F5344CB8AC3E}">
        <p14:creationId xmlns:p14="http://schemas.microsoft.com/office/powerpoint/2010/main" val="2770201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SP4CE final solution</a:t>
            </a:r>
            <a:endParaRPr lang="en-GB" b="1" dirty="0"/>
          </a:p>
        </p:txBody>
      </p:sp>
      <p:sp>
        <p:nvSpPr>
          <p:cNvPr id="3" name="Text Placeholder 2"/>
          <p:cNvSpPr>
            <a:spLocks noGrp="1"/>
          </p:cNvSpPr>
          <p:nvPr>
            <p:ph type="body" idx="1"/>
          </p:nvPr>
        </p:nvSpPr>
        <p:spPr/>
        <p:txBody>
          <a:bodyPr/>
          <a:lstStyle/>
          <a:p>
            <a:r>
              <a:rPr lang="pl-PL" dirty="0">
                <a:hlinkClick r:id="rId3"/>
              </a:rPr>
              <a:t>http://sp4ce.eu/en/</a:t>
            </a:r>
            <a:r>
              <a:rPr lang="pl-PL" dirty="0"/>
              <a:t> </a:t>
            </a:r>
          </a:p>
        </p:txBody>
      </p:sp>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57200" y="3014216"/>
            <a:ext cx="4040188" cy="2272605"/>
          </a:xfrm>
        </p:spPr>
      </p:pic>
      <p:sp>
        <p:nvSpPr>
          <p:cNvPr id="5" name="Text Placeholder 4"/>
          <p:cNvSpPr>
            <a:spLocks noGrp="1"/>
          </p:cNvSpPr>
          <p:nvPr>
            <p:ph type="body" sz="quarter" idx="3"/>
          </p:nvPr>
        </p:nvSpPr>
        <p:spPr/>
        <p:txBody>
          <a:bodyPr/>
          <a:lstStyle/>
          <a:p>
            <a:r>
              <a:rPr lang="pl-PL" dirty="0">
                <a:hlinkClick r:id="rId5"/>
              </a:rPr>
              <a:t>http://sp4ce.moodle.pl</a:t>
            </a:r>
            <a:r>
              <a:rPr lang="pl-PL" dirty="0" smtClean="0">
                <a:hlinkClick r:id="rId5"/>
              </a:rPr>
              <a:t>/</a:t>
            </a:r>
            <a:endParaRPr lang="en-GB" dirty="0"/>
          </a:p>
        </p:txBody>
      </p:sp>
      <p:pic>
        <p:nvPicPr>
          <p:cNvPr id="9" name="Content Placeholder 8"/>
          <p:cNvPicPr>
            <a:picLocks noGrp="1" noChangeAspect="1"/>
          </p:cNvPicPr>
          <p:nvPr>
            <p:ph sz="quarter" idx="4"/>
          </p:nvPr>
        </p:nvPicPr>
        <p:blipFill>
          <a:blip r:embed="rId6" cstate="print">
            <a:extLst>
              <a:ext uri="{28A0092B-C50C-407E-A947-70E740481C1C}">
                <a14:useLocalDpi xmlns:a14="http://schemas.microsoft.com/office/drawing/2010/main" val="0"/>
              </a:ext>
            </a:extLst>
          </a:blip>
          <a:stretch>
            <a:fillRect/>
          </a:stretch>
        </p:blipFill>
        <p:spPr>
          <a:xfrm>
            <a:off x="4645025" y="3013770"/>
            <a:ext cx="4041775" cy="2273498"/>
          </a:xfrm>
        </p:spPr>
      </p:pic>
      <p:sp>
        <p:nvSpPr>
          <p:cNvPr id="7" name="Slide Number Placeholder 6"/>
          <p:cNvSpPr>
            <a:spLocks noGrp="1"/>
          </p:cNvSpPr>
          <p:nvPr>
            <p:ph type="sldNum" sz="quarter" idx="12"/>
          </p:nvPr>
        </p:nvSpPr>
        <p:spPr/>
        <p:txBody>
          <a:bodyPr/>
          <a:lstStyle/>
          <a:p>
            <a:fld id="{10EEB0DD-FB9F-4E2C-B3E2-B1BE3EC57F57}" type="slidenum">
              <a:rPr lang="it-IT" smtClean="0"/>
              <a:pPr/>
              <a:t>9</a:t>
            </a:fld>
            <a:endParaRPr lang="it-IT"/>
          </a:p>
        </p:txBody>
      </p:sp>
    </p:spTree>
    <p:extLst>
      <p:ext uri="{BB962C8B-B14F-4D97-AF65-F5344CB8AC3E}">
        <p14:creationId xmlns:p14="http://schemas.microsoft.com/office/powerpoint/2010/main" val="16903811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2175</TotalTime>
  <Words>1567</Words>
  <Application>Microsoft Office PowerPoint</Application>
  <PresentationFormat>On-screen Show (4:3)</PresentationFormat>
  <Paragraphs>225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Tema di Office</vt:lpstr>
      <vt:lpstr>MoodleMOOT Virtual Conference August 5-7, 2016    Using MOOCs for Moodle users training - SP4CE case  Anna Grabowska, Ewa Kozłowska PRO-MED, Gdansk University of Technology </vt:lpstr>
      <vt:lpstr>SP4CE - what is all about http://ec.europa.eu/youth/programme/index_en.htm </vt:lpstr>
      <vt:lpstr>The main purposes of SP4CE http://www.sp4ce.piap.pl/ </vt:lpstr>
      <vt:lpstr>Main target groups:</vt:lpstr>
      <vt:lpstr>SP4CE pedagogical concept</vt:lpstr>
      <vt:lpstr>Implementing Moodle MOOCs in SP4CE http://www.integrating-technology.org/course/index.php?categoryid=20  </vt:lpstr>
      <vt:lpstr>MM8 - Example tutorials https://padlet.com/nelliemuller/9j2mrdrou9ax</vt:lpstr>
      <vt:lpstr>Moodle MOOC - January, August 2016</vt:lpstr>
      <vt:lpstr>SP4CE final solution</vt:lpstr>
      <vt:lpstr>Learning Rooms in SP4CE ERASMUS+  http://sp4ce.moodle.pl/</vt:lpstr>
      <vt:lpstr>Example Learning Room http://sp4ce.moodle.pl/course/view.php?id=63</vt:lpstr>
      <vt:lpstr>    Welcome to https://sp4ce.moodlecloud.com/   </vt:lpstr>
      <vt:lpstr> Our repository at CI TASK -   Academic Computer Centre in Gdansk http://utwpg.gda.pl/ </vt:lpstr>
      <vt:lpstr>Thank you for your attention  and send us your proposal/comments in FB https://www.facebook.com/groups/1648317032157787/ or ask for your Learning Room http://sp4ce.moodle.pl/course/request.php  e-mail: anka.grabowska@gmail.com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Carla De Cunto</dc:creator>
  <cp:lastModifiedBy>anka</cp:lastModifiedBy>
  <cp:revision>159</cp:revision>
  <dcterms:created xsi:type="dcterms:W3CDTF">2015-07-17T07:15:50Z</dcterms:created>
  <dcterms:modified xsi:type="dcterms:W3CDTF">2016-08-03T08:32:07Z</dcterms:modified>
</cp:coreProperties>
</file>