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72" r:id="rId4"/>
    <p:sldId id="260" r:id="rId5"/>
    <p:sldId id="261" r:id="rId6"/>
    <p:sldId id="265" r:id="rId7"/>
    <p:sldId id="266" r:id="rId8"/>
    <p:sldId id="267" r:id="rId9"/>
    <p:sldId id="274" r:id="rId10"/>
    <p:sldId id="268" r:id="rId11"/>
    <p:sldId id="273" r:id="rId12"/>
    <p:sldId id="270" r:id="rId13"/>
    <p:sldId id="271" r:id="rId14"/>
    <p:sldId id="264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40A"/>
    <a:srgbClr val="A95007"/>
    <a:srgbClr val="6DB0C6"/>
    <a:srgbClr val="0099CC"/>
    <a:srgbClr val="75CEEA"/>
    <a:srgbClr val="008080"/>
    <a:srgbClr val="0066CC"/>
    <a:srgbClr val="0066FF"/>
    <a:srgbClr val="006699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65429" autoAdjust="0"/>
  </p:normalViewPr>
  <p:slideViewPr>
    <p:cSldViewPr>
      <p:cViewPr>
        <p:scale>
          <a:sx n="60" d="100"/>
          <a:sy n="60" d="100"/>
        </p:scale>
        <p:origin x="-1877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18731-AA30-412C-85D7-D1A9FC08E5F8}" type="datetimeFigureOut">
              <a:rPr lang="en-GB" smtClean="0"/>
              <a:pPr/>
              <a:t>04/08/2016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42BA2-9DDD-49B4-A773-78145CAC709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977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moodlemoot.integrating-technology.org/course/view.php?id=2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p4ce.moodle.pl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p4ce.moodle.pl/course/view.php?id=63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p4ce.moodlecloud.com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utwpg.gda.pl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utwpg.gda.pl/?dir=2016MMVC" TargetMode="External"/><Relationship Id="rId4" Type="http://schemas.openxmlformats.org/officeDocument/2006/relationships/hyperlink" Target="http://utwpg.gda.pl/?dir=2015MMVC" TargetMode="Externa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1648317032157787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5" Type="http://schemas.openxmlformats.org/officeDocument/2006/relationships/hyperlink" Target="mailto:anka.grabowska@gmail.com" TargetMode="External"/><Relationship Id="rId4" Type="http://schemas.openxmlformats.org/officeDocument/2006/relationships/hyperlink" Target="http://sp4ce.moodle.pl/course/request.php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youth/programme/index_en.htm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education/policy/vocational-policy/doc/brugescom_en.pdf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4ce.piap.pl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4ce.piap.pl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grating-technology.org/course/index.php?categoryid=20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nelliemuller/9j2mrdrou9ax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https://learn.moodle.net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p4ce.eu/e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sp4ce.moodle.pl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smtClean="0">
                <a:solidFill>
                  <a:srgbClr val="F4740A"/>
                </a:solidFill>
                <a:hlinkClick r:id="rId3"/>
              </a:rPr>
              <a:t>http://moodlemoot.integrating-technology.org/course/view.php?id=2</a:t>
            </a:r>
            <a:endParaRPr lang="en-GB" sz="1200" b="1" dirty="0" smtClean="0">
              <a:solidFill>
                <a:srgbClr val="F4740A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42BA2-9DDD-49B4-A773-78145CAC7097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6657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dirty="0" smtClean="0">
                <a:hlinkClick r:id="rId3"/>
              </a:rPr>
              <a:t>http://sp4ce.moodle.pl</a:t>
            </a:r>
            <a:endParaRPr lang="pl-PL" sz="1200" b="1" dirty="0" smtClean="0">
              <a:hlinkClick r:id="rId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42BA2-9DDD-49B4-A773-78145CAC7097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5419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dirty="0" smtClean="0">
                <a:hlinkClick r:id="rId3"/>
              </a:rPr>
              <a:t>http://sp4ce.moodle.pl/course/view.php?id=63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42BA2-9DDD-49B4-A773-78145CAC7097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896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 smtClean="0">
                <a:hlinkClick r:id="rId3"/>
              </a:rPr>
              <a:t>https://sp4ce.moodlecloud.com/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sz="1000" b="1" dirty="0" smtClean="0"/>
              <a:t/>
            </a:r>
            <a:br>
              <a:rPr lang="pl-PL" sz="1000" b="1" dirty="0" smtClean="0"/>
            </a:br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42BA2-9DDD-49B4-A773-78145CAC7097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0932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050" b="1" dirty="0" smtClean="0">
                <a:hlinkClick r:id="rId3"/>
              </a:rPr>
              <a:t>http://utwpg.gda.pl/</a:t>
            </a:r>
            <a:endParaRPr lang="pl-PL" sz="105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 smtClean="0">
                <a:hlinkClick r:id="rId4"/>
              </a:rPr>
              <a:t>http://utwpg.gda.pl/?dir=2015MMVC</a:t>
            </a:r>
            <a:endParaRPr lang="pl-PL" sz="105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 smtClean="0">
                <a:hlinkClick r:id="rId5"/>
              </a:rPr>
              <a:t>http://utwpg.gda.pl/?dir=2016MMVC</a:t>
            </a:r>
            <a:endParaRPr lang="pl-PL" sz="105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050" b="1" dirty="0" smtClean="0"/>
          </a:p>
          <a:p>
            <a:endParaRPr lang="pl-PL" sz="1050" b="1" dirty="0" smtClean="0"/>
          </a:p>
          <a:p>
            <a:endParaRPr lang="pl-PL" sz="105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42BA2-9DDD-49B4-A773-78145CAC7097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6935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dirty="0" smtClean="0">
                <a:hlinkClick r:id="rId3"/>
              </a:rPr>
              <a:t>https://www.facebook.com/groups/1648317032157787/</a:t>
            </a:r>
            <a:r>
              <a:rPr lang="pl-PL" sz="1200" b="1" dirty="0" smtClean="0"/>
              <a:t/>
            </a:r>
            <a:br>
              <a:rPr lang="pl-PL" sz="1200" b="1" dirty="0" smtClean="0"/>
            </a:br>
            <a:r>
              <a:rPr lang="pl-PL" sz="1200" b="1" dirty="0" smtClean="0">
                <a:hlinkClick r:id="rId4"/>
              </a:rPr>
              <a:t>http://sp4ce.moodle.pl/course/request.php</a:t>
            </a:r>
            <a:r>
              <a:rPr lang="pl-PL" sz="1200" b="1" dirty="0" smtClean="0"/>
              <a:t/>
            </a:r>
            <a:br>
              <a:rPr lang="pl-PL" sz="1200" b="1" dirty="0" smtClean="0"/>
            </a:br>
            <a:r>
              <a:rPr lang="pl-PL" sz="1200" b="1" dirty="0" smtClean="0">
                <a:hlinkClick r:id="rId5"/>
              </a:rPr>
              <a:t>anka.grabowska@gmail.com</a:t>
            </a:r>
            <a:endParaRPr lang="pl-PL" sz="1200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42BA2-9DDD-49B4-A773-78145CAC7097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814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dirty="0" smtClean="0">
                <a:hlinkClick r:id="rId3"/>
              </a:rPr>
              <a:t>http://ec.europa.eu/youth/programme/index_en.htm</a:t>
            </a:r>
            <a:endParaRPr lang="en-GB" dirty="0" smtClean="0"/>
          </a:p>
          <a:p>
            <a:endParaRPr lang="pl-PL" sz="1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42BA2-9DDD-49B4-A773-78145CAC7097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863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altLang="en-US" sz="800" b="1" dirty="0" smtClean="0">
                <a:solidFill>
                  <a:srgbClr val="FF0000"/>
                </a:solidFill>
                <a:hlinkClick r:id="rId3"/>
              </a:rPr>
              <a:t>http://ec.europa.eu/education/policy/vocational-policy/doc/brugescom_en.pdf</a:t>
            </a:r>
            <a:endParaRPr lang="pl-PL" altLang="en-US" sz="800" b="1" dirty="0" smtClean="0">
              <a:solidFill>
                <a:srgbClr val="FF0000"/>
              </a:solidFill>
            </a:endParaRPr>
          </a:p>
          <a:p>
            <a:endParaRPr lang="en-GB" sz="800" dirty="0" smtClean="0"/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42BA2-9DDD-49B4-A773-78145CAC7097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791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dirty="0" smtClean="0">
                <a:hlinkClick r:id="rId3"/>
              </a:rPr>
              <a:t>http://www.sp4ce.piap.pl/</a:t>
            </a:r>
            <a:r>
              <a:rPr lang="en-GB" sz="1200" b="1" dirty="0" smtClean="0">
                <a:hlinkClick r:id="rId3"/>
              </a:rPr>
              <a:t> </a:t>
            </a:r>
            <a:endParaRPr lang="pl-PL" sz="1200" b="1" dirty="0" smtClean="0">
              <a:hlinkClick r:id="rId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42BA2-9DDD-49B4-A773-78145CAC7097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017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dirty="0" smtClean="0">
                <a:hlinkClick r:id="rId3"/>
              </a:rPr>
              <a:t>http://sp4ce.eu/</a:t>
            </a:r>
            <a:endParaRPr lang="pl-PL" sz="1200" b="1" dirty="0" smtClean="0">
              <a:hlinkClick r:id="rId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42BA2-9DDD-49B4-A773-78145CAC7097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624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dirty="0" smtClean="0">
                <a:hlinkClick r:id="rId3"/>
              </a:rPr>
              <a:t>http://www.integrating-technology.org/course/index.php?categoryid=20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42BA2-9DDD-49B4-A773-78145CAC7097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382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dirty="0" smtClean="0">
                <a:hlinkClick r:id="rId3"/>
              </a:rPr>
              <a:t>https://padlet.com/nelliemuller/9j2mrdrou9ax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42BA2-9DDD-49B4-A773-78145CAC7097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587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 smtClean="0">
                <a:hlinkClick r:id="rId3"/>
              </a:rPr>
              <a:t>https://learn.moodle.net/</a:t>
            </a:r>
            <a:endParaRPr lang="en-GB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42BA2-9DDD-49B4-A773-78145CAC7097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576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 dirty="0" smtClean="0">
                <a:hlinkClick r:id="rId3"/>
              </a:rPr>
              <a:t>http://sp4ce.eu/en/</a:t>
            </a:r>
            <a:r>
              <a:rPr lang="pl-PL" b="1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 dirty="0" smtClean="0">
                <a:hlinkClick r:id="rId4"/>
              </a:rPr>
              <a:t>http://sp4ce.moodle.pl/</a:t>
            </a:r>
            <a:endParaRPr lang="en-GB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42BA2-9DDD-49B4-A773-78145CAC7097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361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9DC6C-E7B6-4229-A759-EF4191215EA0}" type="datetime1">
              <a:rPr lang="it-IT" smtClean="0"/>
              <a:pPr/>
              <a:t>04/08/2016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MoodleMOOT Virtual Conference August 5-7, 2016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B0DD-FB9F-4E2C-B3E2-B1BE3EC57F57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2761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A443-F72B-4F05-81F0-A811D1BC5209}" type="datetime1">
              <a:rPr lang="it-IT" smtClean="0"/>
              <a:pPr/>
              <a:t>04/08/2016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MoodleMOOT Virtual Conference August 5-7, 2016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B0DD-FB9F-4E2C-B3E2-B1BE3EC57F57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1349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DDC20-7A59-4069-8D32-CE16EA3DD015}" type="datetime1">
              <a:rPr lang="it-IT" smtClean="0"/>
              <a:pPr/>
              <a:t>04/08/2016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MoodleMOOT Virtual Conference August 5-7, 2016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B0DD-FB9F-4E2C-B3E2-B1BE3EC57F57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6598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FFE94-B88E-4C2E-85AF-EC9236263D3E}" type="datetime1">
              <a:rPr lang="it-IT" smtClean="0"/>
              <a:pPr/>
              <a:t>04/08/2016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MoodleMOOT Virtual Conference August 5-7, 2016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B0DD-FB9F-4E2C-B3E2-B1BE3EC57F57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746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334D-1CA7-44CC-80E9-9D1B90543DFC}" type="datetime1">
              <a:rPr lang="it-IT" smtClean="0"/>
              <a:pPr/>
              <a:t>04/08/2016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MoodleMOOT Virtual Conference August 5-7, 2016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B0DD-FB9F-4E2C-B3E2-B1BE3EC57F57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5625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02C5-FD73-436D-8BD2-12FA6B1E19DF}" type="datetime1">
              <a:rPr lang="it-IT" smtClean="0"/>
              <a:pPr/>
              <a:t>04/08/2016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MoodleMOOT Virtual Conference August 5-7, 2016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B0DD-FB9F-4E2C-B3E2-B1BE3EC57F57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8297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4ED8-5D9C-4441-AAA1-9FED8A1C7145}" type="datetime1">
              <a:rPr lang="it-IT" smtClean="0"/>
              <a:pPr/>
              <a:t>04/08/2016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MoodleMOOT Virtual Conference August 5-7, 2016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B0DD-FB9F-4E2C-B3E2-B1BE3EC57F57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1587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F68AA-262D-4348-A6AD-C5687414BD56}" type="datetime1">
              <a:rPr lang="it-IT" smtClean="0"/>
              <a:pPr/>
              <a:t>04/08/2016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MoodleMOOT Virtual Conference August 5-7, 2016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B0DD-FB9F-4E2C-B3E2-B1BE3EC57F57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357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9308-3C31-4204-B3E8-669DB7232BC5}" type="datetime1">
              <a:rPr lang="it-IT" smtClean="0"/>
              <a:pPr/>
              <a:t>04/08/2016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MoodleMOOT Virtual Conference August 5-7, 2016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B0DD-FB9F-4E2C-B3E2-B1BE3EC57F57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7427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BFA33-E01E-4504-AA2F-E2A102B2F007}" type="datetime1">
              <a:rPr lang="it-IT" smtClean="0"/>
              <a:pPr/>
              <a:t>04/08/2016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MoodleMOOT Virtual Conference August 5-7, 2016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B0DD-FB9F-4E2C-B3E2-B1BE3EC57F57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4597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B9CE-FA4E-47FD-A85E-EF7B0F41C1DD}" type="datetime1">
              <a:rPr lang="it-IT" smtClean="0"/>
              <a:pPr/>
              <a:t>04/08/2016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MoodleMOOT Virtual Conference August 5-7, 2016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B0DD-FB9F-4E2C-B3E2-B1BE3EC57F57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7457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A8DCD-41FE-45CF-944D-4DF5DDA815F1}" type="datetime1">
              <a:rPr lang="it-IT" smtClean="0"/>
              <a:pPr/>
              <a:t>04/08/2016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MoodleMOOT Virtual Conference August 5-7, 2016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EB0DD-FB9F-4E2C-B3E2-B1BE3EC57F57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2554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moodlemoot.integrating-technology.org/course/view.php?id=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p4ce.moodle.pl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p4ce.moodle.pl/course/view.php?id=63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p4ce.moodlecloud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hyperlink" Target="http://utwpg.gda.pl/?dir=2016GUIDE" TargetMode="External"/><Relationship Id="rId7" Type="http://schemas.openxmlformats.org/officeDocument/2006/relationships/hyperlink" Target="http://utwpg.gda.pl/?dir=2016MMVC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g"/><Relationship Id="rId5" Type="http://schemas.openxmlformats.org/officeDocument/2006/relationships/hyperlink" Target="http://utwpg.gda.pl/?dir=2015MMVC" TargetMode="External"/><Relationship Id="rId4" Type="http://schemas.openxmlformats.org/officeDocument/2006/relationships/hyperlink" Target="http://utwpg.gda.pl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1648317032157787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hyperlink" Target="mailto:anka.grabowska@gmail.com" TargetMode="External"/><Relationship Id="rId4" Type="http://schemas.openxmlformats.org/officeDocument/2006/relationships/hyperlink" Target="http://sp4ce.moodle.pl/course/request.ph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youth/programme/index_en.ht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4ce.piap.pl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c.europa.eu/education/policy/vocational-policy/doc/brugescom_en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grating-technology.org/course/index.php?categoryid=2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nelliemuller/9j2mrdrou9ax" TargetMode="External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https://learn.moodle.net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p4ce.eu/en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hyperlink" Target="http://sp4ce.moodle.pl/" TargetMode="Externa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1755626"/>
          </a:xfrm>
        </p:spPr>
        <p:txBody>
          <a:bodyPr>
            <a:noAutofit/>
          </a:bodyPr>
          <a:lstStyle/>
          <a:p>
            <a:r>
              <a:rPr lang="en-GB" sz="2800" b="1" dirty="0" err="1" smtClean="0">
                <a:solidFill>
                  <a:srgbClr val="F4740A"/>
                </a:solidFill>
              </a:rPr>
              <a:t>MoodleMOOT</a:t>
            </a:r>
            <a:r>
              <a:rPr lang="en-GB" sz="2800" b="1" dirty="0" smtClean="0">
                <a:solidFill>
                  <a:srgbClr val="F4740A"/>
                </a:solidFill>
              </a:rPr>
              <a:t> </a:t>
            </a:r>
            <a:r>
              <a:rPr lang="en-GB" sz="2800" b="1" dirty="0">
                <a:solidFill>
                  <a:srgbClr val="F4740A"/>
                </a:solidFill>
              </a:rPr>
              <a:t>Virtual Conference August 5-7, 2016</a:t>
            </a:r>
            <a:r>
              <a:rPr lang="pl-PL" sz="2800" b="1" dirty="0">
                <a:solidFill>
                  <a:srgbClr val="F4740A"/>
                </a:solidFill>
              </a:rPr>
              <a:t/>
            </a:r>
            <a:br>
              <a:rPr lang="pl-PL" sz="2800" b="1" dirty="0">
                <a:solidFill>
                  <a:srgbClr val="F4740A"/>
                </a:solidFill>
              </a:rPr>
            </a:br>
            <a:r>
              <a:rPr lang="pl-PL" sz="2800" b="1" cap="small" dirty="0" smtClean="0"/>
              <a:t/>
            </a:r>
            <a:br>
              <a:rPr lang="pl-PL" sz="2800" b="1" cap="small" dirty="0" smtClean="0"/>
            </a:br>
            <a:r>
              <a:rPr lang="pl-PL" sz="2800" b="1" cap="small" dirty="0" smtClean="0"/>
              <a:t/>
            </a:r>
            <a:br>
              <a:rPr lang="pl-PL" sz="2800" b="1" cap="small" dirty="0" smtClean="0"/>
            </a:br>
            <a:r>
              <a:rPr lang="pl-PL" sz="2800" b="1" cap="small" dirty="0" smtClean="0"/>
              <a:t/>
            </a:r>
            <a:br>
              <a:rPr lang="pl-PL" sz="2800" b="1" cap="small" dirty="0" smtClean="0"/>
            </a:br>
            <a:r>
              <a:rPr lang="en-GB" b="1" dirty="0" smtClean="0"/>
              <a:t>Using </a:t>
            </a:r>
            <a:r>
              <a:rPr lang="en-GB" b="1" dirty="0"/>
              <a:t>MOOCs for Moodle users training - SP4CE case</a:t>
            </a: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2400" b="1" i="1" dirty="0" smtClean="0"/>
              <a:t>Anna Grabowska, Ewa Kozłowska</a:t>
            </a:r>
            <a:br>
              <a:rPr lang="pl-PL" sz="2400" b="1" i="1" dirty="0" smtClean="0"/>
            </a:br>
            <a:r>
              <a:rPr lang="pl-PL" sz="2400" b="1" i="1" dirty="0" smtClean="0"/>
              <a:t>PRO-MED, Gdansk University of Technology</a:t>
            </a:r>
            <a:br>
              <a:rPr lang="pl-PL" sz="2400" b="1" i="1" dirty="0" smtClean="0"/>
            </a:br>
            <a:endParaRPr lang="it-IT" sz="2400" b="1" i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4653136"/>
            <a:ext cx="9144000" cy="1752600"/>
          </a:xfrm>
        </p:spPr>
        <p:txBody>
          <a:bodyPr>
            <a:normAutofit/>
          </a:bodyPr>
          <a:lstStyle/>
          <a:p>
            <a:endParaRPr lang="pl-PL" sz="2200" dirty="0" smtClean="0"/>
          </a:p>
          <a:p>
            <a:endParaRPr lang="it-IT" sz="2200" dirty="0"/>
          </a:p>
          <a:p>
            <a:endParaRPr lang="pl-PL" sz="2600" b="1" dirty="0">
              <a:solidFill>
                <a:srgbClr val="A95007"/>
              </a:solidFill>
            </a:endParaRPr>
          </a:p>
          <a:p>
            <a:r>
              <a:rPr lang="en-GB" sz="2200" b="1" dirty="0" smtClean="0">
                <a:solidFill>
                  <a:srgbClr val="F4740A"/>
                </a:solidFill>
                <a:hlinkClick r:id="rId3"/>
              </a:rPr>
              <a:t>http</a:t>
            </a:r>
            <a:r>
              <a:rPr lang="en-GB" sz="2200" b="1" dirty="0">
                <a:solidFill>
                  <a:srgbClr val="F4740A"/>
                </a:solidFill>
                <a:hlinkClick r:id="rId3"/>
              </a:rPr>
              <a:t>://moodlemoot.integrating-technology.org/course/view.php?id=2</a:t>
            </a:r>
            <a:endParaRPr lang="en-GB" sz="2200" b="1" dirty="0">
              <a:solidFill>
                <a:srgbClr val="F4740A"/>
              </a:solidFill>
            </a:endParaRPr>
          </a:p>
          <a:p>
            <a:endParaRPr lang="it-IT" i="1" dirty="0">
              <a:solidFill>
                <a:srgbClr val="A9500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B0DD-FB9F-4E2C-B3E2-B1BE3EC57F57}" type="slidenum">
              <a:rPr lang="it-IT" smtClean="0"/>
              <a:pPr/>
              <a:t>1</a:t>
            </a:fld>
            <a:endParaRPr lang="it-IT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054" y="1484784"/>
            <a:ext cx="3060857" cy="67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22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Learning Rooms in </a:t>
            </a:r>
            <a:r>
              <a:rPr lang="en-GB" b="1" dirty="0" smtClean="0"/>
              <a:t>SP4CE </a:t>
            </a:r>
            <a:r>
              <a:rPr lang="en-GB" b="1" dirty="0"/>
              <a:t>ERASMUS</a:t>
            </a:r>
            <a:r>
              <a:rPr lang="en-GB" b="1" dirty="0" smtClean="0"/>
              <a:t>+</a:t>
            </a:r>
            <a:r>
              <a:rPr lang="pl-PL" b="1" dirty="0"/>
              <a:t> </a:t>
            </a:r>
            <a:r>
              <a:rPr lang="pl-PL" sz="4000" b="1" dirty="0"/>
              <a:t/>
            </a:r>
            <a:br>
              <a:rPr lang="pl-PL" sz="4000" b="1" dirty="0"/>
            </a:br>
            <a:r>
              <a:rPr lang="pl-PL" sz="4000" b="1" dirty="0">
                <a:hlinkClick r:id="rId3"/>
              </a:rPr>
              <a:t>http://sp4ce.moodle.pl/</a:t>
            </a:r>
            <a:endParaRPr lang="pl-PL" sz="4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B0DD-FB9F-4E2C-B3E2-B1BE3EC57F57}" type="slidenum">
              <a:rPr lang="it-IT" smtClean="0"/>
              <a:pPr/>
              <a:t>10</a:t>
            </a:fld>
            <a:endParaRPr lang="it-IT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791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000" b="1" dirty="0" smtClean="0"/>
              <a:t>Example </a:t>
            </a:r>
            <a:r>
              <a:rPr lang="pl-PL" sz="4000" b="1" dirty="0"/>
              <a:t>Learning Room</a:t>
            </a:r>
            <a:br>
              <a:rPr lang="pl-PL" sz="4000" b="1" dirty="0"/>
            </a:br>
            <a:r>
              <a:rPr lang="pl-PL" sz="3100" b="1" dirty="0">
                <a:hlinkClick r:id="rId3"/>
              </a:rPr>
              <a:t>http://sp4ce.moodle.pl/course/view.php?id=63</a:t>
            </a:r>
            <a:endParaRPr lang="en-GB" sz="31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B0DD-FB9F-4E2C-B3E2-B1BE3EC57F57}" type="slidenum">
              <a:rPr lang="it-IT" smtClean="0"/>
              <a:pPr/>
              <a:t>11</a:t>
            </a:fld>
            <a:endParaRPr lang="it-IT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373591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pl-PL" sz="2900" b="1" dirty="0" smtClean="0"/>
              <a:t/>
            </a:r>
            <a:br>
              <a:rPr lang="pl-PL" sz="2900" b="1" dirty="0" smtClean="0"/>
            </a:br>
            <a:r>
              <a:rPr lang="pl-PL" sz="2900" b="1" dirty="0" smtClean="0"/>
              <a:t/>
            </a:r>
            <a:br>
              <a:rPr lang="pl-PL" sz="2900" b="1" dirty="0" smtClean="0"/>
            </a:br>
            <a:r>
              <a:rPr lang="pl-PL" sz="2900" b="1" dirty="0"/>
              <a:t/>
            </a:r>
            <a:br>
              <a:rPr lang="pl-PL" sz="2900" b="1" dirty="0"/>
            </a:br>
            <a:r>
              <a:rPr lang="pl-PL" sz="2900" b="1" dirty="0" smtClean="0"/>
              <a:t/>
            </a:r>
            <a:br>
              <a:rPr lang="pl-PL" sz="2900" b="1" dirty="0" smtClean="0"/>
            </a:br>
            <a:r>
              <a:rPr lang="pl-PL" b="1" dirty="0" smtClean="0"/>
              <a:t>Welcome to</a:t>
            </a:r>
            <a:r>
              <a:rPr lang="pl-PL" i="1" dirty="0"/>
              <a:t/>
            </a:r>
            <a:br>
              <a:rPr lang="pl-PL" i="1" dirty="0"/>
            </a:br>
            <a:r>
              <a:rPr lang="pl-PL" b="1" dirty="0">
                <a:hlinkClick r:id="rId3"/>
              </a:rPr>
              <a:t>https://sp4ce.moodlecloud.com</a:t>
            </a:r>
            <a:r>
              <a:rPr lang="pl-PL" b="1" dirty="0" smtClean="0">
                <a:hlinkClick r:id="rId3"/>
              </a:rPr>
              <a:t>/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sz="3200" b="1" dirty="0"/>
              <a:t/>
            </a:r>
            <a:br>
              <a:rPr lang="pl-PL" sz="3200" b="1" dirty="0"/>
            </a:br>
            <a:r>
              <a:rPr lang="en-GB" sz="3200" b="1" dirty="0"/>
              <a:t/>
            </a:r>
            <a:br>
              <a:rPr lang="en-GB" sz="3200" b="1" dirty="0"/>
            </a:br>
            <a:endParaRPr lang="en-GB" sz="32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16443"/>
            <a:ext cx="7839502" cy="440972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B0DD-FB9F-4E2C-B3E2-B1BE3EC57F57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50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pl-PL" sz="3600" b="1" dirty="0" smtClean="0"/>
              <a:t/>
            </a:r>
            <a:br>
              <a:rPr lang="pl-PL" sz="3600" b="1" dirty="0" smtClean="0"/>
            </a:br>
            <a:r>
              <a:rPr lang="pl-PL" sz="3600" b="1" dirty="0" smtClean="0"/>
              <a:t>Our </a:t>
            </a:r>
            <a:r>
              <a:rPr lang="pl-PL" sz="3600" b="1" dirty="0"/>
              <a:t>repository at CI </a:t>
            </a:r>
            <a:r>
              <a:rPr lang="pl-PL" sz="3600" b="1" dirty="0" smtClean="0"/>
              <a:t>TASK -</a:t>
            </a:r>
            <a:r>
              <a:rPr lang="pl-PL" sz="3600" b="1" dirty="0">
                <a:hlinkClick r:id="rId3"/>
              </a:rPr>
              <a:t/>
            </a:r>
            <a:br>
              <a:rPr lang="pl-PL" sz="3600" b="1" dirty="0">
                <a:hlinkClick r:id="rId3"/>
              </a:rPr>
            </a:br>
            <a:r>
              <a:rPr lang="pl-PL" sz="3600" b="1" dirty="0"/>
              <a:t>  </a:t>
            </a:r>
            <a:r>
              <a:rPr lang="it-IT" sz="3600" b="1" dirty="0" smtClean="0"/>
              <a:t>Academic </a:t>
            </a:r>
            <a:r>
              <a:rPr lang="it-IT" sz="3600" b="1" dirty="0"/>
              <a:t>Computer Centre in </a:t>
            </a:r>
            <a:r>
              <a:rPr lang="it-IT" sz="3600" b="1" dirty="0" smtClean="0"/>
              <a:t>Gdansk</a:t>
            </a:r>
            <a:r>
              <a:rPr lang="pl-PL" sz="3600" b="1" dirty="0" smtClean="0"/>
              <a:t/>
            </a:r>
            <a:br>
              <a:rPr lang="pl-PL" sz="3600" b="1" dirty="0" smtClean="0"/>
            </a:br>
            <a:r>
              <a:rPr lang="en-GB" sz="3600" b="1" dirty="0">
                <a:hlinkClick r:id="rId4"/>
              </a:rPr>
              <a:t>http://utwpg.gda.pl</a:t>
            </a:r>
            <a:r>
              <a:rPr lang="en-GB" sz="3600" b="1" dirty="0" smtClean="0">
                <a:hlinkClick r:id="rId4"/>
              </a:rPr>
              <a:t>/</a:t>
            </a:r>
            <a:r>
              <a:rPr lang="pl-PL" sz="3600" b="1" dirty="0" smtClean="0"/>
              <a:t/>
            </a:r>
            <a:br>
              <a:rPr lang="pl-PL" sz="3600" b="1" dirty="0" smtClean="0"/>
            </a:br>
            <a:r>
              <a:rPr lang="en-GB" sz="3600" b="1" dirty="0"/>
              <a:t/>
            </a:r>
            <a:br>
              <a:rPr lang="en-GB" sz="3600" b="1" dirty="0"/>
            </a:br>
            <a:endParaRPr lang="en-GB" sz="36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pPr algn="ctr"/>
            <a:r>
              <a:rPr lang="pl-PL" sz="5100" dirty="0" smtClean="0"/>
              <a:t>MMVC15</a:t>
            </a:r>
          </a:p>
          <a:p>
            <a:pPr algn="ctr"/>
            <a:r>
              <a:rPr lang="en-GB" sz="4500" dirty="0">
                <a:hlinkClick r:id="rId5"/>
              </a:rPr>
              <a:t>http://utwpg.gda.pl/?</a:t>
            </a:r>
            <a:r>
              <a:rPr lang="en-GB" sz="4500" dirty="0" smtClean="0">
                <a:hlinkClick r:id="rId5"/>
              </a:rPr>
              <a:t>dir=2015MMVC</a:t>
            </a:r>
            <a:endParaRPr lang="pl-PL" sz="4500" dirty="0" smtClean="0"/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32856"/>
            <a:ext cx="4040188" cy="2263253"/>
          </a:xfrm>
        </p:spPr>
      </p:pic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pl-PL" dirty="0" smtClean="0"/>
              <a:t>MMVC16</a:t>
            </a:r>
          </a:p>
          <a:p>
            <a:pPr algn="ctr"/>
            <a:r>
              <a:rPr lang="en-GB" sz="2300" dirty="0">
                <a:hlinkClick r:id="rId7"/>
              </a:rPr>
              <a:t>http://utwpg.gda.pl/?</a:t>
            </a:r>
            <a:r>
              <a:rPr lang="en-GB" sz="2300" dirty="0" smtClean="0">
                <a:hlinkClick r:id="rId7"/>
              </a:rPr>
              <a:t>dir=2016MMVC</a:t>
            </a:r>
            <a:endParaRPr lang="pl-PL" sz="2300" dirty="0" smtClean="0"/>
          </a:p>
        </p:txBody>
      </p:sp>
      <p:pic>
        <p:nvPicPr>
          <p:cNvPr id="19" name="Content Placeholder 18"/>
          <p:cNvPicPr>
            <a:picLocks noGrp="1" noChangeAspect="1"/>
          </p:cNvPicPr>
          <p:nvPr>
            <p:ph sz="quarter" idx="4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276872"/>
            <a:ext cx="4041775" cy="2000857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B0DD-FB9F-4E2C-B3E2-B1BE3EC57F57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274638"/>
            <a:ext cx="9144000" cy="128215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100" b="1" dirty="0"/>
          </a:p>
        </p:txBody>
      </p:sp>
      <p:sp>
        <p:nvSpPr>
          <p:cNvPr id="15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EEB0DD-FB9F-4E2C-B3E2-B1BE3EC57F57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663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628800"/>
            <a:ext cx="8640960" cy="4464496"/>
          </a:xfrm>
        </p:spPr>
        <p:txBody>
          <a:bodyPr>
            <a:noAutofit/>
          </a:bodyPr>
          <a:lstStyle/>
          <a:p>
            <a:r>
              <a:rPr lang="pl-PL" sz="4000" b="1" dirty="0" smtClean="0"/>
              <a:t>Thank you for your attention </a:t>
            </a:r>
            <a:br>
              <a:rPr lang="pl-PL" sz="4000" b="1" dirty="0" smtClean="0"/>
            </a:br>
            <a:r>
              <a:rPr lang="pl-PL" sz="4000" b="1" dirty="0" smtClean="0"/>
              <a:t>and send us your proposal/comments in FB</a:t>
            </a:r>
            <a:br>
              <a:rPr lang="pl-PL" sz="4000" b="1" dirty="0" smtClean="0"/>
            </a:br>
            <a:r>
              <a:rPr lang="pl-PL" sz="2800" b="1" dirty="0" smtClean="0">
                <a:hlinkClick r:id="rId3"/>
              </a:rPr>
              <a:t>https://www.facebook.com/groups/1648317032157787/</a:t>
            </a: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b="1" dirty="0" smtClean="0"/>
              <a:t>or ask for your Learning Room</a:t>
            </a:r>
            <a:br>
              <a:rPr lang="pl-PL" sz="2800" b="1" dirty="0" smtClean="0"/>
            </a:br>
            <a:r>
              <a:rPr lang="pl-PL" sz="2800" b="1" dirty="0" smtClean="0">
                <a:hlinkClick r:id="rId4"/>
              </a:rPr>
              <a:t>http://sp4ce.moodle.pl/course/request.php</a:t>
            </a: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b="1" dirty="0" smtClean="0"/>
              <a:t>e-mail: </a:t>
            </a:r>
            <a:r>
              <a:rPr lang="pl-PL" sz="2800" b="1" dirty="0" smtClean="0">
                <a:hlinkClick r:id="rId5"/>
              </a:rPr>
              <a:t>anka.grabowska@gmail.com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l-PL" sz="2400" b="1" dirty="0"/>
          </a:p>
          <a:p>
            <a:pPr marL="0" indent="0" algn="ctr">
              <a:buNone/>
            </a:pPr>
            <a:endParaRPr lang="pl-PL" sz="2400" b="1" dirty="0" smtClean="0"/>
          </a:p>
          <a:p>
            <a:pPr marL="0" indent="0" algn="ctr">
              <a:buNone/>
            </a:pPr>
            <a:endParaRPr lang="pl-PL" sz="1800" i="1" dirty="0" smtClean="0"/>
          </a:p>
          <a:p>
            <a:pPr marL="0" indent="0" algn="ctr">
              <a:buNone/>
            </a:pPr>
            <a:endParaRPr lang="pl-PL" sz="2400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B0DD-FB9F-4E2C-B3E2-B1BE3EC57F57}" type="slidenum">
              <a:rPr lang="it-IT" smtClean="0"/>
              <a:pPr/>
              <a:t>14</a:t>
            </a:fld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180" y="692696"/>
            <a:ext cx="3060857" cy="67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52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pl-PL" sz="4900" b="1" dirty="0" smtClean="0"/>
              <a:t>SP4CE - what is all about</a:t>
            </a:r>
            <a:r>
              <a:rPr lang="pl-PL" b="1" dirty="0"/>
              <a:t/>
            </a:r>
            <a:br>
              <a:rPr lang="pl-PL" b="1" dirty="0"/>
            </a:br>
            <a:r>
              <a:rPr lang="pl-PL" sz="3100" b="1" dirty="0">
                <a:hlinkClick r:id="rId3"/>
              </a:rPr>
              <a:t>http://</a:t>
            </a:r>
            <a:r>
              <a:rPr lang="pl-PL" sz="3100" b="1" dirty="0" smtClean="0">
                <a:hlinkClick r:id="rId3"/>
              </a:rPr>
              <a:t>ec.europa.eu/youth/programme/index_en.htm</a:t>
            </a:r>
            <a:r>
              <a:rPr lang="pl-PL" sz="3100" b="1" dirty="0" smtClean="0"/>
              <a:t/>
            </a:r>
            <a:br>
              <a:rPr lang="pl-PL" sz="3100" b="1" dirty="0" smtClean="0"/>
            </a:br>
            <a:endParaRPr lang="en-GB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 algn="just"/>
            <a:r>
              <a:rPr lang="en-GB" sz="2800" dirty="0"/>
              <a:t>SP4CE stands for Strategic Partnership for Creativity and Entrepreneurship project </a:t>
            </a:r>
            <a:r>
              <a:rPr lang="en-GB" sz="2800" dirty="0" smtClean="0"/>
              <a:t>which</a:t>
            </a:r>
            <a:r>
              <a:rPr lang="pl-PL" sz="2800" dirty="0" smtClean="0"/>
              <a:t> </a:t>
            </a:r>
            <a:r>
              <a:rPr lang="en-GB" sz="2800" dirty="0" smtClean="0"/>
              <a:t>has </a:t>
            </a:r>
            <a:r>
              <a:rPr lang="en-GB" sz="2800" dirty="0"/>
              <a:t>been funded with support from </a:t>
            </a:r>
            <a:r>
              <a:rPr lang="en-GB" sz="2800" dirty="0" smtClean="0"/>
              <a:t>the </a:t>
            </a:r>
            <a:r>
              <a:rPr lang="en-GB" sz="2800" dirty="0"/>
              <a:t>European Commission under the ERASMUS+ Programme. </a:t>
            </a:r>
            <a:endParaRPr lang="pl-PL" sz="2800" dirty="0" smtClean="0"/>
          </a:p>
          <a:p>
            <a:pPr algn="just"/>
            <a:endParaRPr lang="pl-PL" sz="2800" dirty="0" smtClean="0"/>
          </a:p>
          <a:p>
            <a:pPr algn="just"/>
            <a:r>
              <a:rPr lang="en-GB" sz="2800" dirty="0" smtClean="0"/>
              <a:t>The </a:t>
            </a:r>
            <a:r>
              <a:rPr lang="en-GB" sz="2800" dirty="0"/>
              <a:t>project has started on 1 September 2014</a:t>
            </a:r>
            <a:r>
              <a:rPr lang="en-GB" sz="2800" dirty="0" smtClean="0"/>
              <a:t>.</a:t>
            </a:r>
            <a:endParaRPr lang="pl-PL" sz="2800" dirty="0" smtClean="0"/>
          </a:p>
          <a:p>
            <a:pPr algn="just"/>
            <a:endParaRPr lang="pl-PL" sz="2800" dirty="0" smtClean="0"/>
          </a:p>
          <a:p>
            <a:pPr algn="just"/>
            <a:r>
              <a:rPr lang="en-GB" sz="2800" dirty="0" smtClean="0"/>
              <a:t> </a:t>
            </a:r>
            <a:r>
              <a:rPr lang="en-GB" sz="2800" dirty="0"/>
              <a:t>SP4CE will end on </a:t>
            </a:r>
            <a:r>
              <a:rPr lang="en-GB" sz="2800" dirty="0" smtClean="0"/>
              <a:t>31</a:t>
            </a:r>
            <a:r>
              <a:rPr lang="pl-PL" sz="2800" dirty="0" smtClean="0"/>
              <a:t> </a:t>
            </a:r>
            <a:r>
              <a:rPr lang="en-GB" sz="2800" dirty="0" smtClean="0"/>
              <a:t>August </a:t>
            </a:r>
            <a:r>
              <a:rPr lang="en-GB" sz="2800" dirty="0"/>
              <a:t>2017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B0DD-FB9F-4E2C-B3E2-B1BE3EC57F57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890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900" b="1" dirty="0" smtClean="0"/>
              <a:t>The main purpose</a:t>
            </a:r>
            <a:r>
              <a:rPr lang="pl-PL" sz="4900" b="1" dirty="0" smtClean="0"/>
              <a:t>s</a:t>
            </a:r>
            <a:r>
              <a:rPr lang="en-GB" sz="4900" b="1" dirty="0" smtClean="0"/>
              <a:t> of </a:t>
            </a:r>
            <a:r>
              <a:rPr lang="pl-PL" sz="4900" b="1" dirty="0" smtClean="0"/>
              <a:t>SP4CE</a:t>
            </a:r>
            <a:r>
              <a:rPr lang="pl-PL" sz="4000" b="1" dirty="0" smtClean="0"/>
              <a:t/>
            </a:r>
            <a:br>
              <a:rPr lang="pl-PL" sz="4000" b="1" dirty="0" smtClean="0"/>
            </a:br>
            <a:r>
              <a:rPr lang="pl-PL" sz="3100" b="1" dirty="0" smtClean="0">
                <a:hlinkClick r:id="rId3"/>
              </a:rPr>
              <a:t>http://www.sp4ce.piap.pl/</a:t>
            </a:r>
            <a:r>
              <a:rPr lang="en-GB" sz="3100" b="1" dirty="0" smtClean="0">
                <a:hlinkClick r:id="rId3"/>
              </a:rPr>
              <a:t> </a:t>
            </a:r>
            <a:endParaRPr lang="en-GB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133055"/>
          </a:xfr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endParaRPr lang="pl-PL" altLang="en-US" dirty="0">
              <a:latin typeface="+mj-lt"/>
            </a:endParaRPr>
          </a:p>
          <a:p>
            <a:pPr>
              <a:spcBef>
                <a:spcPct val="0"/>
              </a:spcBef>
            </a:pPr>
            <a:r>
              <a:rPr lang="pl-PL" altLang="en-US" sz="3600" b="1" dirty="0" smtClean="0">
                <a:solidFill>
                  <a:srgbClr val="FF0000"/>
                </a:solidFill>
                <a:latin typeface="+mj-lt"/>
              </a:rPr>
              <a:t>I</a:t>
            </a:r>
            <a:r>
              <a:rPr lang="en-GB" altLang="en-US" sz="3600" b="1" dirty="0" err="1">
                <a:solidFill>
                  <a:srgbClr val="FF0000"/>
                </a:solidFill>
                <a:latin typeface="+mj-lt"/>
              </a:rPr>
              <a:t>mproving</a:t>
            </a:r>
            <a:r>
              <a:rPr lang="en-GB" altLang="en-US" sz="3600" b="1" dirty="0">
                <a:solidFill>
                  <a:srgbClr val="FF0000"/>
                </a:solidFill>
                <a:latin typeface="+mj-lt"/>
              </a:rPr>
              <a:t> the quality and efficiency of vet and enhancing its attractiveness and </a:t>
            </a:r>
            <a:r>
              <a:rPr lang="en-GB" altLang="en-US" sz="3600" b="1" dirty="0" smtClean="0">
                <a:solidFill>
                  <a:srgbClr val="FF0000"/>
                </a:solidFill>
                <a:latin typeface="+mj-lt"/>
              </a:rPr>
              <a:t>relevance</a:t>
            </a:r>
            <a:r>
              <a:rPr lang="pl-PL" altLang="en-US" sz="3600" b="1" dirty="0" smtClean="0">
                <a:solidFill>
                  <a:srgbClr val="FF0000"/>
                </a:solidFill>
                <a:latin typeface="+mj-lt"/>
              </a:rPr>
              <a:t>.</a:t>
            </a:r>
          </a:p>
          <a:p>
            <a:pPr>
              <a:spcBef>
                <a:spcPct val="0"/>
              </a:spcBef>
            </a:pPr>
            <a:endParaRPr lang="pl-PL" altLang="en-US" sz="3600" dirty="0">
              <a:latin typeface="+mj-lt"/>
            </a:endParaRPr>
          </a:p>
          <a:p>
            <a:pPr>
              <a:spcBef>
                <a:spcPct val="0"/>
              </a:spcBef>
            </a:pPr>
            <a:r>
              <a:rPr lang="en-GB" altLang="en-US" sz="3600" b="1" dirty="0" smtClean="0">
                <a:solidFill>
                  <a:srgbClr val="FF0000"/>
                </a:solidFill>
                <a:latin typeface="+mj-lt"/>
              </a:rPr>
              <a:t>Enhancing </a:t>
            </a:r>
            <a:r>
              <a:rPr lang="en-GB" altLang="en-US" sz="3600" b="1" dirty="0">
                <a:solidFill>
                  <a:srgbClr val="FF0000"/>
                </a:solidFill>
                <a:latin typeface="+mj-lt"/>
              </a:rPr>
              <a:t>creativity, innovation </a:t>
            </a:r>
            <a:r>
              <a:rPr lang="pl-PL" altLang="en-US" sz="3600" b="1" dirty="0" smtClean="0">
                <a:solidFill>
                  <a:srgbClr val="FF0000"/>
                </a:solidFill>
                <a:latin typeface="+mj-lt"/>
              </a:rPr>
              <a:t/>
            </a:r>
            <a:br>
              <a:rPr lang="pl-PL" altLang="en-US" sz="3600" b="1" dirty="0" smtClean="0">
                <a:solidFill>
                  <a:srgbClr val="FF0000"/>
                </a:solidFill>
                <a:latin typeface="+mj-lt"/>
              </a:rPr>
            </a:br>
            <a:r>
              <a:rPr lang="en-GB" altLang="en-US" sz="3600" b="1" dirty="0" smtClean="0">
                <a:solidFill>
                  <a:srgbClr val="FF0000"/>
                </a:solidFill>
                <a:latin typeface="+mj-lt"/>
              </a:rPr>
              <a:t>and entrepreneurship</a:t>
            </a:r>
            <a:r>
              <a:rPr lang="pl-PL" altLang="en-US" sz="3600" b="1" dirty="0" smtClean="0">
                <a:solidFill>
                  <a:srgbClr val="FF0000"/>
                </a:solidFill>
                <a:latin typeface="+mj-lt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B0DD-FB9F-4E2C-B3E2-B1BE3EC57F57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5" name="Prostokąt 4"/>
          <p:cNvSpPr/>
          <p:nvPr/>
        </p:nvSpPr>
        <p:spPr>
          <a:xfrm>
            <a:off x="251520" y="6093296"/>
            <a:ext cx="8028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pl-PL" altLang="en-US" b="1" dirty="0" smtClean="0">
                <a:solidFill>
                  <a:srgbClr val="FF0000"/>
                </a:solidFill>
                <a:hlinkClick r:id="rId4"/>
              </a:rPr>
              <a:t>http://ec.europa.eu/education/policy/vocational-policy/doc/brugescom_en.pdf</a:t>
            </a:r>
            <a:endParaRPr lang="pl-PL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98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426170"/>
          </a:xfrm>
        </p:spPr>
        <p:txBody>
          <a:bodyPr>
            <a:noAutofit/>
          </a:bodyPr>
          <a:lstStyle/>
          <a:p>
            <a:r>
              <a:rPr lang="pl-PL" b="1" dirty="0" smtClean="0"/>
              <a:t>M</a:t>
            </a:r>
            <a:r>
              <a:rPr lang="en-GB" b="1" dirty="0" smtClean="0"/>
              <a:t>ain target groups: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88840"/>
            <a:ext cx="8064896" cy="3816425"/>
          </a:xfrm>
        </p:spPr>
        <p:txBody>
          <a:bodyPr>
            <a:normAutofit lnSpcReduction="10000"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en-GB" sz="3600" dirty="0" smtClean="0"/>
              <a:t>Coaches, </a:t>
            </a:r>
            <a:endParaRPr lang="pl-PL" sz="3600" dirty="0" smtClean="0"/>
          </a:p>
          <a:p>
            <a:pPr marL="742950" lvl="0" indent="-742950">
              <a:buFont typeface="+mj-lt"/>
              <a:buAutoNum type="arabicPeriod"/>
            </a:pPr>
            <a:endParaRPr lang="pl-PL" sz="3600" dirty="0" smtClean="0"/>
          </a:p>
          <a:p>
            <a:pPr marL="742950" lvl="0" indent="-742950">
              <a:buFont typeface="+mj-lt"/>
              <a:buAutoNum type="arabicPeriod"/>
            </a:pPr>
            <a:r>
              <a:rPr lang="en-GB" sz="3600" dirty="0" smtClean="0"/>
              <a:t>Mentors 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en-GB" sz="3600" dirty="0" smtClean="0"/>
              <a:t>(Teachers)</a:t>
            </a:r>
            <a:r>
              <a:rPr lang="pl-PL" sz="3600" dirty="0" smtClean="0"/>
              <a:t>,</a:t>
            </a:r>
          </a:p>
          <a:p>
            <a:pPr marL="742950" lvl="0" indent="-742950">
              <a:buFont typeface="+mj-lt"/>
              <a:buAutoNum type="arabicPeriod"/>
            </a:pPr>
            <a:endParaRPr lang="pl-PL" sz="3600" dirty="0" smtClean="0"/>
          </a:p>
          <a:p>
            <a:pPr marL="742950" lvl="0" indent="-742950">
              <a:buFont typeface="+mj-lt"/>
              <a:buAutoNum type="arabicPeriod"/>
            </a:pPr>
            <a:r>
              <a:rPr lang="en-GB" sz="3600" dirty="0" smtClean="0"/>
              <a:t>Students.</a:t>
            </a:r>
            <a:endParaRPr lang="en-GB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B0DD-FB9F-4E2C-B3E2-B1BE3EC57F57}" type="slidenum">
              <a:rPr lang="it-IT" smtClean="0"/>
              <a:pPr/>
              <a:t>4</a:t>
            </a:fld>
            <a:endParaRPr lang="it-IT"/>
          </a:p>
        </p:txBody>
      </p:sp>
      <p:pic>
        <p:nvPicPr>
          <p:cNvPr id="8" name="Obraz 7" descr="board-1521347_1920_resiz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02824">
            <a:off x="4110589" y="1732162"/>
            <a:ext cx="4171355" cy="1861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az 9" descr="entrepreneur-696966_1920_resiz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3861048"/>
            <a:ext cx="4176464" cy="27670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248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presentation-1311164_1920_resiz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690458">
            <a:off x="4330715" y="2519227"/>
            <a:ext cx="4477520" cy="3163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354162"/>
          </a:xfrm>
        </p:spPr>
        <p:txBody>
          <a:bodyPr>
            <a:noAutofit/>
          </a:bodyPr>
          <a:lstStyle/>
          <a:p>
            <a:r>
              <a:rPr lang="en-GB" b="1" dirty="0" smtClean="0"/>
              <a:t>SP4CE pedagogical concept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16832"/>
            <a:ext cx="5040560" cy="4209331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GB" sz="3600" dirty="0" smtClean="0"/>
              <a:t>Results </a:t>
            </a:r>
            <a:r>
              <a:rPr lang="en-GB" sz="3600" dirty="0"/>
              <a:t>and lessons learned from already implemented projects; </a:t>
            </a:r>
          </a:p>
          <a:p>
            <a:pPr lvl="0"/>
            <a:r>
              <a:rPr lang="en-GB" sz="3600" dirty="0"/>
              <a:t>Collaborative learning 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en-GB" sz="3600" dirty="0" smtClean="0"/>
              <a:t>for </a:t>
            </a:r>
            <a:r>
              <a:rPr lang="en-GB" sz="3600" dirty="0"/>
              <a:t>creativity 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en-GB" sz="3600" dirty="0" smtClean="0"/>
              <a:t>and innovation;</a:t>
            </a:r>
            <a:endParaRPr lang="pl-PL" sz="3600" dirty="0"/>
          </a:p>
          <a:p>
            <a:pPr lvl="0"/>
            <a:r>
              <a:rPr lang="en-GB" sz="3600" dirty="0" smtClean="0"/>
              <a:t>Online </a:t>
            </a:r>
            <a:r>
              <a:rPr lang="en-GB" sz="3600" dirty="0"/>
              <a:t>mentoring and coaching.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B0DD-FB9F-4E2C-B3E2-B1BE3EC57F57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714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pl-PL" sz="4000" b="1" dirty="0" smtClean="0"/>
              <a:t>Implementing Moodle MOOCs </a:t>
            </a:r>
            <a:r>
              <a:rPr lang="pl-PL" sz="4000" b="1" dirty="0"/>
              <a:t>in SP4CE</a:t>
            </a:r>
            <a:br>
              <a:rPr lang="pl-PL" sz="4000" b="1" dirty="0"/>
            </a:br>
            <a:r>
              <a:rPr lang="pl-PL" sz="2000" b="1" dirty="0">
                <a:hlinkClick r:id="rId3"/>
              </a:rPr>
              <a:t>http://www.integrating-technology.org/course/index.php?categoryid=20  </a:t>
            </a:r>
            <a:endParaRPr lang="en-GB" sz="20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40768"/>
            <a:ext cx="6984776" cy="3928936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B0DD-FB9F-4E2C-B3E2-B1BE3EC57F57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277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900" b="1" dirty="0" smtClean="0"/>
              <a:t>MM8 - Example tutorials</a:t>
            </a:r>
            <a:r>
              <a:rPr lang="pl-PL" sz="4000" b="1" dirty="0"/>
              <a:t/>
            </a:r>
            <a:br>
              <a:rPr lang="pl-PL" sz="4000" b="1" dirty="0"/>
            </a:br>
            <a:r>
              <a:rPr lang="pl-PL" sz="3100" b="1" dirty="0">
                <a:hlinkClick r:id="rId3"/>
              </a:rPr>
              <a:t>https://padlet.com/nelliemuller/9j2mrdrou9ax</a:t>
            </a:r>
            <a:endParaRPr lang="en-GB" sz="3100" b="1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3096344" cy="2301887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457132"/>
            <a:ext cx="4398640" cy="2097278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620186"/>
            <a:ext cx="3816424" cy="23122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28" y="3789040"/>
            <a:ext cx="3096344" cy="234113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B0DD-FB9F-4E2C-B3E2-B1BE3EC57F57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7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36" y="260648"/>
            <a:ext cx="9145836" cy="1143000"/>
          </a:xfrm>
        </p:spPr>
        <p:txBody>
          <a:bodyPr>
            <a:normAutofit fontScale="90000"/>
          </a:bodyPr>
          <a:lstStyle/>
          <a:p>
            <a:r>
              <a:rPr lang="pl-PL" sz="4900" b="1" dirty="0" smtClean="0"/>
              <a:t>Moodle MOOC - January, August </a:t>
            </a:r>
            <a:r>
              <a:rPr lang="pl-PL" sz="4900" b="1" dirty="0" smtClean="0"/>
              <a:t>2016</a:t>
            </a:r>
            <a:br>
              <a:rPr lang="pl-PL" sz="4900" b="1" dirty="0" smtClean="0"/>
            </a:br>
            <a:r>
              <a:rPr lang="en-GB" sz="2800" b="1" dirty="0">
                <a:hlinkClick r:id="rId3"/>
              </a:rPr>
              <a:t>https://learn.moodle.net/</a:t>
            </a:r>
            <a:r>
              <a:rPr lang="pl-PL" sz="2800" dirty="0">
                <a:hlinkClick r:id="rId3"/>
              </a:rPr>
              <a:t/>
            </a:r>
            <a:br>
              <a:rPr lang="pl-PL" sz="2800" dirty="0">
                <a:hlinkClick r:id="rId3"/>
              </a:rPr>
            </a:br>
            <a:endParaRPr lang="en-GB" sz="3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B0DD-FB9F-4E2C-B3E2-B1BE3EC57F57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020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SP4CE final solution</a:t>
            </a:r>
            <a:endParaRPr lang="en-GB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>
                <a:hlinkClick r:id="rId3"/>
              </a:rPr>
              <a:t>http://sp4ce.eu/en/</a:t>
            </a:r>
            <a:r>
              <a:rPr lang="pl-PL" dirty="0"/>
              <a:t> 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14216"/>
            <a:ext cx="4040188" cy="227260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>
                <a:hlinkClick r:id="rId5"/>
              </a:rPr>
              <a:t>http://sp4ce.moodle.pl</a:t>
            </a:r>
            <a:r>
              <a:rPr lang="pl-PL" dirty="0" smtClean="0">
                <a:hlinkClick r:id="rId5"/>
              </a:rPr>
              <a:t>/</a:t>
            </a:r>
            <a:endParaRPr lang="en-GB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013770"/>
            <a:ext cx="4041775" cy="2273498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B0DD-FB9F-4E2C-B3E2-B1BE3EC57F57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03811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2237</TotalTime>
  <Words>255</Words>
  <Application>Microsoft Office PowerPoint</Application>
  <PresentationFormat>On-screen Show (4:3)</PresentationFormat>
  <Paragraphs>91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Tema di Office</vt:lpstr>
      <vt:lpstr>MoodleMOOT Virtual Conference August 5-7, 2016    Using MOOCs for Moodle users training - SP4CE case  Anna Grabowska, Ewa Kozłowska PRO-MED, Gdansk University of Technology </vt:lpstr>
      <vt:lpstr>SP4CE - what is all about http://ec.europa.eu/youth/programme/index_en.htm </vt:lpstr>
      <vt:lpstr>The main purposes of SP4CE http://www.sp4ce.piap.pl/ </vt:lpstr>
      <vt:lpstr>Main target groups:</vt:lpstr>
      <vt:lpstr>SP4CE pedagogical concept</vt:lpstr>
      <vt:lpstr>Implementing Moodle MOOCs in SP4CE http://www.integrating-technology.org/course/index.php?categoryid=20  </vt:lpstr>
      <vt:lpstr>MM8 - Example tutorials https://padlet.com/nelliemuller/9j2mrdrou9ax</vt:lpstr>
      <vt:lpstr>Moodle MOOC - January, August 2016 https://learn.moodle.net/ </vt:lpstr>
      <vt:lpstr>SP4CE final solution</vt:lpstr>
      <vt:lpstr>Learning Rooms in SP4CE ERASMUS+  http://sp4ce.moodle.pl/</vt:lpstr>
      <vt:lpstr>Example Learning Room http://sp4ce.moodle.pl/course/view.php?id=63</vt:lpstr>
      <vt:lpstr>    Welcome to https://sp4ce.moodlecloud.com/   </vt:lpstr>
      <vt:lpstr> Our repository at CI TASK -   Academic Computer Centre in Gdansk http://utwpg.gda.pl/  </vt:lpstr>
      <vt:lpstr>Thank you for your attention  and send us your proposal/comments in FB https://www.facebook.com/groups/1648317032157787/ or ask for your Learning Room http://sp4ce.moodle.pl/course/request.php  e-mail: anka.grabowska@gmail.com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Carla De Cunto</dc:creator>
  <cp:lastModifiedBy>anka</cp:lastModifiedBy>
  <cp:revision>166</cp:revision>
  <dcterms:created xsi:type="dcterms:W3CDTF">2015-07-17T07:15:50Z</dcterms:created>
  <dcterms:modified xsi:type="dcterms:W3CDTF">2016-08-04T14:27:09Z</dcterms:modified>
</cp:coreProperties>
</file>