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60" r:id="rId5"/>
    <p:sldId id="261" r:id="rId6"/>
    <p:sldId id="265" r:id="rId7"/>
    <p:sldId id="266" r:id="rId8"/>
    <p:sldId id="267" r:id="rId9"/>
    <p:sldId id="262" r:id="rId10"/>
    <p:sldId id="268" r:id="rId11"/>
    <p:sldId id="273" r:id="rId12"/>
    <p:sldId id="270" r:id="rId13"/>
    <p:sldId id="271" r:id="rId14"/>
    <p:sldId id="264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0A"/>
    <a:srgbClr val="A95007"/>
    <a:srgbClr val="6DB0C6"/>
    <a:srgbClr val="0099CC"/>
    <a:srgbClr val="75CEEA"/>
    <a:srgbClr val="008080"/>
    <a:srgbClr val="0066CC"/>
    <a:srgbClr val="0066FF"/>
    <a:srgbClr val="0066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5429" autoAdjust="0"/>
  </p:normalViewPr>
  <p:slideViewPr>
    <p:cSldViewPr>
      <p:cViewPr>
        <p:scale>
          <a:sx n="60" d="100"/>
          <a:sy n="60" d="100"/>
        </p:scale>
        <p:origin x="-187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8731-AA30-412C-85D7-D1A9FC08E5F8}" type="datetimeFigureOut">
              <a:rPr lang="en-GB" smtClean="0"/>
              <a:pPr/>
              <a:t>02/08/2016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42BA2-9DDD-49B4-A773-78145CAC70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7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moot.integrating-technology.org/course/view.php?id=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course/view.php?id=6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4ce.moodlecloud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sk.gda.pl/centre-e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twpg.gda.pl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48317032157787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p4ce.moodle.pl/course/request.php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youth/programme/index_en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policy/vocational-policy/doc/brugescom_en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4ce.piap.p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4ce.piap.p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ing-technology.org/course/index.php?categoryid=2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elliemuller/9j2mrdrou9a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JUMSx7r4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eu/e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p4ce.moodle.p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4740A"/>
                </a:solidFill>
                <a:hlinkClick r:id="rId3"/>
              </a:rPr>
              <a:t>http://moodlemoot.integrating-technology.org/course/view.php?id=2</a:t>
            </a:r>
            <a:endParaRPr lang="en-GB" sz="1200" b="1" dirty="0" smtClean="0">
              <a:solidFill>
                <a:srgbClr val="F4740A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6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 smtClean="0"/>
              <a:t>The</a:t>
            </a:r>
            <a:r>
              <a:rPr lang="pl-PL" sz="1200" dirty="0" smtClean="0"/>
              <a:t> partners of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project</a:t>
            </a:r>
            <a:r>
              <a:rPr lang="pl-PL" sz="1200" dirty="0" smtClean="0"/>
              <a:t> </a:t>
            </a:r>
            <a:r>
              <a:rPr lang="pl-PL" sz="1200" dirty="0" err="1" smtClean="0"/>
              <a:t>took</a:t>
            </a:r>
            <a:r>
              <a:rPr lang="pl-PL" sz="1200" dirty="0" smtClean="0"/>
              <a:t> part </a:t>
            </a:r>
            <a:r>
              <a:rPr lang="pl-PL" sz="1200" dirty="0" err="1" smtClean="0"/>
              <a:t>in</a:t>
            </a:r>
            <a:r>
              <a:rPr lang="pl-PL" sz="1200" dirty="0" smtClean="0"/>
              <a:t> 3 </a:t>
            </a:r>
            <a:r>
              <a:rPr lang="pl-PL" sz="1200" dirty="0" err="1" smtClean="0"/>
              <a:t>Moodle</a:t>
            </a:r>
            <a:r>
              <a:rPr lang="pl-PL" sz="1200" dirty="0" smtClean="0"/>
              <a:t> </a:t>
            </a:r>
            <a:r>
              <a:rPr lang="pl-PL" sz="1200" dirty="0" err="1" smtClean="0"/>
              <a:t>MOOCs</a:t>
            </a:r>
            <a:r>
              <a:rPr lang="pl-PL" sz="1200" dirty="0" smtClean="0"/>
              <a:t>.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The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attenders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received</a:t>
            </a:r>
            <a:r>
              <a:rPr lang="pl-PL" sz="1200" baseline="0" dirty="0" smtClean="0"/>
              <a:t> 7 </a:t>
            </a:r>
            <a:r>
              <a:rPr lang="pl-PL" sz="1200" baseline="0" dirty="0" err="1" smtClean="0"/>
              <a:t>certificates</a:t>
            </a:r>
            <a:r>
              <a:rPr lang="pl-PL" sz="1200" baseline="0" dirty="0" smtClean="0"/>
              <a:t> of </a:t>
            </a:r>
            <a:r>
              <a:rPr lang="pl-PL" sz="1200" baseline="0" dirty="0" err="1" smtClean="0"/>
              <a:t>Compleation</a:t>
            </a:r>
            <a:r>
              <a:rPr lang="pl-PL" sz="1200" baseline="0" dirty="0" smtClean="0"/>
              <a:t>.</a:t>
            </a:r>
            <a:endParaRPr lang="pl-PL" sz="1200" dirty="0" smtClean="0"/>
          </a:p>
          <a:p>
            <a:pPr algn="l"/>
            <a:r>
              <a:rPr lang="en-GB" sz="1200" dirty="0" smtClean="0"/>
              <a:t>It should be stressed that experience gathered by authors  during </a:t>
            </a:r>
            <a:r>
              <a:rPr lang="en-GB" sz="1200" b="1" dirty="0" err="1" smtClean="0"/>
              <a:t>Moodle</a:t>
            </a:r>
            <a:r>
              <a:rPr lang="en-GB" sz="1200" b="1" dirty="0" smtClean="0"/>
              <a:t> MOOCs courses 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en-GB" sz="1200" dirty="0" smtClean="0"/>
              <a:t>(</a:t>
            </a:r>
            <a:r>
              <a:rPr lang="en-GB" sz="1200" dirty="0" err="1" smtClean="0"/>
              <a:t>Moodle</a:t>
            </a:r>
            <a:r>
              <a:rPr lang="en-GB" sz="1200" dirty="0" smtClean="0"/>
              <a:t> MOOC 7, </a:t>
            </a:r>
            <a:r>
              <a:rPr lang="en-GB" sz="1200" dirty="0" err="1" smtClean="0"/>
              <a:t>Moodle</a:t>
            </a:r>
            <a:r>
              <a:rPr lang="en-GB" sz="1200" dirty="0" smtClean="0"/>
              <a:t> MOOC 8, Teaching with </a:t>
            </a:r>
            <a:r>
              <a:rPr lang="en-GB" sz="1200" dirty="0" err="1" smtClean="0"/>
              <a:t>Moodle</a:t>
            </a:r>
            <a:r>
              <a:rPr lang="en-GB" sz="1200" dirty="0" smtClean="0"/>
              <a:t>, </a:t>
            </a:r>
            <a:r>
              <a:rPr lang="en-GB" sz="1200" dirty="0" err="1" smtClean="0"/>
              <a:t>Moodle</a:t>
            </a:r>
            <a:r>
              <a:rPr lang="en-GB" sz="1200" dirty="0" smtClean="0"/>
              <a:t> in Cloud) is implemented.</a:t>
            </a:r>
            <a:endParaRPr lang="pl-PL" sz="1200" dirty="0" smtClean="0"/>
          </a:p>
          <a:p>
            <a:pPr algn="l"/>
            <a:endParaRPr lang="pl-PL" sz="1200" dirty="0" smtClean="0"/>
          </a:p>
          <a:p>
            <a:pPr algn="l"/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used</a:t>
            </a:r>
            <a:r>
              <a:rPr lang="pl-PL" dirty="0" smtClean="0"/>
              <a:t> for:</a:t>
            </a:r>
          </a:p>
          <a:p>
            <a:pPr algn="l">
              <a:buFont typeface="Arial" pitchFamily="34" charset="0"/>
              <a:buNone/>
            </a:pPr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Raising LMS </a:t>
            </a:r>
            <a:r>
              <a:rPr lang="en-US" dirty="0" err="1" smtClean="0"/>
              <a:t>Moodle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skills</a:t>
            </a:r>
            <a:endParaRPr lang="pl-PL" baseline="0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Creating a prototype version of the learning rooms.</a:t>
            </a:r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Preparation of short training videos relating to </a:t>
            </a:r>
            <a:r>
              <a:rPr lang="en-US" dirty="0" err="1" smtClean="0"/>
              <a:t>Moodle</a:t>
            </a:r>
            <a:r>
              <a:rPr lang="en-US" dirty="0" smtClean="0"/>
              <a:t> </a:t>
            </a:r>
            <a:r>
              <a:rPr lang="pl-PL" dirty="0" err="1" smtClean="0"/>
              <a:t>tools</a:t>
            </a:r>
            <a:r>
              <a:rPr lang="pl-PL" dirty="0" smtClean="0"/>
              <a:t> </a:t>
            </a:r>
            <a:r>
              <a:rPr lang="en-US" dirty="0" smtClean="0"/>
              <a:t>and operation of </a:t>
            </a:r>
            <a:r>
              <a:rPr lang="pl-PL" dirty="0" smtClean="0"/>
              <a:t>learning </a:t>
            </a:r>
            <a:r>
              <a:rPr lang="en-US" dirty="0" smtClean="0"/>
              <a:t>rooms.</a:t>
            </a:r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Testing and </a:t>
            </a:r>
            <a:r>
              <a:rPr lang="pl-PL" dirty="0" err="1" smtClean="0"/>
              <a:t>evaluation</a:t>
            </a:r>
            <a:r>
              <a:rPr lang="pl-PL" dirty="0" smtClean="0"/>
              <a:t> of</a:t>
            </a:r>
            <a:r>
              <a:rPr lang="pl-PL" baseline="0" dirty="0" smtClean="0"/>
              <a:t> </a:t>
            </a:r>
            <a:r>
              <a:rPr lang="en-US" dirty="0" err="1" smtClean="0"/>
              <a:t>Moodle</a:t>
            </a:r>
            <a:r>
              <a:rPr lang="pl-PL" dirty="0" smtClean="0"/>
              <a:t> </a:t>
            </a:r>
            <a:r>
              <a:rPr lang="pl-PL" dirty="0" err="1" smtClean="0"/>
              <a:t>tools</a:t>
            </a:r>
            <a:r>
              <a:rPr lang="pl-PL" baseline="0" dirty="0" smtClean="0"/>
              <a:t> b</a:t>
            </a:r>
            <a:r>
              <a:rPr lang="en-US" dirty="0" smtClean="0"/>
              <a:t>y 16 participants from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en-US" dirty="0" smtClean="0"/>
              <a:t> 4 partner countries.</a:t>
            </a:r>
            <a:endParaRPr lang="pl-PL" sz="1200" dirty="0" smtClean="0"/>
          </a:p>
          <a:p>
            <a:endParaRPr lang="pl-PL" sz="1200" b="1" dirty="0" smtClean="0">
              <a:hlinkClick r:id="rId3"/>
            </a:endParaRPr>
          </a:p>
          <a:p>
            <a:endParaRPr lang="pl-PL" sz="1200" b="1" dirty="0" smtClean="0">
              <a:hlinkClick r:id="rId3"/>
            </a:endParaRPr>
          </a:p>
          <a:p>
            <a:r>
              <a:rPr lang="pl-PL" sz="1200" b="1" dirty="0" smtClean="0">
                <a:hlinkClick r:id="rId3"/>
              </a:rPr>
              <a:t>http://sp4ce.moodle.pl/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4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http://sp4ce.moodle.pl/course/view.php?id=63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9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>
                <a:hlinkClick r:id="rId3"/>
              </a:rPr>
              <a:t>https://sp4ce.moodlecloud.com/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  <a:p>
            <a:r>
              <a:rPr lang="en-GB" sz="1000" dirty="0" err="1" smtClean="0"/>
              <a:t>MoodleCloud</a:t>
            </a:r>
            <a:r>
              <a:rPr lang="en-GB" sz="1000" dirty="0" smtClean="0"/>
              <a:t> is </a:t>
            </a:r>
            <a:r>
              <a:rPr lang="pl-PL" sz="1000" dirty="0" smtClean="0"/>
              <a:t>very</a:t>
            </a:r>
            <a:r>
              <a:rPr lang="en-GB" sz="1000" dirty="0" smtClean="0"/>
              <a:t> simple</a:t>
            </a:r>
            <a:r>
              <a:rPr lang="pl-PL" sz="1000" baseline="0" dirty="0" smtClean="0"/>
              <a:t> </a:t>
            </a:r>
            <a:r>
              <a:rPr lang="pl-PL" sz="1000" dirty="0" smtClean="0"/>
              <a:t>solution</a:t>
            </a:r>
            <a:r>
              <a:rPr lang="pl-PL" sz="1000" baseline="0" dirty="0" smtClean="0"/>
              <a:t> with n</a:t>
            </a:r>
            <a:r>
              <a:rPr lang="en-GB" sz="1000" dirty="0" smtClean="0"/>
              <a:t>o need to install, upgrade or backup anything. </a:t>
            </a:r>
            <a:endParaRPr lang="pl-PL" sz="1000" dirty="0" smtClean="0"/>
          </a:p>
          <a:p>
            <a:r>
              <a:rPr lang="pl-PL" sz="1000" dirty="0" smtClean="0"/>
              <a:t>It</a:t>
            </a:r>
            <a:r>
              <a:rPr lang="pl-PL" sz="1000" baseline="0" dirty="0" smtClean="0"/>
              <a:t> quarantees</a:t>
            </a:r>
            <a:r>
              <a:rPr lang="en-GB" sz="1000" dirty="0" smtClean="0"/>
              <a:t> new </a:t>
            </a:r>
            <a:r>
              <a:rPr lang="pl-PL" sz="1000" dirty="0" smtClean="0"/>
              <a:t>Moodle </a:t>
            </a:r>
            <a:r>
              <a:rPr lang="en-GB" sz="1000" dirty="0" smtClean="0"/>
              <a:t>features, improvements as they are released</a:t>
            </a:r>
            <a:r>
              <a:rPr lang="pl-PL" sz="10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smtClean="0"/>
              <a:t>Majority of SP4CE Moodle administrators</a:t>
            </a:r>
            <a:r>
              <a:rPr lang="pl-PL" sz="1000" baseline="0" dirty="0" smtClean="0"/>
              <a:t> </a:t>
            </a:r>
            <a:r>
              <a:rPr lang="pl-PL" sz="1000" dirty="0" smtClean="0"/>
              <a:t>are beginners</a:t>
            </a:r>
            <a:r>
              <a:rPr lang="pl-PL" sz="1000" baseline="0" dirty="0" smtClean="0"/>
              <a:t> and they need to gather new experience.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aseline="0" dirty="0" smtClean="0"/>
              <a:t>While using MoodleCloud they can easly </a:t>
            </a:r>
            <a:r>
              <a:rPr lang="en-GB" sz="1000" dirty="0" smtClean="0"/>
              <a:t>add or </a:t>
            </a:r>
            <a:r>
              <a:rPr lang="en-GB" sz="1000" dirty="0" err="1" smtClean="0"/>
              <a:t>remov</a:t>
            </a:r>
            <a:r>
              <a:rPr lang="pl-PL" sz="1000" dirty="0" smtClean="0"/>
              <a:t>e</a:t>
            </a:r>
            <a:r>
              <a:rPr lang="en-GB" sz="1000" dirty="0" smtClean="0"/>
              <a:t> new activities and resources</a:t>
            </a:r>
            <a:r>
              <a:rPr lang="pl-PL" sz="100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aseline="0" dirty="0" smtClean="0"/>
              <a:t>and they can develop their learning room without any limitations.</a:t>
            </a:r>
            <a:endParaRPr lang="pl-PL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dirty="0" smtClean="0"/>
          </a:p>
          <a:p>
            <a:endParaRPr lang="en-GB" sz="1000" dirty="0" smtClean="0"/>
          </a:p>
          <a:p>
            <a:r>
              <a:rPr lang="pl-PL" sz="1000" b="1" dirty="0" smtClean="0"/>
              <a:t/>
            </a:r>
            <a:br>
              <a:rPr lang="pl-PL" sz="1000" b="1" dirty="0" smtClean="0"/>
            </a:b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9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https</a:t>
            </a:r>
            <a:r>
              <a:rPr lang="pl-PL" sz="1200" b="1" dirty="0" smtClean="0">
                <a:hlinkClick r:id="rId3"/>
              </a:rPr>
              <a:t>://task.gda.pl/centre-en/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 smtClean="0">
                <a:hlinkClick r:id="rId4"/>
              </a:rPr>
              <a:t>http://utwpg.gda.pl/</a:t>
            </a:r>
            <a:endParaRPr lang="en-GB" sz="1050" b="1" dirty="0" smtClean="0"/>
          </a:p>
          <a:p>
            <a:endParaRPr lang="pl-PL" sz="1050" b="1" dirty="0" smtClean="0">
              <a:hlinkClick r:id="rId3"/>
            </a:endParaRPr>
          </a:p>
          <a:p>
            <a:r>
              <a:rPr lang="pl-PL" sz="1050" dirty="0" smtClean="0"/>
              <a:t>CI</a:t>
            </a:r>
            <a:r>
              <a:rPr lang="pl-PL" sz="1050" baseline="0" dirty="0" smtClean="0"/>
              <a:t> TASK - </a:t>
            </a:r>
            <a:r>
              <a:rPr lang="en-GB" sz="1050" dirty="0" smtClean="0"/>
              <a:t>Academic Computer Centre in Gdansk </a:t>
            </a:r>
            <a:r>
              <a:rPr lang="pl-PL" sz="1050" baseline="0" dirty="0" smtClean="0"/>
              <a:t>enables us easy and quick access to our resources </a:t>
            </a:r>
          </a:p>
          <a:p>
            <a:r>
              <a:rPr lang="pl-PL" sz="1050" baseline="0" dirty="0" smtClean="0"/>
              <a:t>(e.g. presentations for national and international conferences).</a:t>
            </a:r>
          </a:p>
          <a:p>
            <a:endParaRPr lang="pl-PL" sz="1050" baseline="0" dirty="0" smtClean="0"/>
          </a:p>
          <a:p>
            <a:r>
              <a:rPr lang="pl-PL" sz="1050" baseline="0" dirty="0" smtClean="0"/>
              <a:t>CI TASK was f</a:t>
            </a:r>
            <a:r>
              <a:rPr lang="en-GB" sz="1050" dirty="0" err="1" smtClean="0"/>
              <a:t>ounded</a:t>
            </a:r>
            <a:r>
              <a:rPr lang="en-GB" sz="1050" dirty="0" smtClean="0"/>
              <a:t> in 1994 by the State Committee for Scientific Research</a:t>
            </a:r>
            <a:r>
              <a:rPr lang="pl-PL" sz="1050" dirty="0" smtClean="0"/>
              <a:t>.</a:t>
            </a:r>
          </a:p>
          <a:p>
            <a:r>
              <a:rPr lang="pl-PL" sz="1050" dirty="0" smtClean="0"/>
              <a:t>It</a:t>
            </a:r>
            <a:r>
              <a:rPr lang="en-GB" sz="1050" dirty="0" smtClean="0"/>
              <a:t> is an inter-university unit that manages one of the biggest and most modern metropolitan area networks (MAN) in Poland.</a:t>
            </a:r>
          </a:p>
          <a:p>
            <a:r>
              <a:rPr lang="en-GB" sz="1050" dirty="0" smtClean="0"/>
              <a:t>The TASK network covers the territory of the whole so-called Tri-City, i.e. the complex of three adjacent towns Gdansk-Sopot-Gdynia. </a:t>
            </a:r>
            <a:endParaRPr lang="pl-PL" sz="1050" dirty="0" smtClean="0"/>
          </a:p>
          <a:p>
            <a:r>
              <a:rPr lang="en-GB" sz="1050" dirty="0" smtClean="0"/>
              <a:t>It connects 70 LAN</a:t>
            </a:r>
            <a:r>
              <a:rPr lang="pl-PL" sz="1050" dirty="0" smtClean="0"/>
              <a:t> (Local Area Network)</a:t>
            </a:r>
            <a:r>
              <a:rPr lang="en-GB" sz="1050" dirty="0" smtClean="0"/>
              <a:t> networks of various research institutes, </a:t>
            </a:r>
            <a:endParaRPr lang="pl-PL" sz="1050" dirty="0" smtClean="0"/>
          </a:p>
          <a:p>
            <a:r>
              <a:rPr lang="en-GB" sz="1050" dirty="0" smtClean="0"/>
              <a:t>in which over 6000 computers of PC class, workstations, and servers are now installed. </a:t>
            </a:r>
            <a:endParaRPr lang="pl-PL" sz="1050" dirty="0" smtClean="0"/>
          </a:p>
          <a:p>
            <a:r>
              <a:rPr lang="en-GB" sz="1050" dirty="0" smtClean="0"/>
              <a:t>The network has about 16000 users (without students)</a:t>
            </a:r>
            <a:r>
              <a:rPr lang="pl-PL" sz="1050" baseline="0" dirty="0" smtClean="0"/>
              <a:t> and t</a:t>
            </a:r>
            <a:r>
              <a:rPr lang="en-GB" sz="1050" dirty="0" err="1" smtClean="0"/>
              <a:t>ransmission</a:t>
            </a:r>
            <a:r>
              <a:rPr lang="en-GB" sz="1050" dirty="0" smtClean="0"/>
              <a:t> technologies are FDDI and ATM, with transfer rates 100, 155 and 622 Mb/s. </a:t>
            </a:r>
            <a:endParaRPr lang="pl-PL" sz="1050" dirty="0" smtClean="0"/>
          </a:p>
          <a:p>
            <a:r>
              <a:rPr lang="en-GB" sz="1050" dirty="0" smtClean="0"/>
              <a:t>The TASK network is connected to the national network with 34/155 Mb/s, thus enabling remote access to the Centre resources, </a:t>
            </a:r>
            <a:endParaRPr lang="pl-PL" sz="1050" dirty="0" smtClean="0"/>
          </a:p>
          <a:p>
            <a:r>
              <a:rPr lang="en-GB" sz="1050" dirty="0" smtClean="0"/>
              <a:t>the usage of all networks services, </a:t>
            </a:r>
            <a:r>
              <a:rPr lang="en-GB" sz="1050" dirty="0" err="1" smtClean="0"/>
              <a:t>multimedial</a:t>
            </a:r>
            <a:r>
              <a:rPr lang="en-GB" sz="1050" dirty="0" smtClean="0"/>
              <a:t> transmissions, interactive work, teaching and learning via the network.</a:t>
            </a:r>
          </a:p>
          <a:p>
            <a:r>
              <a:rPr lang="it-IT" sz="1050" b="1" dirty="0" smtClean="0">
                <a:hlinkClick r:id="rId3"/>
              </a:rPr>
              <a:t/>
            </a:r>
            <a:br>
              <a:rPr lang="it-IT" sz="1050" b="1" dirty="0" smtClean="0">
                <a:hlinkClick r:id="rId3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9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https://www.facebook.com/groups/1648317032157787/</a:t>
            </a:r>
            <a:endParaRPr lang="pl-PL" sz="1200" b="1" dirty="0" smtClean="0"/>
          </a:p>
          <a:p>
            <a:r>
              <a:rPr lang="pl-PL" sz="1200" b="1" dirty="0" smtClean="0">
                <a:hlinkClick r:id="rId4"/>
              </a:rPr>
              <a:t>http://sp4ce.moodle.pl/</a:t>
            </a:r>
            <a:r>
              <a:rPr lang="pl-PL" sz="1200" b="1" dirty="0" err="1" smtClean="0">
                <a:hlinkClick r:id="rId4"/>
              </a:rPr>
              <a:t>course</a:t>
            </a:r>
            <a:r>
              <a:rPr lang="pl-PL" sz="1200" b="1" dirty="0" smtClean="0">
                <a:hlinkClick r:id="rId4"/>
              </a:rPr>
              <a:t>/</a:t>
            </a:r>
            <a:r>
              <a:rPr lang="pl-PL" sz="1200" b="1" dirty="0" err="1" smtClean="0">
                <a:hlinkClick r:id="rId4"/>
              </a:rPr>
              <a:t>request.php</a:t>
            </a:r>
            <a:endParaRPr lang="pl-PL" sz="1200" b="1" dirty="0" smtClean="0"/>
          </a:p>
          <a:p>
            <a:endParaRPr lang="pl-PL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1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 smtClean="0"/>
              <a:t>SP4CE stands for Strategic Partnership for Creativity and Entrepreneurship project which</a:t>
            </a:r>
            <a:r>
              <a:rPr lang="pl-PL" sz="1200" dirty="0" smtClean="0"/>
              <a:t> </a:t>
            </a:r>
            <a:r>
              <a:rPr lang="en-GB" sz="1200" dirty="0" smtClean="0"/>
              <a:t>has been funded with support from the European Commission under the ERASMUS+ Programme. </a:t>
            </a:r>
            <a:endParaRPr lang="pl-PL" sz="1200" dirty="0" smtClean="0"/>
          </a:p>
          <a:p>
            <a:pPr algn="just"/>
            <a:endParaRPr lang="pl-PL" sz="1200" dirty="0" smtClean="0"/>
          </a:p>
          <a:p>
            <a:pPr algn="just"/>
            <a:r>
              <a:rPr lang="en-GB" sz="1200" dirty="0" smtClean="0"/>
              <a:t>The project has started on 1 September 2014.</a:t>
            </a:r>
            <a:endParaRPr lang="pl-PL" sz="1200" dirty="0" smtClean="0"/>
          </a:p>
          <a:p>
            <a:pPr algn="just"/>
            <a:endParaRPr lang="pl-PL" sz="1200" dirty="0" smtClean="0"/>
          </a:p>
          <a:p>
            <a:pPr algn="just"/>
            <a:r>
              <a:rPr lang="en-GB" sz="1200" dirty="0" smtClean="0"/>
              <a:t> SP4CE will end on 31</a:t>
            </a:r>
            <a:r>
              <a:rPr lang="pl-PL" sz="1200" dirty="0" smtClean="0"/>
              <a:t> </a:t>
            </a:r>
            <a:r>
              <a:rPr lang="en-GB" sz="1200" dirty="0" smtClean="0"/>
              <a:t>August 2017.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T</a:t>
            </a:r>
            <a:r>
              <a:rPr lang="en-US" dirty="0" smtClean="0"/>
              <a:t>he</a:t>
            </a:r>
            <a:r>
              <a:rPr lang="pl-PL" dirty="0" smtClean="0"/>
              <a:t> SP4CE</a:t>
            </a:r>
            <a:r>
              <a:rPr lang="en-US" dirty="0" smtClean="0"/>
              <a:t> project involves 6 partner organizations from 4 countries</a:t>
            </a:r>
            <a:r>
              <a:rPr lang="pl-PL" dirty="0" smtClean="0"/>
              <a:t>, </a:t>
            </a:r>
            <a:r>
              <a:rPr lang="pl-PL" dirty="0" err="1" smtClean="0"/>
              <a:t>including</a:t>
            </a:r>
            <a:r>
              <a:rPr lang="pl-PL" dirty="0" smtClean="0"/>
              <a:t> Greece, </a:t>
            </a:r>
            <a:r>
              <a:rPr lang="pl-PL" dirty="0" err="1" smtClean="0"/>
              <a:t>Hungary</a:t>
            </a:r>
            <a:r>
              <a:rPr lang="pl-PL" dirty="0" smtClean="0"/>
              <a:t>, Poland and </a:t>
            </a:r>
            <a:r>
              <a:rPr lang="pl-PL" dirty="0" err="1" smtClean="0"/>
              <a:t>Slovakia</a:t>
            </a:r>
            <a:r>
              <a:rPr lang="pl-PL" dirty="0" smtClean="0"/>
              <a:t>.</a:t>
            </a:r>
            <a:endParaRPr lang="pl-PL" sz="1200" b="0" dirty="0" smtClean="0"/>
          </a:p>
          <a:p>
            <a:endParaRPr lang="pl-PL" sz="1200" b="1" dirty="0" smtClean="0">
              <a:hlinkClick r:id="rId3"/>
            </a:endParaRPr>
          </a:p>
          <a:p>
            <a:r>
              <a:rPr lang="pl-PL" sz="1200" b="1" dirty="0" smtClean="0">
                <a:hlinkClick r:id="rId3"/>
              </a:rPr>
              <a:t>http://ec.europa.eu/youth/programme/index_en.htm</a:t>
            </a:r>
            <a:endParaRPr lang="pl-PL" sz="1200" b="1" dirty="0" smtClean="0"/>
          </a:p>
          <a:p>
            <a:endParaRPr lang="pl-PL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SP4CE directly addresses the aims and needs identified in</a:t>
            </a:r>
            <a:r>
              <a:rPr lang="pl-PL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Bruges</a:t>
            </a:r>
            <a:r>
              <a:rPr lang="pl-PL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Communiqué</a:t>
            </a:r>
            <a:endParaRPr lang="pl-PL" alt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enhanced European</a:t>
            </a:r>
            <a:r>
              <a:rPr lang="pl-PL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Cooperation</a:t>
            </a:r>
            <a:r>
              <a:rPr lang="pl-PL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vocational</a:t>
            </a:r>
            <a:endParaRPr lang="pl-PL" alt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 and training</a:t>
            </a:r>
            <a:r>
              <a:rPr lang="pl-PL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(vet)</a:t>
            </a:r>
            <a:r>
              <a:rPr lang="en-GB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especially</a:t>
            </a:r>
            <a:r>
              <a:rPr lang="pl-PL" alt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ct val="0"/>
              </a:spcBef>
            </a:pPr>
            <a:r>
              <a:rPr lang="pl-PL" altLang="en-US" sz="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altLang="en-US" sz="800" b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mproving</a:t>
            </a:r>
            <a:r>
              <a:rPr lang="en-GB" altLang="en-US" sz="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the quality and efficiency of vet and enhancing its attractiveness and relevance</a:t>
            </a:r>
            <a:r>
              <a:rPr lang="pl-PL" altLang="en-US" sz="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altLang="en-US" sz="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Enhancing creativity, innovation and entrepreneurship</a:t>
            </a:r>
            <a:r>
              <a:rPr lang="pl-PL" altLang="en-US" sz="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spcBef>
                <a:spcPct val="0"/>
              </a:spcBef>
            </a:pPr>
            <a:endParaRPr lang="pl-PL" altLang="en-US" sz="8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en-GB" sz="800" b="1" dirty="0" smtClean="0"/>
              <a:t>The main purpose of </a:t>
            </a:r>
            <a:r>
              <a:rPr lang="pl-PL" sz="800" b="1" dirty="0" smtClean="0"/>
              <a:t>SP4CE</a:t>
            </a:r>
            <a:endParaRPr lang="pl-PL" altLang="en-US" sz="8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pl-PL" altLang="en-US" sz="8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pl-PL" sz="800" dirty="0" smtClean="0"/>
              <a:t>D</a:t>
            </a:r>
            <a:r>
              <a:rPr lang="en-GB" sz="800" dirty="0" err="1" smtClean="0"/>
              <a:t>esign</a:t>
            </a:r>
            <a:r>
              <a:rPr lang="pl-PL" sz="800" dirty="0" err="1" smtClean="0"/>
              <a:t>ing</a:t>
            </a:r>
            <a:r>
              <a:rPr lang="en-GB" sz="800" dirty="0" smtClean="0"/>
              <a:t> innovative common e-learning tools for collaboration between students, enterprises and teachers. </a:t>
            </a:r>
            <a:endParaRPr lang="pl-PL" sz="800" dirty="0" smtClean="0"/>
          </a:p>
          <a:p>
            <a:pPr algn="just"/>
            <a:endParaRPr lang="pl-PL" sz="800" dirty="0" smtClean="0"/>
          </a:p>
          <a:p>
            <a:pPr algn="just"/>
            <a:r>
              <a:rPr lang="en-GB" sz="800" dirty="0" smtClean="0"/>
              <a:t>It concentrates on identifying users’ needs and supports the development of relations between them by mentoring and consulting activities. </a:t>
            </a:r>
            <a:endParaRPr lang="pl-PL" sz="800" dirty="0" smtClean="0"/>
          </a:p>
          <a:p>
            <a:pPr algn="just"/>
            <a:endParaRPr lang="pl-PL" sz="800" dirty="0" smtClean="0"/>
          </a:p>
          <a:p>
            <a:pPr algn="just"/>
            <a:r>
              <a:rPr lang="en-GB" sz="800" dirty="0" smtClean="0"/>
              <a:t>Those tools are available as ICT solution with WWW interface designed for three main target groups: Coaches, Mentors (Teachers) and Students.</a:t>
            </a:r>
          </a:p>
          <a:p>
            <a:pPr>
              <a:spcBef>
                <a:spcPct val="0"/>
              </a:spcBef>
            </a:pPr>
            <a:endParaRPr lang="pl-PL" altLang="en-US" sz="8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en-US" sz="1200" b="1" dirty="0" smtClean="0">
              <a:solidFill>
                <a:srgbClr val="FF0000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1200" b="1" dirty="0" smtClean="0">
                <a:solidFill>
                  <a:srgbClr val="FF0000"/>
                </a:solidFill>
                <a:hlinkClick r:id="rId3"/>
              </a:rPr>
              <a:t>http://ec.europa.eu/education/policy/vocational-policy/doc/brugescom_en.pdf</a:t>
            </a:r>
            <a:endParaRPr lang="pl-PL" altLang="en-US" sz="1200" b="1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9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SP4CE portal is  dedicated for companies and young people </a:t>
            </a:r>
            <a:endParaRPr lang="pl-PL" sz="12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who want to enter the </a:t>
            </a:r>
            <a:r>
              <a:rPr lang="en-US" sz="1200" dirty="0" err="1" smtClean="0"/>
              <a:t>labour</a:t>
            </a:r>
            <a:r>
              <a:rPr lang="en-US" sz="1200" dirty="0" smtClean="0"/>
              <a:t> market and supports the  following actions:</a:t>
            </a:r>
            <a:endParaRPr lang="pl-PL" sz="1200" dirty="0" smtClean="0"/>
          </a:p>
          <a:p>
            <a:pPr lvl="0" algn="just"/>
            <a:endParaRPr lang="pl-PL" sz="1200" dirty="0" smtClean="0"/>
          </a:p>
          <a:p>
            <a:pPr lvl="0" algn="just"/>
            <a:r>
              <a:rPr lang="en-GB" sz="1200" dirty="0" smtClean="0"/>
              <a:t>Coaches from companies formulate and submit the problem.</a:t>
            </a:r>
          </a:p>
          <a:p>
            <a:pPr lvl="0" algn="just"/>
            <a:r>
              <a:rPr lang="en-GB" sz="1200" dirty="0" smtClean="0"/>
              <a:t>Students from different location chose problem(s), look for a solution and send a short proposal.</a:t>
            </a:r>
          </a:p>
          <a:p>
            <a:pPr lvl="0" algn="just"/>
            <a:r>
              <a:rPr lang="en-GB" sz="1200" dirty="0" smtClean="0"/>
              <a:t>Based on the proposed solutions mentors (teachers) are allocated to students and they assist the problem solving process within so called Learning Rooms. </a:t>
            </a:r>
          </a:p>
          <a:p>
            <a:endParaRPr lang="pl-PL" sz="1200" b="1" dirty="0" smtClean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Pictures</a:t>
            </a:r>
            <a:r>
              <a:rPr lang="pl-PL" dirty="0" smtClean="0"/>
              <a:t>: </a:t>
            </a:r>
            <a:r>
              <a:rPr lang="en-GB" dirty="0" smtClean="0"/>
              <a:t>https://pixabay.com/</a:t>
            </a:r>
          </a:p>
          <a:p>
            <a:endParaRPr lang="pl-PL" sz="1200" b="1" dirty="0" smtClean="0">
              <a:hlinkClick r:id="rId3"/>
            </a:endParaRPr>
          </a:p>
          <a:p>
            <a:r>
              <a:rPr lang="pl-PL" sz="1200" b="1" dirty="0" smtClean="0">
                <a:hlinkClick r:id="rId3"/>
              </a:rPr>
              <a:t>http://www.sp4ce.piap.pl/</a:t>
            </a:r>
            <a:r>
              <a:rPr lang="en-GB" sz="1050" b="1" dirty="0" smtClean="0">
                <a:hlinkClick r:id="rId3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dirty="0" smtClean="0"/>
              <a:t>T</a:t>
            </a:r>
            <a:r>
              <a:rPr lang="en-GB" sz="1200" b="0" dirty="0" smtClean="0"/>
              <a:t>o achieve a good collaboration</a:t>
            </a:r>
            <a:r>
              <a:rPr lang="pl-PL" sz="1200" b="0" dirty="0" smtClean="0"/>
              <a:t> </a:t>
            </a:r>
            <a:r>
              <a:rPr lang="en-GB" sz="1200" b="0" dirty="0" smtClean="0"/>
              <a:t>between all target groups  </a:t>
            </a:r>
            <a:endParaRPr lang="pl-PL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there is a need to train them by using  handbook and guidelines available online</a:t>
            </a:r>
            <a:endParaRPr lang="pl-PL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dirty="0" smtClean="0">
              <a:hlinkClick r:id="rId3"/>
            </a:endParaRPr>
          </a:p>
          <a:p>
            <a:pPr marL="0" indent="0" algn="just">
              <a:buNone/>
            </a:pPr>
            <a:r>
              <a:rPr lang="en-GB" sz="1200" dirty="0" smtClean="0"/>
              <a:t>The handbook prepared for SP4CE users is titled “SP4CE pedagogical concept” and  covers the following subjects:</a:t>
            </a:r>
          </a:p>
          <a:p>
            <a:pPr lvl="0" algn="just"/>
            <a:r>
              <a:rPr lang="en-GB" sz="1200" dirty="0" smtClean="0"/>
              <a:t>Results and lessons learned from already implemented projects; </a:t>
            </a:r>
          </a:p>
          <a:p>
            <a:pPr lvl="0" algn="just"/>
            <a:r>
              <a:rPr lang="en-GB" sz="1200" dirty="0" smtClean="0"/>
              <a:t>Collaborative learning for creativity and innovation;</a:t>
            </a:r>
            <a:endParaRPr lang="pl-PL" sz="1200" dirty="0" smtClean="0"/>
          </a:p>
          <a:p>
            <a:pPr lvl="0" algn="just"/>
            <a:r>
              <a:rPr lang="en-GB" sz="1200" dirty="0" smtClean="0"/>
              <a:t>Online mentoring and coaching.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dirty="0" smtClean="0">
              <a:hlinkClick r:id="rId3"/>
            </a:endParaRPr>
          </a:p>
          <a:p>
            <a:endParaRPr lang="pl-PL" sz="1200" b="1" dirty="0" smtClean="0">
              <a:hlinkClick r:id="rId3"/>
            </a:endParaRPr>
          </a:p>
          <a:p>
            <a:r>
              <a:rPr lang="pl-PL" sz="1200" b="1" dirty="0" smtClean="0">
                <a:hlinkClick r:id="rId3"/>
              </a:rPr>
              <a:t>http://www.sp4ce.piap.pl/</a:t>
            </a:r>
            <a:r>
              <a:rPr lang="en-GB" sz="1050" b="1" dirty="0" smtClean="0">
                <a:hlinkClick r:id="rId3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2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Why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we </a:t>
            </a:r>
            <a:r>
              <a:rPr lang="pl-PL" dirty="0" err="1" smtClean="0"/>
              <a:t>decided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implement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MOOCs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SP4CE </a:t>
            </a:r>
            <a:r>
              <a:rPr lang="pl-PL" baseline="0" dirty="0" err="1" smtClean="0"/>
              <a:t>project</a:t>
            </a:r>
            <a:r>
              <a:rPr lang="pl-PL" baseline="0" dirty="0" smtClean="0"/>
              <a:t>?</a:t>
            </a:r>
          </a:p>
          <a:p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New skills and knowledge allow you to become a more valuable employee, working for yourself, for current or future employer.</a:t>
            </a: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Education is not a one-off event but the experience of collected throughout his life.</a:t>
            </a: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Modern education should be conducted in an active and inspiring.</a:t>
            </a: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endParaRPr lang="pl-PL" dirty="0" smtClean="0"/>
          </a:p>
          <a:p>
            <a:pPr marL="228600" indent="-228600">
              <a:buFont typeface="+mj-lt"/>
              <a:buNone/>
            </a:pP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advantages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MOOCs</a:t>
            </a:r>
            <a:endParaRPr lang="pl-PL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Free</a:t>
            </a:r>
            <a:endParaRPr lang="pl-PL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Public</a:t>
            </a:r>
            <a:endParaRPr lang="pl-PL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dirty="0" smtClean="0"/>
              <a:t>O</a:t>
            </a:r>
            <a:r>
              <a:rPr lang="en-US" dirty="0" err="1" smtClean="0"/>
              <a:t>nline</a:t>
            </a:r>
            <a:endParaRPr lang="pl-PL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w</a:t>
            </a:r>
            <a:r>
              <a:rPr lang="en-US" dirty="0" err="1" smtClean="0"/>
              <a:t>ork</a:t>
            </a:r>
            <a:r>
              <a:rPr lang="en-US" dirty="0" smtClean="0"/>
              <a:t> at your own pace, in your spare time</a:t>
            </a:r>
            <a:endParaRPr lang="pl-PL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possibility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r</a:t>
            </a:r>
            <a:r>
              <a:rPr lang="en-US" dirty="0" err="1" smtClean="0"/>
              <a:t>aising</a:t>
            </a:r>
            <a:r>
              <a:rPr lang="en-US" dirty="0" smtClean="0"/>
              <a:t> the skills </a:t>
            </a:r>
            <a:r>
              <a:rPr lang="en-US" dirty="0" err="1" smtClean="0"/>
              <a:t>Moodle</a:t>
            </a:r>
            <a:endParaRPr lang="pl-PL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possibility of cooperation and exchange of experiences with other </a:t>
            </a:r>
            <a:r>
              <a:rPr lang="pl-PL" dirty="0" err="1" smtClean="0"/>
              <a:t>Moodle</a:t>
            </a:r>
            <a:r>
              <a:rPr lang="pl-PL" dirty="0" smtClean="0"/>
              <a:t> </a:t>
            </a:r>
            <a:r>
              <a:rPr lang="en-US" dirty="0" smtClean="0"/>
              <a:t>users</a:t>
            </a:r>
            <a:endParaRPr lang="pl-PL" sz="1200" b="1" dirty="0" smtClean="0">
              <a:hlinkClick r:id="rId3"/>
            </a:endParaRPr>
          </a:p>
          <a:p>
            <a:endParaRPr lang="pl-PL" sz="1200" b="1" dirty="0" smtClean="0">
              <a:hlinkClick r:id="rId3"/>
            </a:endParaRPr>
          </a:p>
          <a:p>
            <a:r>
              <a:rPr lang="pl-PL" sz="1200" b="1" dirty="0" smtClean="0">
                <a:hlinkClick r:id="rId3"/>
              </a:rPr>
              <a:t>http://www.integrating-technology.org/course/index.php?categoryid=20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8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https://padlet.com/nelliemuller/9j2mrdrou9ax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8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hlinkClick r:id="rId3"/>
              </a:rPr>
              <a:t>https://www.youtube.com/watch?v=n4JUMSx7r4I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7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 smtClean="0"/>
              <a:t>As a final ICT solution for the portal development </a:t>
            </a:r>
            <a:r>
              <a:rPr lang="en-GB" sz="1200" b="1" dirty="0" err="1" smtClean="0"/>
              <a:t>WordPress</a:t>
            </a:r>
            <a:r>
              <a:rPr lang="en-GB" sz="1200" b="1" dirty="0" smtClean="0"/>
              <a:t> and </a:t>
            </a:r>
            <a:r>
              <a:rPr lang="en-GB" sz="1200" b="1" dirty="0" err="1" smtClean="0"/>
              <a:t>Moodle</a:t>
            </a:r>
            <a:r>
              <a:rPr lang="en-GB" sz="1200" b="1" dirty="0" smtClean="0"/>
              <a:t> </a:t>
            </a:r>
            <a:r>
              <a:rPr lang="en-GB" sz="1200" dirty="0" smtClean="0"/>
              <a:t>are proposed. </a:t>
            </a:r>
            <a:endParaRPr lang="pl-PL" sz="1200" dirty="0" smtClean="0"/>
          </a:p>
          <a:p>
            <a:pPr algn="l"/>
            <a:r>
              <a:rPr lang="en-GB" sz="1200" dirty="0" smtClean="0"/>
              <a:t>In order to make familiar all target groups with the functionalities of the portal </a:t>
            </a:r>
            <a:r>
              <a:rPr lang="en-GB" sz="1200" b="1" dirty="0" smtClean="0"/>
              <a:t>the video based training </a:t>
            </a:r>
            <a:r>
              <a:rPr lang="en-GB" sz="1200" dirty="0" smtClean="0"/>
              <a:t>is offered. </a:t>
            </a:r>
            <a:endParaRPr lang="pl-PL" sz="1200" dirty="0" smtClean="0"/>
          </a:p>
          <a:p>
            <a:pPr algn="l"/>
            <a:endParaRPr lang="pl-PL" sz="1200" dirty="0" smtClean="0"/>
          </a:p>
          <a:p>
            <a:endParaRPr lang="pl-PL" sz="1200" b="1" dirty="0" smtClean="0">
              <a:hlinkClick r:id="rId3"/>
            </a:endParaRPr>
          </a:p>
          <a:p>
            <a:endParaRPr lang="pl-PL" sz="1200" b="1" dirty="0" smtClean="0">
              <a:hlinkClick r:id="rId3"/>
            </a:endParaRPr>
          </a:p>
          <a:p>
            <a:r>
              <a:rPr lang="pl-PL" sz="1200" b="1" dirty="0" smtClean="0">
                <a:hlinkClick r:id="rId3"/>
              </a:rPr>
              <a:t>http://sp4ce.eu/en/</a:t>
            </a:r>
            <a:endParaRPr lang="pl-PL" sz="1200" b="1" dirty="0" smtClean="0"/>
          </a:p>
          <a:p>
            <a:r>
              <a:rPr lang="pl-PL" sz="1200" b="1" dirty="0" smtClean="0">
                <a:hlinkClick r:id="rId4"/>
              </a:rPr>
              <a:t>http://sp4ce.moodle.pl/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2BA2-9DDD-49B4-A773-78145CAC709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4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DC6C-E7B6-4229-A759-EF4191215EA0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76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43-F72B-4F05-81F0-A811D1BC5209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34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DC20-7A59-4069-8D32-CE16EA3DD015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59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E94-B88E-4C2E-85AF-EC9236263D3E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6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334D-1CA7-44CC-80E9-9D1B90543DFC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2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2C5-FD73-436D-8BD2-12FA6B1E19DF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29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4ED8-5D9C-4441-AAA1-9FED8A1C7145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58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8AA-262D-4348-A6AD-C5687414BD56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5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9308-3C31-4204-B3E8-669DB7232BC5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2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FA33-E01E-4504-AA2F-E2A102B2F007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59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9CE-FA4E-47FD-A85E-EF7B0F41C1DD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45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8DCD-41FE-45CF-944D-4DF5DDA815F1}" type="datetime1">
              <a:rPr lang="it-IT" smtClean="0"/>
              <a:pPr/>
              <a:t>02/08/2016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MoodleMOOT Virtual Conference August 5-7,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B0DD-FB9F-4E2C-B3E2-B1BE3EC57F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5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moot.integrating-technology.org/course/view.php?id=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course/view.php?id=6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4ce.moodlecloud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twpg.gda.pl/?dir=2016GUI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hyperlink" Target="http://utwpg.gda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48317032157787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sp4ce.moodle.pl/course/request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youth/programme/index_e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4ce.piap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ducation/policy/vocational-policy/doc/brugescom_e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ing-technology.org/course/index.php?categoryid=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elliemuller/9j2mrdrou9ax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JUMSx7r4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4ce.moodle.pl/" TargetMode="External"/><Relationship Id="rId4" Type="http://schemas.openxmlformats.org/officeDocument/2006/relationships/hyperlink" Target="http://sp4ce.eu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755626"/>
          </a:xfrm>
        </p:spPr>
        <p:txBody>
          <a:bodyPr>
            <a:noAutofit/>
          </a:bodyPr>
          <a:lstStyle/>
          <a:p>
            <a:r>
              <a:rPr lang="en-GB" sz="2800" b="1" dirty="0" err="1" smtClean="0">
                <a:solidFill>
                  <a:srgbClr val="F4740A"/>
                </a:solidFill>
              </a:rPr>
              <a:t>MoodleMOOT</a:t>
            </a:r>
            <a:r>
              <a:rPr lang="en-GB" sz="2800" b="1" dirty="0" smtClean="0">
                <a:solidFill>
                  <a:srgbClr val="F4740A"/>
                </a:solidFill>
              </a:rPr>
              <a:t> </a:t>
            </a:r>
            <a:r>
              <a:rPr lang="en-GB" sz="2800" b="1" dirty="0">
                <a:solidFill>
                  <a:srgbClr val="F4740A"/>
                </a:solidFill>
              </a:rPr>
              <a:t>Virtual Conference August 5-7, 2016</a:t>
            </a:r>
            <a:r>
              <a:rPr lang="pl-PL" sz="2800" b="1" dirty="0">
                <a:solidFill>
                  <a:srgbClr val="F4740A"/>
                </a:solidFill>
              </a:rPr>
              <a:t/>
            </a:r>
            <a:br>
              <a:rPr lang="pl-PL" sz="2800" b="1" dirty="0">
                <a:solidFill>
                  <a:srgbClr val="F4740A"/>
                </a:solidFill>
              </a:rPr>
            </a:b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en-GB" b="1" dirty="0" smtClean="0"/>
              <a:t>Using </a:t>
            </a:r>
            <a:r>
              <a:rPr lang="en-GB" b="1" dirty="0"/>
              <a:t>MOOCs for Moodle users training - SP4CE case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b="1" i="1" dirty="0" smtClean="0"/>
              <a:t>Anna Grabowska, Ewa Kozłowska</a:t>
            </a:r>
            <a:br>
              <a:rPr lang="pl-PL" sz="2400" b="1" i="1" dirty="0" smtClean="0"/>
            </a:br>
            <a:r>
              <a:rPr lang="pl-PL" sz="2400" b="1" i="1" dirty="0" smtClean="0"/>
              <a:t>PRO-MED, Gdansk University of Technology</a:t>
            </a:r>
            <a:br>
              <a:rPr lang="pl-PL" sz="2400" b="1" i="1" dirty="0" smtClean="0"/>
            </a:br>
            <a:endParaRPr lang="it-IT" sz="24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752600"/>
          </a:xfrm>
        </p:spPr>
        <p:txBody>
          <a:bodyPr>
            <a:normAutofit/>
          </a:bodyPr>
          <a:lstStyle/>
          <a:p>
            <a:endParaRPr lang="pl-PL" sz="2200" dirty="0" smtClean="0"/>
          </a:p>
          <a:p>
            <a:endParaRPr lang="it-IT" sz="2200" dirty="0"/>
          </a:p>
          <a:p>
            <a:endParaRPr lang="pl-PL" sz="2600" b="1" dirty="0">
              <a:solidFill>
                <a:srgbClr val="A95007"/>
              </a:solidFill>
            </a:endParaRPr>
          </a:p>
          <a:p>
            <a:r>
              <a:rPr lang="en-GB" sz="2200" b="1" dirty="0" smtClean="0">
                <a:solidFill>
                  <a:srgbClr val="F4740A"/>
                </a:solidFill>
                <a:hlinkClick r:id="rId3"/>
              </a:rPr>
              <a:t>http</a:t>
            </a:r>
            <a:r>
              <a:rPr lang="en-GB" sz="2200" b="1" dirty="0">
                <a:solidFill>
                  <a:srgbClr val="F4740A"/>
                </a:solidFill>
                <a:hlinkClick r:id="rId3"/>
              </a:rPr>
              <a:t>://moodlemoot.integrating-technology.org/course/view.php?id=2</a:t>
            </a:r>
            <a:endParaRPr lang="en-GB" sz="2200" b="1" dirty="0">
              <a:solidFill>
                <a:srgbClr val="F4740A"/>
              </a:solidFill>
            </a:endParaRPr>
          </a:p>
          <a:p>
            <a:endParaRPr lang="it-IT" i="1" dirty="0">
              <a:solidFill>
                <a:srgbClr val="A9500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54" y="1484784"/>
            <a:ext cx="3060857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Learning Rooms in </a:t>
            </a:r>
            <a:r>
              <a:rPr lang="en-GB" b="1" dirty="0" smtClean="0"/>
              <a:t>SP4CE </a:t>
            </a:r>
            <a:r>
              <a:rPr lang="en-GB" b="1" dirty="0"/>
              <a:t>ERASMUS</a:t>
            </a:r>
            <a:r>
              <a:rPr lang="en-GB" b="1" dirty="0" smtClean="0"/>
              <a:t>+</a:t>
            </a:r>
            <a:r>
              <a:rPr lang="pl-PL" b="1" dirty="0"/>
              <a:t> 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>
                <a:hlinkClick r:id="rId3"/>
              </a:rPr>
              <a:t>http://sp4ce.moodle.pl/</a:t>
            </a:r>
            <a:endParaRPr lang="pl-PL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9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Example </a:t>
            </a:r>
            <a:r>
              <a:rPr lang="pl-PL" sz="4000" b="1" dirty="0"/>
              <a:t>Learning Room</a:t>
            </a:r>
            <a:br>
              <a:rPr lang="pl-PL" sz="4000" b="1" dirty="0"/>
            </a:br>
            <a:r>
              <a:rPr lang="pl-PL" sz="3100" b="1" dirty="0">
                <a:hlinkClick r:id="rId3"/>
              </a:rPr>
              <a:t>http://sp4ce.moodle.pl/course/view.php?id=63</a:t>
            </a:r>
            <a:endParaRPr lang="en-GB" sz="31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9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/>
              <a:t/>
            </a:r>
            <a:br>
              <a:rPr lang="pl-PL" sz="2900" b="1" dirty="0"/>
            </a:br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b="1" dirty="0" smtClean="0"/>
              <a:t>Welcome to</a:t>
            </a:r>
            <a:r>
              <a:rPr lang="pl-PL" i="1" dirty="0"/>
              <a:t/>
            </a:r>
            <a:br>
              <a:rPr lang="pl-PL" i="1" dirty="0"/>
            </a:br>
            <a:r>
              <a:rPr lang="pl-PL" b="1" dirty="0">
                <a:hlinkClick r:id="rId3"/>
              </a:rPr>
              <a:t>https://sp4ce.moodlecloud.com</a:t>
            </a:r>
            <a:r>
              <a:rPr lang="pl-PL" b="1" dirty="0" smtClean="0">
                <a:hlinkClick r:id="rId3"/>
              </a:rPr>
              <a:t>/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200" b="1" dirty="0"/>
              <a:t/>
            </a:r>
            <a:br>
              <a:rPr lang="pl-PL" sz="3200" b="1" dirty="0"/>
            </a:b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6443"/>
            <a:ext cx="7839502" cy="440972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Our </a:t>
            </a:r>
            <a:r>
              <a:rPr lang="pl-PL" sz="3600" b="1" dirty="0"/>
              <a:t>repository at CI </a:t>
            </a:r>
            <a:r>
              <a:rPr lang="pl-PL" sz="3600" b="1" dirty="0" smtClean="0"/>
              <a:t>TASK -</a:t>
            </a:r>
            <a:r>
              <a:rPr lang="pl-PL" sz="3600" b="1" dirty="0">
                <a:hlinkClick r:id="rId3"/>
              </a:rPr>
              <a:t/>
            </a:r>
            <a:br>
              <a:rPr lang="pl-PL" sz="3600" b="1" dirty="0">
                <a:hlinkClick r:id="rId3"/>
              </a:rPr>
            </a:br>
            <a:r>
              <a:rPr lang="pl-PL" sz="3600" b="1" dirty="0"/>
              <a:t>  </a:t>
            </a:r>
            <a:r>
              <a:rPr lang="it-IT" sz="3600" b="1" dirty="0" smtClean="0"/>
              <a:t>Academic </a:t>
            </a:r>
            <a:r>
              <a:rPr lang="it-IT" sz="3600" b="1" dirty="0"/>
              <a:t>Computer Centre in </a:t>
            </a:r>
            <a:r>
              <a:rPr lang="it-IT" sz="3600" b="1" dirty="0" smtClean="0"/>
              <a:t>Gdansk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en-GB" sz="3600" b="1" dirty="0">
                <a:hlinkClick r:id="rId4"/>
              </a:rPr>
              <a:t>http://utwpg.gda.pl</a:t>
            </a:r>
            <a:r>
              <a:rPr lang="en-GB" sz="3600" b="1" dirty="0" smtClean="0">
                <a:hlinkClick r:id="rId4"/>
              </a:rPr>
              <a:t>/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MMVC15</a:t>
            </a:r>
            <a:endParaRPr lang="en-GB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40188" cy="2263253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MMVC16</a:t>
            </a:r>
            <a:endParaRPr lang="en-GB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4041775" cy="20008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74638"/>
            <a:ext cx="9144000" cy="12821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100" b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EEB0DD-FB9F-4E2C-B3E2-B1BE3EC57F5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6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4464496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Thank you for your attention </a:t>
            </a:r>
            <a:br>
              <a:rPr lang="pl-PL" sz="4000" b="1" dirty="0" smtClean="0"/>
            </a:br>
            <a:r>
              <a:rPr lang="pl-PL" sz="4000" b="1" dirty="0" smtClean="0"/>
              <a:t>and send us </a:t>
            </a:r>
            <a:r>
              <a:rPr lang="pl-PL" sz="4000" b="1" dirty="0"/>
              <a:t>your proposal/comments in FB</a:t>
            </a:r>
            <a:br>
              <a:rPr lang="pl-PL" sz="4000" b="1" dirty="0"/>
            </a:br>
            <a:r>
              <a:rPr lang="pl-PL" sz="2800" b="1" dirty="0">
                <a:hlinkClick r:id="rId3"/>
              </a:rPr>
              <a:t>https://www.facebook.com/groups/1648317032157787</a:t>
            </a:r>
            <a:r>
              <a:rPr lang="pl-PL" sz="2800" b="1" dirty="0" smtClean="0">
                <a:hlinkClick r:id="rId3"/>
              </a:rPr>
              <a:t>/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or ask for your Learning Room</a:t>
            </a:r>
            <a:br>
              <a:rPr lang="pl-PL" sz="2800" b="1" dirty="0"/>
            </a:br>
            <a:r>
              <a:rPr lang="pl-PL" sz="2800" b="1" dirty="0">
                <a:hlinkClick r:id="rId4"/>
              </a:rPr>
              <a:t>http://sp4ce.moodle.pl/course/request.php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b="1" dirty="0"/>
          </a:p>
          <a:p>
            <a:pPr marL="0" indent="0" algn="ctr">
              <a:buNone/>
            </a:pPr>
            <a:endParaRPr lang="pl-PL" sz="2400" b="1" dirty="0" smtClean="0"/>
          </a:p>
          <a:p>
            <a:pPr marL="0" indent="0" algn="ctr">
              <a:buNone/>
            </a:pPr>
            <a:endParaRPr lang="pl-PL" sz="1800" i="1" dirty="0" smtClean="0"/>
          </a:p>
          <a:p>
            <a:pPr marL="0" indent="0" algn="ctr">
              <a:buNone/>
            </a:pPr>
            <a:endParaRPr lang="pl-PL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80" y="692696"/>
            <a:ext cx="3060857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SP4CE - what is all about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>
                <a:hlinkClick r:id="rId3"/>
              </a:rPr>
              <a:t>http://</a:t>
            </a:r>
            <a:r>
              <a:rPr lang="pl-PL" sz="3100" b="1" dirty="0" smtClean="0">
                <a:hlinkClick r:id="rId3"/>
              </a:rPr>
              <a:t>ec.europa.eu/youth/programme/index_en.htm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just"/>
            <a:r>
              <a:rPr lang="en-GB" sz="2800" dirty="0"/>
              <a:t>SP4CE stands for Strategic Partnership for Creativity and Entrepreneurship project </a:t>
            </a:r>
            <a:r>
              <a:rPr lang="en-GB" sz="2800" dirty="0" smtClean="0"/>
              <a:t>which</a:t>
            </a:r>
            <a:r>
              <a:rPr lang="pl-PL" sz="2800" dirty="0" smtClean="0"/>
              <a:t> </a:t>
            </a:r>
            <a:r>
              <a:rPr lang="en-GB" sz="2800" dirty="0" smtClean="0"/>
              <a:t>has </a:t>
            </a:r>
            <a:r>
              <a:rPr lang="en-GB" sz="2800" dirty="0"/>
              <a:t>been funded with support from </a:t>
            </a:r>
            <a:r>
              <a:rPr lang="en-GB" sz="2800" dirty="0" smtClean="0"/>
              <a:t>the </a:t>
            </a:r>
            <a:r>
              <a:rPr lang="en-GB" sz="2800" dirty="0"/>
              <a:t>European Commission under the ERASMUS+ Programme. 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project has started on 1 September 2014</a:t>
            </a:r>
            <a:r>
              <a:rPr lang="en-GB" sz="2800" dirty="0" smtClean="0"/>
              <a:t>.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algn="just"/>
            <a:r>
              <a:rPr lang="en-GB" sz="2800" dirty="0" smtClean="0"/>
              <a:t> </a:t>
            </a:r>
            <a:r>
              <a:rPr lang="en-GB" sz="2800" dirty="0"/>
              <a:t>SP4CE will end on </a:t>
            </a:r>
            <a:r>
              <a:rPr lang="en-GB" sz="2800" dirty="0" smtClean="0"/>
              <a:t>31</a:t>
            </a:r>
            <a:r>
              <a:rPr lang="pl-PL" sz="2800" dirty="0" smtClean="0"/>
              <a:t> </a:t>
            </a:r>
            <a:r>
              <a:rPr lang="en-GB" sz="2800" dirty="0" smtClean="0"/>
              <a:t>August </a:t>
            </a:r>
            <a:r>
              <a:rPr lang="en-GB" sz="2800" dirty="0"/>
              <a:t>2017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9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 smtClean="0"/>
              <a:t>The main purpose of </a:t>
            </a:r>
            <a:r>
              <a:rPr lang="pl-PL" sz="4900" b="1" dirty="0" smtClean="0"/>
              <a:t>SP4CE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100" b="1" dirty="0" smtClean="0">
                <a:hlinkClick r:id="rId3"/>
              </a:rPr>
              <a:t>http://www.sp4ce.piap.pl/</a:t>
            </a:r>
            <a:r>
              <a:rPr lang="en-GB" sz="3100" b="1" dirty="0" smtClean="0">
                <a:hlinkClick r:id="rId3"/>
              </a:rPr>
              <a:t> 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133055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altLang="en-US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GB" altLang="en-US" sz="3600" b="1" dirty="0" err="1">
                <a:solidFill>
                  <a:srgbClr val="FF0000"/>
                </a:solidFill>
                <a:latin typeface="+mj-lt"/>
              </a:rPr>
              <a:t>mproving</a:t>
            </a:r>
            <a:r>
              <a:rPr lang="en-GB" altLang="en-US" sz="3600" b="1" dirty="0">
                <a:solidFill>
                  <a:srgbClr val="FF0000"/>
                </a:solidFill>
                <a:latin typeface="+mj-lt"/>
              </a:rPr>
              <a:t> the quality and efficiency of vet and enhancing its attractiveness and </a:t>
            </a:r>
            <a:r>
              <a:rPr lang="en-GB" altLang="en-US" sz="3600" b="1" dirty="0" smtClean="0">
                <a:solidFill>
                  <a:srgbClr val="FF0000"/>
                </a:solidFill>
                <a:latin typeface="+mj-lt"/>
              </a:rPr>
              <a:t>relevance</a:t>
            </a: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</a:pPr>
            <a:endParaRPr lang="pl-PL" altLang="en-US" sz="3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GB" altLang="en-US" sz="3600" b="1" dirty="0" smtClean="0">
                <a:solidFill>
                  <a:srgbClr val="FF0000"/>
                </a:solidFill>
                <a:latin typeface="+mj-lt"/>
              </a:rPr>
              <a:t>Enhancing </a:t>
            </a:r>
            <a:r>
              <a:rPr lang="en-GB" altLang="en-US" sz="3600" b="1" dirty="0">
                <a:solidFill>
                  <a:srgbClr val="FF0000"/>
                </a:solidFill>
                <a:latin typeface="+mj-lt"/>
              </a:rPr>
              <a:t>creativity, innovation </a:t>
            </a: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pl-PL" altLang="en-US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GB" altLang="en-US" sz="3600" b="1" dirty="0" smtClean="0">
                <a:solidFill>
                  <a:srgbClr val="FF0000"/>
                </a:solidFill>
                <a:latin typeface="+mj-lt"/>
              </a:rPr>
              <a:t>and entrepreneurship</a:t>
            </a:r>
            <a:r>
              <a:rPr lang="pl-PL" alt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Prostokąt 4"/>
          <p:cNvSpPr/>
          <p:nvPr/>
        </p:nvSpPr>
        <p:spPr>
          <a:xfrm>
            <a:off x="251520" y="6093296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en-US" b="1" dirty="0" smtClean="0">
                <a:solidFill>
                  <a:srgbClr val="FF0000"/>
                </a:solidFill>
                <a:hlinkClick r:id="rId4"/>
              </a:rPr>
              <a:t>http://ec.europa.eu/education/policy/vocational-policy/doc/brugescom_en.pdf</a:t>
            </a:r>
            <a:endParaRPr lang="pl-PL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426170"/>
          </a:xfrm>
        </p:spPr>
        <p:txBody>
          <a:bodyPr>
            <a:noAutofit/>
          </a:bodyPr>
          <a:lstStyle/>
          <a:p>
            <a:r>
              <a:rPr lang="pl-PL" b="1" dirty="0" smtClean="0"/>
              <a:t>M</a:t>
            </a:r>
            <a:r>
              <a:rPr lang="en-GB" b="1" dirty="0" smtClean="0"/>
              <a:t>ain target groups: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064896" cy="3816425"/>
          </a:xfrm>
        </p:spPr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Coaches, </a:t>
            </a:r>
            <a:endParaRPr lang="pl-PL" sz="3600" dirty="0" smtClean="0"/>
          </a:p>
          <a:p>
            <a:pPr marL="742950" lvl="0" indent="-742950">
              <a:buFont typeface="+mj-lt"/>
              <a:buAutoNum type="arabicPeriod"/>
            </a:pPr>
            <a:endParaRPr lang="pl-PL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Mentors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GB" sz="3600" dirty="0" smtClean="0"/>
              <a:t>(Teachers)</a:t>
            </a:r>
            <a:r>
              <a:rPr lang="pl-PL" sz="3600" dirty="0" smtClean="0"/>
              <a:t>,</a:t>
            </a:r>
          </a:p>
          <a:p>
            <a:pPr marL="742950" lvl="0" indent="-742950">
              <a:buFont typeface="+mj-lt"/>
              <a:buAutoNum type="arabicPeriod"/>
            </a:pPr>
            <a:endParaRPr lang="pl-PL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GB" sz="3600" dirty="0" smtClean="0"/>
              <a:t>Students.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Obraz 7" descr="board-1521347_1920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2824">
            <a:off x="4110589" y="1732162"/>
            <a:ext cx="4171355" cy="186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entrepreneur-696966_1920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861048"/>
            <a:ext cx="4176464" cy="2767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sentation-1311164_1920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0458">
            <a:off x="4330715" y="2519227"/>
            <a:ext cx="4477520" cy="316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354162"/>
          </a:xfrm>
        </p:spPr>
        <p:txBody>
          <a:bodyPr>
            <a:noAutofit/>
          </a:bodyPr>
          <a:lstStyle/>
          <a:p>
            <a:r>
              <a:rPr lang="en-GB" b="1" dirty="0" smtClean="0"/>
              <a:t>SP4CE pedagogical concept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5040560" cy="420933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600" dirty="0" smtClean="0"/>
              <a:t>Results </a:t>
            </a:r>
            <a:r>
              <a:rPr lang="en-GB" sz="3600" dirty="0"/>
              <a:t>and lessons learned from already implemented projects; </a:t>
            </a:r>
          </a:p>
          <a:p>
            <a:pPr lvl="0"/>
            <a:r>
              <a:rPr lang="en-GB" sz="3600" dirty="0"/>
              <a:t>Collaborative learning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GB" sz="3600" dirty="0" smtClean="0"/>
              <a:t>for </a:t>
            </a:r>
            <a:r>
              <a:rPr lang="en-GB" sz="3600" dirty="0"/>
              <a:t>creativity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GB" sz="3600" dirty="0" smtClean="0"/>
              <a:t>and innovation;</a:t>
            </a:r>
            <a:endParaRPr lang="pl-PL" sz="3600" dirty="0"/>
          </a:p>
          <a:p>
            <a:pPr lvl="0"/>
            <a:r>
              <a:rPr lang="en-GB" sz="3600" dirty="0" smtClean="0"/>
              <a:t>Online </a:t>
            </a:r>
            <a:r>
              <a:rPr lang="en-GB" sz="3600" dirty="0"/>
              <a:t>mentoring and coaching.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Implementing Moodle MOOCs </a:t>
            </a:r>
            <a:r>
              <a:rPr lang="pl-PL" sz="4000" b="1" dirty="0"/>
              <a:t>in SP4CE</a:t>
            </a:r>
            <a:br>
              <a:rPr lang="pl-PL" sz="4000" b="1" dirty="0"/>
            </a:br>
            <a:r>
              <a:rPr lang="pl-PL" sz="2000" b="1" dirty="0">
                <a:hlinkClick r:id="rId3"/>
              </a:rPr>
              <a:t>http://www.integrating-technology.org/course/index.php?categoryid=20  </a:t>
            </a:r>
            <a:endParaRPr lang="en-GB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84776" cy="392893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7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b="1" dirty="0" smtClean="0"/>
              <a:t>MM8 - Example tutorials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3100" b="1" dirty="0">
                <a:hlinkClick r:id="rId3"/>
              </a:rPr>
              <a:t>https://padlet.com/nelliemuller/9j2mrdrou9ax</a:t>
            </a:r>
            <a:endParaRPr lang="en-GB" sz="31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096344" cy="230188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57132"/>
            <a:ext cx="4398640" cy="209727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20186"/>
            <a:ext cx="3816424" cy="2312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8" y="3789040"/>
            <a:ext cx="3096344" cy="23411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dirty="0" smtClean="0"/>
              <a:t>Moodle MOOC (Jan 2016) </a:t>
            </a:r>
            <a:r>
              <a:rPr lang="pl-PL" sz="3200" b="1" dirty="0" smtClean="0">
                <a:hlinkClick r:id="rId3"/>
              </a:rPr>
              <a:t>https</a:t>
            </a:r>
            <a:r>
              <a:rPr lang="pl-PL" sz="3200" b="1" dirty="0">
                <a:hlinkClick r:id="rId3"/>
              </a:rPr>
              <a:t>://</a:t>
            </a:r>
            <a:r>
              <a:rPr lang="pl-PL" sz="3200" b="1" dirty="0" smtClean="0">
                <a:hlinkClick r:id="rId3"/>
              </a:rPr>
              <a:t>www.youtube.com/watch?v=n4JUMSx7r4I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en-GB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8600" cy="2832077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038600" cy="230546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2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Final</a:t>
            </a:r>
            <a:r>
              <a:rPr lang="pl-PL" b="1" dirty="0" smtClean="0"/>
              <a:t> </a:t>
            </a:r>
            <a:r>
              <a:rPr lang="pl-PL" b="1" dirty="0" err="1" smtClean="0"/>
              <a:t>solution</a:t>
            </a:r>
            <a:endParaRPr lang="en-GB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Symbol zastępczy zawartości 6" descr="sp4ce_platfor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2454"/>
          <a:stretch>
            <a:fillRect/>
          </a:stretch>
        </p:blipFill>
        <p:spPr>
          <a:xfrm>
            <a:off x="899592" y="1484784"/>
            <a:ext cx="7235047" cy="3744416"/>
          </a:xfrm>
        </p:spPr>
      </p:pic>
      <p:sp>
        <p:nvSpPr>
          <p:cNvPr id="8" name="Prostokąt 7"/>
          <p:cNvSpPr/>
          <p:nvPr/>
        </p:nvSpPr>
        <p:spPr>
          <a:xfrm>
            <a:off x="395536" y="5301208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3600" b="1" dirty="0" smtClean="0">
                <a:hlinkClick r:id="rId4"/>
              </a:rPr>
              <a:t>http://sp4ce.eu/en/</a:t>
            </a:r>
            <a:r>
              <a:rPr lang="pl-PL" sz="3600" b="1" dirty="0" smtClean="0"/>
              <a:t> </a:t>
            </a:r>
            <a:endParaRPr lang="pl-PL" sz="3600" b="1" dirty="0" smtClean="0">
              <a:hlinkClick r:id="rId5"/>
            </a:endParaRPr>
          </a:p>
          <a:p>
            <a:pPr>
              <a:buNone/>
            </a:pPr>
            <a:r>
              <a:rPr lang="pl-PL" sz="3600" b="1" dirty="0" smtClean="0">
                <a:hlinkClick r:id="rId5"/>
              </a:rPr>
              <a:t>http://sp4ce.moodle.pl/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184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917</Words>
  <Application>Microsoft Office PowerPoint</Application>
  <PresentationFormat>On-screen Show (4:3)</PresentationFormat>
  <Paragraphs>182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di Office</vt:lpstr>
      <vt:lpstr>MoodleMOOT Virtual Conference August 5-7, 2016    Using MOOCs for Moodle users training - SP4CE case  Anna Grabowska, Ewa Kozłowska PRO-MED, Gdansk University of Technology </vt:lpstr>
      <vt:lpstr>SP4CE - what is all about http://ec.europa.eu/youth/programme/index_en.htm </vt:lpstr>
      <vt:lpstr>The main purpose of SP4CE http://www.sp4ce.piap.pl/ </vt:lpstr>
      <vt:lpstr>Main target groups:</vt:lpstr>
      <vt:lpstr>SP4CE pedagogical concept</vt:lpstr>
      <vt:lpstr>Implementing Moodle MOOCs in SP4CE http://www.integrating-technology.org/course/index.php?categoryid=20  </vt:lpstr>
      <vt:lpstr>MM8 - Example tutorials https://padlet.com/nelliemuller/9j2mrdrou9ax</vt:lpstr>
      <vt:lpstr> Moodle MOOC (Jan 2016) https://www.youtube.com/watch?v=n4JUMSx7r4I </vt:lpstr>
      <vt:lpstr>Final solution</vt:lpstr>
      <vt:lpstr>Learning Rooms in SP4CE ERASMUS+  http://sp4ce.moodle.pl/</vt:lpstr>
      <vt:lpstr>Example Learning Room http://sp4ce.moodle.pl/course/view.php?id=63</vt:lpstr>
      <vt:lpstr>    Welcome to https://sp4ce.moodlecloud.com/   </vt:lpstr>
      <vt:lpstr> Our repository at CI TASK -   Academic Computer Centre in Gdansk http://utwpg.gda.pl/ </vt:lpstr>
      <vt:lpstr>Thank you for your attention  and send us your proposal/comments in FB https://www.facebook.com/groups/1648317032157787/ or ask for your Learning Room http://sp4ce.moodle.pl/course/request.php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Carla De Cunto</dc:creator>
  <cp:lastModifiedBy>anka</cp:lastModifiedBy>
  <cp:revision>143</cp:revision>
  <dcterms:created xsi:type="dcterms:W3CDTF">2015-07-17T07:15:50Z</dcterms:created>
  <dcterms:modified xsi:type="dcterms:W3CDTF">2016-08-02T07:04:40Z</dcterms:modified>
</cp:coreProperties>
</file>