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70" r:id="rId9"/>
    <p:sldId id="263" r:id="rId10"/>
    <p:sldId id="264" r:id="rId11"/>
    <p:sldId id="275" r:id="rId12"/>
    <p:sldId id="276" r:id="rId13"/>
    <p:sldId id="262" r:id="rId14"/>
    <p:sldId id="277" r:id="rId15"/>
    <p:sldId id="273" r:id="rId16"/>
    <p:sldId id="266" r:id="rId17"/>
    <p:sldId id="269" r:id="rId18"/>
    <p:sldId id="267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482" autoAdjust="0"/>
  </p:normalViewPr>
  <p:slideViewPr>
    <p:cSldViewPr>
      <p:cViewPr>
        <p:scale>
          <a:sx n="70" d="100"/>
          <a:sy n="70" d="100"/>
        </p:scale>
        <p:origin x="-115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F7957-F20E-4B56-B2F9-6AA271CF859A}" type="datetimeFigureOut">
              <a:rPr lang="en-GB" smtClean="0"/>
              <a:pPr/>
              <a:t>10/05/2016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EAB8F-2198-4D96-AA9B-458079E0D0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310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EAB8F-2198-4D96-AA9B-458079E0D075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790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https://www.youtube.com/watch?v=ATJcBG9cxJ8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EAB8F-2198-4D96-AA9B-458079E0D075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https://www.youtube.com/watch?v=ATJcBG9cxJ8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EAB8F-2198-4D96-AA9B-458079E0D075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BBC5D-9B23-4246-A5CB-DAC3FDD2B85E}" type="datetime1">
              <a:rPr lang="en-GB" smtClean="0"/>
              <a:pPr/>
              <a:t>10/05/2016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This project has been funded with support from the European Commission.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993B-C63E-4EFD-8071-950B909108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153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D1EE7-1EA5-49B4-B23B-605A5C215576}" type="datetime1">
              <a:rPr lang="en-GB" smtClean="0"/>
              <a:pPr/>
              <a:t>10/05/2016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This project has been funded with support from the European Commission.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993B-C63E-4EFD-8071-950B909108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891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19471-1802-41ED-B6B1-905A6F79E987}" type="datetime1">
              <a:rPr lang="en-GB" smtClean="0"/>
              <a:pPr/>
              <a:t>10/05/2016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This project has been funded with support from the European Commission.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993B-C63E-4EFD-8071-950B909108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420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963E-0281-49BD-B5E2-96E49A6568F8}" type="datetime1">
              <a:rPr lang="en-GB" smtClean="0"/>
              <a:pPr/>
              <a:t>10/05/2016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This project has been funded with support from the European Commission.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993B-C63E-4EFD-8071-950B909108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264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7A1C-FA82-4978-9D82-643B4AD12F02}" type="datetime1">
              <a:rPr lang="en-GB" smtClean="0"/>
              <a:pPr/>
              <a:t>10/05/2016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This project has been funded with support from the European Commission.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993B-C63E-4EFD-8071-950B909108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220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A837-7060-48B7-ABB0-7A9BDEC7B256}" type="datetime1">
              <a:rPr lang="en-GB" smtClean="0"/>
              <a:pPr/>
              <a:t>10/05/2016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This project has been funded with support from the European Commission.</a:t>
            </a:r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993B-C63E-4EFD-8071-950B909108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989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B6E9-EAFB-476B-92D8-81A9F0F25F76}" type="datetime1">
              <a:rPr lang="en-GB" smtClean="0"/>
              <a:pPr/>
              <a:t>10/05/2016</a:t>
            </a:fld>
            <a:endParaRPr lang="en-GB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This project has been funded with support from the European Commission.</a:t>
            </a:r>
            <a:endParaRPr lang="en-GB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993B-C63E-4EFD-8071-950B909108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55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D2815-C7BF-49F8-A998-0DA01B56042E}" type="datetime1">
              <a:rPr lang="en-GB" smtClean="0"/>
              <a:pPr/>
              <a:t>10/05/2016</a:t>
            </a:fld>
            <a:endParaRPr lang="en-GB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This project has been funded with support from the European Commission.</a:t>
            </a:r>
            <a:endParaRPr lang="en-GB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993B-C63E-4EFD-8071-950B909108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622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B0E59-6F10-46E2-A837-8B9A5C554A2F}" type="datetime1">
              <a:rPr lang="en-GB" smtClean="0"/>
              <a:pPr/>
              <a:t>10/05/2016</a:t>
            </a:fld>
            <a:endParaRPr lang="en-GB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This project has been funded with support from the European Commission.</a:t>
            </a:r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993B-C63E-4EFD-8071-950B909108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369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006B6-12E1-487B-8356-C8B466B5E1BD}" type="datetime1">
              <a:rPr lang="en-GB" smtClean="0"/>
              <a:pPr/>
              <a:t>10/05/2016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This project has been funded with support from the European Commission.</a:t>
            </a:r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993B-C63E-4EFD-8071-950B909108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16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984BE-4049-4486-9E53-F2625CB87CB5}" type="datetime1">
              <a:rPr lang="en-GB" smtClean="0"/>
              <a:pPr/>
              <a:t>10/05/2016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This project has been funded with support from the European Commission.</a:t>
            </a:r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993B-C63E-4EFD-8071-950B909108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59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503C9-D2AC-408A-9124-081BDB72A29C}" type="datetime1">
              <a:rPr lang="en-GB" smtClean="0"/>
              <a:pPr/>
              <a:t>10/05/2016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This project has been funded with support from the European Commission.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F993B-C63E-4EFD-8071-950B909108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754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sp4ce.moodle.pl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VlmNlPVbW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hyperlink" Target="https://www.youtube.com/watch?v=ATJcBG9cxJ8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b3dP9lLbe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hyperlink" Target="https://www.youtube.com/watch?v=ATJcBG9cxJ8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sp4ce.eu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p4ce.moodle.pl/" TargetMode="External"/><Relationship Id="rId2" Type="http://schemas.openxmlformats.org/officeDocument/2006/relationships/hyperlink" Target="http://sp4ce.eu/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anka.grabowska@gmail.com" TargetMode="External"/><Relationship Id="rId2" Type="http://schemas.openxmlformats.org/officeDocument/2006/relationships/hyperlink" Target="mailto:ewakozlowska-sopot@wp.p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556793"/>
            <a:ext cx="9144000" cy="864095"/>
          </a:xfrm>
        </p:spPr>
        <p:txBody>
          <a:bodyPr>
            <a:normAutofit fontScale="90000"/>
          </a:bodyPr>
          <a:lstStyle/>
          <a:p>
            <a:r>
              <a:rPr lang="pl-PL" sz="3100" b="1" dirty="0" smtClean="0"/>
              <a:t/>
            </a:r>
            <a:br>
              <a:rPr lang="pl-PL" sz="3100" b="1" dirty="0" smtClean="0"/>
            </a:br>
            <a:r>
              <a:rPr lang="pl-PL" sz="3100" b="1" dirty="0"/>
              <a:t/>
            </a:r>
            <a:br>
              <a:rPr lang="pl-PL" sz="3100" b="1" dirty="0"/>
            </a:br>
            <a:r>
              <a:rPr lang="pl-PL" sz="3100" b="1" dirty="0" smtClean="0"/>
              <a:t/>
            </a:r>
            <a:br>
              <a:rPr lang="pl-PL" sz="3100" b="1" dirty="0" smtClean="0"/>
            </a:br>
            <a:r>
              <a:rPr lang="pl-PL" sz="3100" b="1" dirty="0"/>
              <a:t/>
            </a:r>
            <a:br>
              <a:rPr lang="pl-PL" sz="3100" b="1" dirty="0"/>
            </a:br>
            <a:r>
              <a:rPr lang="pl-PL" sz="3100" b="1" dirty="0" smtClean="0"/>
              <a:t/>
            </a:r>
            <a:br>
              <a:rPr lang="pl-PL" sz="3100" b="1" dirty="0" smtClean="0"/>
            </a:br>
            <a:r>
              <a:rPr lang="pl-PL" sz="3100" b="1" dirty="0" smtClean="0"/>
              <a:t/>
            </a:r>
            <a:br>
              <a:rPr lang="pl-PL" sz="3100" b="1" dirty="0" smtClean="0"/>
            </a:br>
            <a:r>
              <a:rPr lang="pl-PL" sz="3100" b="1" dirty="0" smtClean="0"/>
              <a:t/>
            </a:r>
            <a:br>
              <a:rPr lang="pl-PL" sz="3100" b="1" dirty="0" smtClean="0"/>
            </a:br>
            <a:r>
              <a:rPr lang="pl-PL" sz="3100" b="1" dirty="0" smtClean="0"/>
              <a:t/>
            </a:r>
            <a:br>
              <a:rPr lang="pl-PL" sz="3100" b="1" dirty="0" smtClean="0"/>
            </a:br>
            <a:r>
              <a:rPr lang="pl-PL" sz="3600" b="1" dirty="0" err="1" smtClean="0"/>
              <a:t>MOODLE</a:t>
            </a:r>
            <a:r>
              <a:rPr lang="pl-PL" sz="3600" b="1" dirty="0" smtClean="0"/>
              <a:t> </a:t>
            </a:r>
            <a:r>
              <a:rPr lang="pl-PL" sz="3600" b="1" dirty="0" err="1"/>
              <a:t>MOOCS</a:t>
            </a:r>
            <a:r>
              <a:rPr lang="pl-PL" sz="3600" b="1" dirty="0"/>
              <a:t> </a:t>
            </a:r>
            <a:r>
              <a:rPr lang="pl-PL" sz="3600" b="1" dirty="0" smtClean="0"/>
              <a:t>W PROJEKCIE SP4CE </a:t>
            </a:r>
            <a:r>
              <a:rPr lang="pl-PL" sz="3600" b="1" dirty="0"/>
              <a:t/>
            </a:r>
            <a:br>
              <a:rPr lang="pl-PL" sz="3600" b="1" dirty="0"/>
            </a:br>
            <a:r>
              <a:rPr lang="pl-PL" sz="2200" b="1" dirty="0"/>
              <a:t>(PARTNERSTWO STRATEGICZNE NA RZECZ KREATYWNOŚCI </a:t>
            </a:r>
            <a:r>
              <a:rPr lang="pl-PL" sz="2200" b="1" dirty="0" smtClean="0"/>
              <a:t>I </a:t>
            </a:r>
            <a:r>
              <a:rPr lang="pl-PL" sz="2200" b="1" dirty="0"/>
              <a:t>PRZEDSIĘBIORCZOŚCI)</a:t>
            </a:r>
            <a:r>
              <a:rPr lang="en-GB" sz="2200" dirty="0"/>
              <a:t/>
            </a:r>
            <a:br>
              <a:rPr lang="en-GB" sz="2200" dirty="0"/>
            </a:br>
            <a:r>
              <a:rPr lang="pl-PL" sz="3100" b="1" dirty="0" smtClean="0"/>
              <a:t/>
            </a:r>
            <a:br>
              <a:rPr lang="pl-PL" sz="3100" b="1" dirty="0" smtClean="0"/>
            </a:br>
            <a:r>
              <a:rPr lang="en-GB" sz="3100" dirty="0"/>
              <a:t> </a:t>
            </a:r>
            <a:r>
              <a:rPr lang="pl-PL" sz="3100" dirty="0"/>
              <a:t/>
            </a:r>
            <a:br>
              <a:rPr lang="pl-PL" sz="3100" dirty="0"/>
            </a:br>
            <a:r>
              <a:rPr lang="pl-PL" sz="2700" b="1" dirty="0" smtClean="0">
                <a:solidFill>
                  <a:schemeClr val="accent6"/>
                </a:solidFill>
              </a:rPr>
              <a:t>VII </a:t>
            </a:r>
            <a:r>
              <a:rPr lang="pl-PL" sz="2700" b="1" dirty="0">
                <a:solidFill>
                  <a:schemeClr val="accent6"/>
                </a:solidFill>
              </a:rPr>
              <a:t>Polski </a:t>
            </a:r>
            <a:r>
              <a:rPr lang="pl-PL" sz="2700" b="1" dirty="0" err="1">
                <a:solidFill>
                  <a:schemeClr val="accent6"/>
                </a:solidFill>
              </a:rPr>
              <a:t>MoodleMoot</a:t>
            </a:r>
            <a:r>
              <a:rPr lang="pl-PL" sz="2700" b="1" dirty="0">
                <a:solidFill>
                  <a:schemeClr val="accent6"/>
                </a:solidFill>
              </a:rPr>
              <a:t> 2016, </a:t>
            </a:r>
            <a:br>
              <a:rPr lang="pl-PL" sz="2700" b="1" dirty="0">
                <a:solidFill>
                  <a:schemeClr val="accent6"/>
                </a:solidFill>
              </a:rPr>
            </a:br>
            <a:r>
              <a:rPr lang="pl-PL" sz="2700" b="1" dirty="0">
                <a:solidFill>
                  <a:schemeClr val="accent6"/>
                </a:solidFill>
              </a:rPr>
              <a:t>19-20 maja 2016 r., Podlesice - Częstochowa</a:t>
            </a:r>
            <a:br>
              <a:rPr lang="pl-PL" sz="2700" b="1" dirty="0">
                <a:solidFill>
                  <a:schemeClr val="accent6"/>
                </a:solidFill>
              </a:rPr>
            </a:br>
            <a:r>
              <a:rPr lang="pl-PL" sz="2700" dirty="0" smtClean="0">
                <a:solidFill>
                  <a:schemeClr val="accent6"/>
                </a:solidFill>
              </a:rPr>
              <a:t/>
            </a:r>
            <a:br>
              <a:rPr lang="pl-PL" sz="2700" dirty="0" smtClean="0">
                <a:solidFill>
                  <a:schemeClr val="accent6"/>
                </a:solidFill>
              </a:rPr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63688" y="4437112"/>
            <a:ext cx="5832648" cy="1201688"/>
          </a:xfrm>
        </p:spPr>
        <p:txBody>
          <a:bodyPr>
            <a:normAutofit fontScale="92500" lnSpcReduction="20000"/>
          </a:bodyPr>
          <a:lstStyle/>
          <a:p>
            <a:endParaRPr lang="pl-PL" sz="2000" b="1" i="1" dirty="0" smtClean="0"/>
          </a:p>
          <a:p>
            <a:endParaRPr lang="pl-PL" sz="2000" b="1" i="1" dirty="0" smtClean="0"/>
          </a:p>
          <a:p>
            <a:r>
              <a:rPr lang="pl-PL" sz="2000" b="1" i="1" dirty="0" smtClean="0"/>
              <a:t>Dr </a:t>
            </a:r>
            <a:r>
              <a:rPr lang="pl-PL" sz="2000" b="1" i="1" dirty="0" smtClean="0"/>
              <a:t>inż. </a:t>
            </a:r>
            <a:r>
              <a:rPr lang="en-GB" sz="2000" b="1" i="1" dirty="0" smtClean="0"/>
              <a:t>Anna GRABOWSKA </a:t>
            </a:r>
            <a:endParaRPr lang="pl-PL" sz="2000" b="1" i="1" dirty="0" smtClean="0"/>
          </a:p>
          <a:p>
            <a:r>
              <a:rPr lang="pl-PL" sz="2000" b="1" i="1" dirty="0" smtClean="0"/>
              <a:t>Ewa KOZŁOWSKA </a:t>
            </a:r>
            <a:endParaRPr lang="en-GB" sz="2000" b="1" i="1" dirty="0"/>
          </a:p>
          <a:p>
            <a:endParaRPr lang="en-GB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3995936" cy="693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2" y="0"/>
            <a:ext cx="26876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539552" y="6021288"/>
            <a:ext cx="7920880" cy="700187"/>
          </a:xfrm>
        </p:spPr>
        <p:txBody>
          <a:bodyPr/>
          <a:lstStyle/>
          <a:p>
            <a:endParaRPr lang="pl-PL" b="1" i="1" dirty="0" smtClean="0">
              <a:solidFill>
                <a:schemeClr val="tx1"/>
              </a:solidFill>
            </a:endParaRPr>
          </a:p>
          <a:p>
            <a:r>
              <a:rPr lang="en-GB" b="1" i="1" dirty="0" smtClean="0">
                <a:solidFill>
                  <a:schemeClr val="tx1"/>
                </a:solidFill>
              </a:rPr>
              <a:t>This project has been funded with support from the European Commission.</a:t>
            </a:r>
            <a:r>
              <a:rPr lang="pl-PL" b="1" i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GB" b="1" i="1" dirty="0" smtClean="0">
                <a:solidFill>
                  <a:schemeClr val="tx1"/>
                </a:solidFill>
              </a:rPr>
              <a:t>This </a:t>
            </a:r>
            <a:r>
              <a:rPr lang="en-GB" b="1" i="1" dirty="0">
                <a:solidFill>
                  <a:schemeClr val="tx1"/>
                </a:solidFill>
              </a:rPr>
              <a:t>publication [communication] reflects the views only of the author, and the Commission cannot be held responsible </a:t>
            </a:r>
            <a:endParaRPr lang="pl-PL" b="1" i="1" dirty="0" smtClean="0">
              <a:solidFill>
                <a:schemeClr val="tx1"/>
              </a:solidFill>
            </a:endParaRPr>
          </a:p>
          <a:p>
            <a:r>
              <a:rPr lang="en-GB" b="1" i="1" dirty="0" smtClean="0">
                <a:solidFill>
                  <a:schemeClr val="tx1"/>
                </a:solidFill>
              </a:rPr>
              <a:t>for </a:t>
            </a:r>
            <a:r>
              <a:rPr lang="en-GB" b="1" i="1" dirty="0">
                <a:solidFill>
                  <a:schemeClr val="tx1"/>
                </a:solidFill>
              </a:rPr>
              <a:t>any use which may be made of the information contained therein.</a:t>
            </a:r>
          </a:p>
          <a:p>
            <a:endParaRPr lang="en-GB" b="1" i="1" dirty="0">
              <a:solidFill>
                <a:schemeClr val="tx1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993B-C63E-4EFD-8071-950B90910811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028" y="4149080"/>
            <a:ext cx="284797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7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Pokoje </a:t>
            </a:r>
            <a:r>
              <a:rPr lang="pl-PL" b="1" dirty="0" smtClean="0"/>
              <a:t>nauki</a:t>
            </a:r>
            <a:br>
              <a:rPr lang="pl-PL" b="1" dirty="0" smtClean="0"/>
            </a:br>
            <a:r>
              <a:rPr lang="pl-PL" b="1" dirty="0" smtClean="0">
                <a:hlinkClick r:id="rId2"/>
              </a:rPr>
              <a:t>http://sp4ce.moodle.pl/</a:t>
            </a:r>
            <a:endParaRPr lang="en-GB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EEE524-2CD7-477D-91F9-1B8FDB2415C2}" type="slidenum">
              <a:rPr lang="en-GB"/>
              <a:pPr>
                <a:defRPr/>
              </a:pPr>
              <a:t>10</a:t>
            </a:fld>
            <a:endParaRPr lang="en-GB"/>
          </a:p>
        </p:txBody>
      </p:sp>
      <p:pic>
        <p:nvPicPr>
          <p:cNvPr id="7" name="Symbol zastępczy zawartości 6" descr="learning_rooms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284113" y="1700809"/>
            <a:ext cx="8708641" cy="40992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</a:t>
            </a:r>
            <a:r>
              <a:rPr lang="pl-PL" b="1" dirty="0" smtClean="0"/>
              <a:t>okoje nauki (PRO-</a:t>
            </a:r>
            <a:r>
              <a:rPr lang="pl-PL" b="1" dirty="0" err="1" smtClean="0"/>
              <a:t>MED</a:t>
            </a:r>
            <a:r>
              <a:rPr lang="pl-PL" b="1" dirty="0" smtClean="0"/>
              <a:t>, </a:t>
            </a:r>
            <a:r>
              <a:rPr lang="pl-PL" b="1" dirty="0" err="1" smtClean="0"/>
              <a:t>PIAP</a:t>
            </a:r>
            <a:r>
              <a:rPr lang="pl-PL" b="1" dirty="0" smtClean="0"/>
              <a:t>)</a:t>
            </a:r>
            <a:endParaRPr lang="en-GB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F730FA-0F79-4BE1-848F-F01340077268}" type="slidenum">
              <a:rPr lang="en-GB"/>
              <a:pPr>
                <a:defRPr/>
              </a:pPr>
              <a:t>11</a:t>
            </a:fld>
            <a:endParaRPr lang="en-GB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Przykładowy pokój nauki (PRO-</a:t>
            </a:r>
            <a:r>
              <a:rPr lang="pl-PL" b="1" dirty="0" err="1" smtClean="0"/>
              <a:t>MED</a:t>
            </a:r>
            <a:r>
              <a:rPr lang="pl-PL" b="1" dirty="0" smtClean="0"/>
              <a:t>)</a:t>
            </a:r>
            <a:endParaRPr lang="en-GB" b="1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This project has been funded with support from the European Commission.</a:t>
            </a:r>
            <a:endParaRPr lang="en-GB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993B-C63E-4EFD-8071-950B90910811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27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hlinkClick r:id="rId3"/>
              </a:rPr>
              <a:t>Przykładowy film szkoleniowy</a:t>
            </a:r>
            <a:br>
              <a:rPr lang="pl-PL" b="1" dirty="0" smtClean="0">
                <a:hlinkClick r:id="rId3"/>
              </a:rPr>
            </a:br>
            <a:r>
              <a:rPr lang="pl-PL" b="1" dirty="0" smtClean="0"/>
              <a:t>opracowany w ramach MM7</a:t>
            </a:r>
            <a:endParaRPr lang="en-GB" b="1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z="2800" dirty="0" smtClean="0">
              <a:hlinkClick r:id="rId4"/>
            </a:endParaRPr>
          </a:p>
          <a:p>
            <a:pPr marL="0" indent="0">
              <a:buNone/>
            </a:pPr>
            <a:endParaRPr lang="pl-PL" dirty="0" smtClean="0"/>
          </a:p>
          <a:p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993B-C63E-4EFD-8071-950B90910811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70051"/>
            <a:ext cx="7344816" cy="412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18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hlinkClick r:id="rId3"/>
              </a:rPr>
              <a:t>Przykładowy film szkoleniowy</a:t>
            </a:r>
            <a:br>
              <a:rPr lang="pl-PL" b="1" dirty="0" smtClean="0">
                <a:hlinkClick r:id="rId3"/>
              </a:rPr>
            </a:br>
            <a:r>
              <a:rPr lang="pl-PL" b="1" dirty="0" smtClean="0"/>
              <a:t>opracowany w ramach MM8</a:t>
            </a:r>
            <a:endParaRPr lang="en-GB" b="1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z="2800" dirty="0" smtClean="0">
              <a:hlinkClick r:id="rId4"/>
            </a:endParaRPr>
          </a:p>
          <a:p>
            <a:pPr marL="0" indent="0">
              <a:buNone/>
            </a:pPr>
            <a:endParaRPr lang="pl-PL" dirty="0" smtClean="0"/>
          </a:p>
          <a:p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993B-C63E-4EFD-8071-950B90910811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1808382"/>
            <a:ext cx="7560840" cy="425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1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Ocena narzędzi </a:t>
            </a:r>
            <a:r>
              <a:rPr lang="pl-PL" b="1" dirty="0" err="1" smtClean="0"/>
              <a:t>Moodle</a:t>
            </a:r>
            <a:endParaRPr lang="en-GB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F730FA-0F79-4BE1-848F-F01340077268}" type="slidenum">
              <a:rPr lang="en-GB"/>
              <a:pPr>
                <a:defRPr/>
              </a:pPr>
              <a:t>15</a:t>
            </a:fld>
            <a:endParaRPr lang="en-GB"/>
          </a:p>
        </p:txBody>
      </p:sp>
      <p:pic>
        <p:nvPicPr>
          <p:cNvPr id="7" name="Symbol zastępczy zawartości 6" descr="best_too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340768"/>
            <a:ext cx="7920880" cy="52607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„Zamów pokój nauki”</a:t>
            </a:r>
            <a:endParaRPr lang="en-GB" b="1" dirty="0" smtClean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1"/>
          </p:nvPr>
        </p:nvSpPr>
        <p:spPr>
          <a:xfrm>
            <a:off x="251520" y="1988840"/>
            <a:ext cx="4464496" cy="4137323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pl-PL" sz="2400" dirty="0"/>
              <a:t>Docelowo decyzja wyboru narzędzi wykorzystywanych   </a:t>
            </a:r>
            <a:r>
              <a:rPr lang="pl-PL" sz="2400" dirty="0" smtClean="0"/>
              <a:t>        w </a:t>
            </a:r>
            <a:r>
              <a:rPr lang="pl-PL" sz="2400" dirty="0"/>
              <a:t>pokojach nauki należeć  będzie do lokalnych konsultantów oraz nauczycieli, którzy będą mieli możliwość zamawiania </a:t>
            </a:r>
            <a:r>
              <a:rPr lang="pl-PL" sz="2400" dirty="0" smtClean="0"/>
              <a:t>wybranej konfiguracji pokoju nauki (m.in. język, sposób zapisów, dostęp dla gości, narzędzia komunikacji).</a:t>
            </a:r>
            <a:endParaRPr lang="en-GB" sz="2400" dirty="0"/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70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03DB2-4867-4DD1-9CBC-FC465162CDAB}" type="slidenum">
              <a:rPr lang="en-GB"/>
              <a:pPr>
                <a:defRPr/>
              </a:pPr>
              <a:t>16</a:t>
            </a:fld>
            <a:endParaRPr lang="en-GB"/>
          </a:p>
        </p:txBody>
      </p:sp>
      <p:pic>
        <p:nvPicPr>
          <p:cNvPr id="32773" name="Obraz 6" descr="laptop-reques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2133600"/>
            <a:ext cx="4070350" cy="30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Portal SP4CE w 5 </a:t>
            </a:r>
            <a:r>
              <a:rPr lang="pl-PL" b="1" dirty="0" smtClean="0"/>
              <a:t>językach</a:t>
            </a:r>
            <a:br>
              <a:rPr lang="pl-PL" b="1" dirty="0" smtClean="0"/>
            </a:br>
            <a:r>
              <a:rPr lang="pl-PL" b="1" dirty="0" smtClean="0">
                <a:hlinkClick r:id="rId2"/>
              </a:rPr>
              <a:t>http://sp4ce.eu/</a:t>
            </a:r>
            <a:endParaRPr lang="en-GB" b="1" dirty="0" smtClean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653BB-52E0-46C2-9081-BF954F1FF2FE}" type="slidenum">
              <a:rPr lang="en-GB"/>
              <a:pPr>
                <a:defRPr/>
              </a:pPr>
              <a:t>17</a:t>
            </a:fld>
            <a:endParaRPr lang="en-GB"/>
          </a:p>
        </p:txBody>
      </p:sp>
      <p:pic>
        <p:nvPicPr>
          <p:cNvPr id="7" name="Symbol zastępczy zawartości 6" descr="sp4ce-platforma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628800"/>
            <a:ext cx="8208912" cy="4864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smtClean="0"/>
              <a:t>Lokalni administratorzy</a:t>
            </a:r>
            <a:endParaRPr lang="en-GB" b="1" smtClean="0"/>
          </a:p>
        </p:txBody>
      </p:sp>
      <p:sp>
        <p:nvSpPr>
          <p:cNvPr id="33795" name="Symbol zastępczy tekstu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pl-PL" sz="2200" smtClean="0"/>
              <a:t>Administratorzy platformy </a:t>
            </a:r>
            <a:r>
              <a:rPr lang="pl-PL" sz="2200" smtClean="0">
                <a:hlinkClick r:id="rId2"/>
              </a:rPr>
              <a:t>sp4ce.eu</a:t>
            </a:r>
            <a:endParaRPr lang="pl-PL" sz="2200" smtClean="0"/>
          </a:p>
        </p:txBody>
      </p:sp>
      <p:sp>
        <p:nvSpPr>
          <p:cNvPr id="33796" name="Symbol zastępczy tekstu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pl-PL" sz="2200" smtClean="0"/>
              <a:t>Administratorzy pokojów nauki </a:t>
            </a:r>
            <a:r>
              <a:rPr lang="pl-PL" sz="2200" smtClean="0">
                <a:hlinkClick r:id="rId3"/>
              </a:rPr>
              <a:t>sp4ce.moodle.pl</a:t>
            </a:r>
            <a:endParaRPr lang="en-GB" sz="2200" smtClean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6086B-AD42-4D04-8D0E-CE6192ECD408}" type="slidenum">
              <a:rPr lang="en-GB"/>
              <a:pPr>
                <a:defRPr/>
              </a:pPr>
              <a:t>18</a:t>
            </a:fld>
            <a:endParaRPr lang="en-GB"/>
          </a:p>
        </p:txBody>
      </p:sp>
      <p:graphicFrame>
        <p:nvGraphicFramePr>
          <p:cNvPr id="15" name="Symbol zastępczy zawartości 14"/>
          <p:cNvGraphicFramePr>
            <a:graphicFrameLocks noGrp="1"/>
          </p:cNvGraphicFramePr>
          <p:nvPr>
            <p:ph sz="half" idx="2"/>
          </p:nvPr>
        </p:nvGraphicFramePr>
        <p:xfrm>
          <a:off x="461963" y="2174875"/>
          <a:ext cx="4029211" cy="3951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2124"/>
                <a:gridCol w="924945"/>
                <a:gridCol w="760229"/>
                <a:gridCol w="931913"/>
              </a:tblGrid>
              <a:tr h="564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 err="1">
                          <a:effectLst/>
                        </a:rPr>
                        <a:t>Name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Institution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</a:rPr>
                        <a:t>Country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Status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</a:tr>
              <a:tr h="564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Anna Czaja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PRO-MED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Poland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Main ADM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</a:tr>
              <a:tr h="564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Dana Palova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TUKE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Slovakia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Local ADM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</a:tr>
              <a:tr h="564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Olga Anagnostaki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IDEC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Greece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Local ADM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</a:tr>
              <a:tr h="564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An</a:t>
                      </a:r>
                      <a:r>
                        <a:rPr lang="pl-PL" sz="1400" smtClean="0">
                          <a:effectLst/>
                        </a:rPr>
                        <a:t>n</a:t>
                      </a:r>
                      <a:r>
                        <a:rPr lang="en-GB" sz="1400" smtClean="0">
                          <a:effectLst/>
                        </a:rPr>
                        <a:t>a </a:t>
                      </a:r>
                      <a:r>
                        <a:rPr lang="en-GB" sz="1400" dirty="0">
                          <a:effectLst/>
                        </a:rPr>
                        <a:t>Grabowska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PRO-MED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Poland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Local ADM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</a:tr>
              <a:tr h="564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Jacek Zieliński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PIAP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Poland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Local ADM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</a:tr>
              <a:tr h="564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Gabriella Kengyel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 err="1">
                          <a:effectLst/>
                        </a:rPr>
                        <a:t>TREBAG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 err="1">
                          <a:effectLst/>
                        </a:rPr>
                        <a:t>Hungary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 err="1">
                          <a:effectLst/>
                        </a:rPr>
                        <a:t>Local</a:t>
                      </a:r>
                      <a:r>
                        <a:rPr lang="pl-PL" sz="1400" dirty="0">
                          <a:effectLst/>
                        </a:rPr>
                        <a:t> ADM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</a:tr>
            </a:tbl>
          </a:graphicData>
        </a:graphic>
      </p:graphicFrame>
      <p:graphicFrame>
        <p:nvGraphicFramePr>
          <p:cNvPr id="18" name="Symbol zastępczy zawartości 17"/>
          <p:cNvGraphicFramePr>
            <a:graphicFrameLocks noGrp="1"/>
          </p:cNvGraphicFramePr>
          <p:nvPr>
            <p:ph sz="quarter" idx="4"/>
          </p:nvPr>
        </p:nvGraphicFramePr>
        <p:xfrm>
          <a:off x="4651375" y="2174875"/>
          <a:ext cx="4029211" cy="3951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2124"/>
                <a:gridCol w="924945"/>
                <a:gridCol w="760229"/>
                <a:gridCol w="931913"/>
              </a:tblGrid>
              <a:tr h="564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 err="1">
                          <a:effectLst/>
                        </a:rPr>
                        <a:t>Name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Institution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Country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Status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</a:tr>
              <a:tr h="564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Anna Grabowska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PRO-MED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Poland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Main ADM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</a:tr>
              <a:tr h="564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Dana Palova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TUKE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Slovakia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Local ADM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</a:tr>
              <a:tr h="564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Olga Anagnostaki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IDEC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Greece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Local ADM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</a:tr>
              <a:tr h="564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Ewa Kozłowska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 smtClean="0">
                          <a:effectLst/>
                        </a:rPr>
                        <a:t>PG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Poland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Local ADM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</a:tr>
              <a:tr h="564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Jacek Zieliński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PIAP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Poland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Local ADM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</a:tr>
              <a:tr h="564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</a:rPr>
                        <a:t>Gabriella </a:t>
                      </a:r>
                      <a:r>
                        <a:rPr lang="en-GB" sz="1400" dirty="0" err="1">
                          <a:effectLst/>
                        </a:rPr>
                        <a:t>Kengyel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TREBAG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Hungary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 err="1">
                          <a:effectLst/>
                        </a:rPr>
                        <a:t>Local</a:t>
                      </a:r>
                      <a:r>
                        <a:rPr lang="pl-PL" sz="1400" dirty="0">
                          <a:effectLst/>
                        </a:rPr>
                        <a:t> ADM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054" marR="69054" marT="34210" marB="3421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12C9E3-978F-43C9-B5E4-98F0C0B3CCC9}" type="slidenum">
              <a:rPr lang="en-GB"/>
              <a:pPr>
                <a:defRPr/>
              </a:pPr>
              <a:t>19</a:t>
            </a:fld>
            <a:endParaRPr lang="en-GB"/>
          </a:p>
        </p:txBody>
      </p:sp>
      <p:sp>
        <p:nvSpPr>
          <p:cNvPr id="34819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pl-PL" smtClean="0"/>
          </a:p>
          <a:p>
            <a:pPr marL="0" indent="0">
              <a:buFont typeface="Arial" charset="0"/>
              <a:buNone/>
            </a:pPr>
            <a:endParaRPr lang="pl-PL" smtClean="0"/>
          </a:p>
          <a:p>
            <a:pPr marL="0" indent="0" algn="ctr">
              <a:buFont typeface="Arial" charset="0"/>
              <a:buNone/>
            </a:pPr>
            <a:r>
              <a:rPr lang="pl-PL" b="1" smtClean="0"/>
              <a:t>Dziękujemy za uwagę, czekamy na pytania</a:t>
            </a:r>
          </a:p>
          <a:p>
            <a:pPr marL="0" indent="0" algn="ctr">
              <a:buFont typeface="Arial" charset="0"/>
              <a:buNone/>
            </a:pPr>
            <a:r>
              <a:rPr lang="pl-PL" i="1" smtClean="0">
                <a:hlinkClick r:id="rId2"/>
              </a:rPr>
              <a:t>ewakozlowska-sopot@wp.pl</a:t>
            </a:r>
            <a:endParaRPr lang="pl-PL" i="1" smtClean="0"/>
          </a:p>
          <a:p>
            <a:pPr marL="0" indent="0" algn="ctr">
              <a:buFont typeface="Arial" charset="0"/>
              <a:buNone/>
            </a:pPr>
            <a:r>
              <a:rPr lang="pl-PL" i="1" smtClean="0">
                <a:hlinkClick r:id="rId3"/>
              </a:rPr>
              <a:t>anka.grabowska@gmail.com</a:t>
            </a:r>
            <a:endParaRPr lang="pl-PL" i="1" smtClean="0"/>
          </a:p>
          <a:p>
            <a:pPr marL="0" indent="0" algn="ctr">
              <a:buFont typeface="Arial" charset="0"/>
              <a:buNone/>
            </a:pPr>
            <a:endParaRPr lang="pl-PL" b="1" smtClean="0"/>
          </a:p>
        </p:txBody>
      </p:sp>
      <p:pic>
        <p:nvPicPr>
          <p:cNvPr id="3482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11321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SP4CE project web s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2338" y="-4763"/>
            <a:ext cx="4411662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8964613" cy="365125"/>
          </a:xfrm>
        </p:spPr>
        <p:txBody>
          <a:bodyPr/>
          <a:lstStyle/>
          <a:p>
            <a:pPr>
              <a:defRPr/>
            </a:pPr>
            <a:r>
              <a:rPr lang="en-GB" sz="1100" b="1" i="1" dirty="0">
                <a:solidFill>
                  <a:schemeClr val="tx1"/>
                </a:solidFill>
              </a:rPr>
              <a:t>This project has </a:t>
            </a:r>
            <a:r>
              <a:rPr lang="pl-PL" sz="1100" b="1" i="1" dirty="0">
                <a:solidFill>
                  <a:schemeClr val="tx1"/>
                </a:solidFill>
              </a:rPr>
              <a:t> </a:t>
            </a:r>
            <a:r>
              <a:rPr lang="en-GB" sz="1100" b="1" i="1" dirty="0">
                <a:solidFill>
                  <a:schemeClr val="tx1"/>
                </a:solidFill>
              </a:rPr>
              <a:t>been funded with support from the European Commission.</a:t>
            </a:r>
            <a:r>
              <a:rPr lang="pl-PL" sz="1100" b="1" i="1" dirty="0">
                <a:solidFill>
                  <a:schemeClr val="tx1"/>
                </a:solidFill>
              </a:rPr>
              <a:t> </a:t>
            </a:r>
            <a:r>
              <a:rPr lang="en-GB" sz="1100" b="1" i="1" dirty="0">
                <a:solidFill>
                  <a:schemeClr val="tx1"/>
                </a:solidFill>
              </a:rPr>
              <a:t>This publication [communication] reflects the views only of the author, </a:t>
            </a:r>
            <a:endParaRPr lang="pl-PL" sz="1100" b="1" i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sz="1100" b="1" i="1" dirty="0">
                <a:solidFill>
                  <a:schemeClr val="tx1"/>
                </a:solidFill>
              </a:rPr>
              <a:t>and the Commission cannot be held responsible for any use which may be made of the information contained therein.</a:t>
            </a:r>
          </a:p>
          <a:p>
            <a:pPr>
              <a:defRPr/>
            </a:pPr>
            <a:endParaRPr lang="en-GB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SP4CE - wprowadzenie</a:t>
            </a:r>
            <a:endParaRPr lang="en-GB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800" dirty="0" smtClean="0"/>
              <a:t>Projekt </a:t>
            </a:r>
            <a:r>
              <a:rPr lang="pl-PL" sz="2800" dirty="0"/>
              <a:t>SP4CE (Partnerstwo strategiczne na rzecz kreatywności i przedsiębiorczości) jest odpowiedzią na potrzeby zidentyfikowane w </a:t>
            </a:r>
            <a:r>
              <a:rPr lang="pl-PL" sz="2800" dirty="0" smtClean="0"/>
              <a:t>komunikacie z </a:t>
            </a:r>
            <a:r>
              <a:rPr lang="pl-PL" sz="2800" dirty="0"/>
              <a:t>Brugii </a:t>
            </a:r>
            <a:r>
              <a:rPr lang="pl-PL" sz="2800" dirty="0" smtClean="0"/>
              <a:t>             w </a:t>
            </a:r>
            <a:r>
              <a:rPr lang="pl-PL" sz="2800" dirty="0"/>
              <a:t>sprawie ściślejszej europejskiej współpracy </a:t>
            </a:r>
            <a:r>
              <a:rPr lang="pl-PL" sz="2800" dirty="0" smtClean="0"/>
              <a:t>                 w </a:t>
            </a:r>
            <a:r>
              <a:rPr lang="pl-PL" sz="2800" dirty="0"/>
              <a:t>dziedzinie kształcenia i szkolenia zawodowego </a:t>
            </a:r>
            <a:r>
              <a:rPr lang="pl-PL" sz="2800" dirty="0" smtClean="0"/>
              <a:t>                   w </a:t>
            </a:r>
            <a:r>
              <a:rPr lang="pl-PL" sz="2800" dirty="0"/>
              <a:t>latach 2011 - </a:t>
            </a:r>
            <a:r>
              <a:rPr lang="pl-PL" sz="2800" dirty="0" smtClean="0"/>
              <a:t>2020: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l-PL" dirty="0" smtClean="0"/>
              <a:t>Poprawa </a:t>
            </a:r>
            <a:r>
              <a:rPr lang="pl-PL" dirty="0"/>
              <a:t>jakości oraz efektywności  szkolenia zawodowego, podnoszenie jego atrakcyjności </a:t>
            </a:r>
            <a:r>
              <a:rPr lang="pl-PL" dirty="0" smtClean="0"/>
              <a:t>                       i adekwatności;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l-PL" dirty="0" smtClean="0"/>
              <a:t>Zwiększanie </a:t>
            </a:r>
            <a:r>
              <a:rPr lang="pl-PL" dirty="0"/>
              <a:t>kreatywności, </a:t>
            </a:r>
            <a:r>
              <a:rPr lang="pl-PL" dirty="0" smtClean="0"/>
              <a:t>innowacyjności oraz przedsiębiorczości.</a:t>
            </a:r>
            <a:endParaRPr lang="en-GB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993B-C63E-4EFD-8071-950B90910811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92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SP4CE - cele</a:t>
            </a:r>
            <a:endParaRPr lang="en-GB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l-PL" dirty="0"/>
              <a:t>U</a:t>
            </a:r>
            <a:r>
              <a:rPr lang="pl-PL" dirty="0" smtClean="0"/>
              <a:t>stanowienie </a:t>
            </a:r>
            <a:r>
              <a:rPr lang="pl-PL" dirty="0"/>
              <a:t>ścisłej współpracy między partnerami projektu poprzez wymianę nowoczesnych rozwiązań </a:t>
            </a:r>
            <a:r>
              <a:rPr lang="pl-PL" dirty="0" smtClean="0"/>
              <a:t>edukacyjnych.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dirty="0" smtClean="0"/>
              <a:t>Opracowanie </a:t>
            </a:r>
            <a:r>
              <a:rPr lang="pl-PL" dirty="0"/>
              <a:t>innowacyjnych narzędzi ułatwiających komunikację i wspólne działania studentów, szkół i firm (organizacji biznesowych</a:t>
            </a:r>
            <a:r>
              <a:rPr lang="pl-PL" dirty="0" smtClean="0"/>
              <a:t>).</a:t>
            </a:r>
            <a:endParaRPr lang="en-GB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dirty="0" smtClean="0"/>
              <a:t>Wykorzystanie doświadczeń </a:t>
            </a:r>
            <a:r>
              <a:rPr lang="pl-PL" dirty="0"/>
              <a:t>i </a:t>
            </a:r>
            <a:r>
              <a:rPr lang="pl-PL" dirty="0" smtClean="0"/>
              <a:t>rezultatów wybranych </a:t>
            </a:r>
            <a:r>
              <a:rPr lang="pl-PL" dirty="0"/>
              <a:t>projektów programu uczenie się przez całe </a:t>
            </a:r>
            <a:r>
              <a:rPr lang="pl-PL" dirty="0" smtClean="0"/>
              <a:t>życie.</a:t>
            </a:r>
            <a:endParaRPr lang="en-GB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993B-C63E-4EFD-8071-950B90910811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57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SP4CE - rezultaty</a:t>
            </a:r>
            <a:endParaRPr lang="en-GB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x-none"/>
              <a:t>Portal SP4CE - platforma informatyczna wspierająca proces uczenia </a:t>
            </a:r>
            <a:r>
              <a:rPr lang="x-none" smtClean="0"/>
              <a:t>się</a:t>
            </a:r>
            <a:r>
              <a:rPr lang="pl-PL" dirty="0"/>
              <a:t>.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x-none"/>
              <a:t>Koncepcja pedagogiczna wykorzystania platformy SP4CE.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x-none"/>
              <a:t>Przewodnik dla konsultantów.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x-none"/>
              <a:t>Przewodnik dla mentorów. 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Ogólny </a:t>
            </a:r>
            <a:r>
              <a:rPr lang="pl-PL" dirty="0" smtClean="0"/>
              <a:t>przewodnik. </a:t>
            </a:r>
            <a:endParaRPr lang="en-GB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993B-C63E-4EFD-8071-950B90910811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75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SP4CE - partnerzy</a:t>
            </a:r>
            <a:endParaRPr lang="en-GB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 smtClean="0"/>
              <a:t>PIAP - </a:t>
            </a:r>
            <a:r>
              <a:rPr lang="pl-PL" dirty="0"/>
              <a:t>Przemysłowy Instytut Automatyki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Pomiarów (Polska</a:t>
            </a:r>
            <a:r>
              <a:rPr lang="pl-PL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PRO-</a:t>
            </a:r>
            <a:r>
              <a:rPr lang="pl-PL" dirty="0" err="1" smtClean="0"/>
              <a:t>MED</a:t>
            </a:r>
            <a:r>
              <a:rPr lang="pl-PL" dirty="0" smtClean="0"/>
              <a:t> sp. z o.o. (Polska)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err="1" smtClean="0"/>
              <a:t>IDEC</a:t>
            </a:r>
            <a:r>
              <a:rPr lang="pl-PL" dirty="0" smtClean="0"/>
              <a:t> (Grecja)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ASTRA (Słowacja)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err="1" smtClean="0"/>
              <a:t>TUKE</a:t>
            </a:r>
            <a:r>
              <a:rPr lang="pl-PL" dirty="0" smtClean="0"/>
              <a:t> (Słowacja)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err="1" smtClean="0"/>
              <a:t>TREBAG</a:t>
            </a:r>
            <a:r>
              <a:rPr lang="pl-PL" dirty="0" smtClean="0"/>
              <a:t> (Węgry) </a:t>
            </a:r>
          </a:p>
          <a:p>
            <a:endParaRPr lang="en-GB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993B-C63E-4EFD-8071-950B90910811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22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SP4CE – strona informacyjna</a:t>
            </a:r>
            <a:endParaRPr lang="en-GB" b="1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993B-C63E-4EFD-8071-950B90910811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6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en-US" b="1" smtClean="0"/>
              <a:t>Zalety Moodle MOOC w SP4CE </a:t>
            </a:r>
            <a:endParaRPr lang="pl-PL" altLang="en-US" smtClean="0"/>
          </a:p>
        </p:txBody>
      </p:sp>
      <p:sp>
        <p:nvSpPr>
          <p:cNvPr id="9219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pl-PL" altLang="en-US" dirty="0" smtClean="0"/>
              <a:t>Darmowy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pl-PL" altLang="en-US" dirty="0" smtClean="0"/>
              <a:t>Ogólnodostępny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pl-PL" altLang="en-US" dirty="0" smtClean="0"/>
              <a:t>Online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pl-PL" altLang="en-US" dirty="0" smtClean="0"/>
              <a:t>Praca we własnym tempie, w wolnym czasie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pl-PL" altLang="en-US" dirty="0" smtClean="0"/>
              <a:t>Podniesienie umiejętności obsługi platformy </a:t>
            </a:r>
            <a:r>
              <a:rPr lang="pl-PL" altLang="en-US" dirty="0" err="1" smtClean="0"/>
              <a:t>Moodle</a:t>
            </a:r>
            <a:endParaRPr lang="pl-PL" altLang="en-US" dirty="0" smtClean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pl-PL" altLang="en-US" dirty="0" smtClean="0"/>
              <a:t>Możliwość współpracy i wymiany doświadczeń z innymi użytkownikami </a:t>
            </a:r>
            <a:r>
              <a:rPr lang="pl-PL" altLang="en-US" dirty="0" err="1" smtClean="0"/>
              <a:t>Moodle</a:t>
            </a:r>
            <a:endParaRPr lang="pl-PL" altLang="en-US" dirty="0" smtClean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88DFE-CAEA-47BC-AAB2-87CC52CB9E0C}" type="slidenum">
              <a:rPr lang="en-GB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l-PL" altLang="en-US" b="1" smtClean="0"/>
              <a:t>Udział partnerów projektu SP4CE</a:t>
            </a:r>
            <a:br>
              <a:rPr lang="pl-PL" altLang="en-US" b="1" smtClean="0"/>
            </a:br>
            <a:r>
              <a:rPr lang="pl-PL" altLang="en-US" b="1" smtClean="0"/>
              <a:t>w szkoleniach MOOC</a:t>
            </a:r>
            <a:endParaRPr lang="en-GB" altLang="en-US" b="1" smtClean="0"/>
          </a:p>
        </p:txBody>
      </p:sp>
      <p:sp>
        <p:nvSpPr>
          <p:cNvPr id="11267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pl-PL" dirty="0" err="1" smtClean="0"/>
              <a:t>Moodle</a:t>
            </a:r>
            <a:r>
              <a:rPr lang="pl-PL" dirty="0" smtClean="0"/>
              <a:t> MOOC 7, 1 – 28.11.2015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pl-PL" dirty="0" err="1" smtClean="0"/>
              <a:t>Teaching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r>
              <a:rPr lang="pl-PL" dirty="0" smtClean="0"/>
              <a:t> </a:t>
            </a:r>
            <a:r>
              <a:rPr lang="pl-PL" dirty="0" err="1" smtClean="0"/>
              <a:t>Moodle</a:t>
            </a:r>
            <a:r>
              <a:rPr lang="pl-PL" dirty="0" smtClean="0"/>
              <a:t> (Jan), 17.01 – 17.02.2016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pl-PL" dirty="0" smtClean="0"/>
              <a:t>Uczestnicy projektu SP4CE otrzymali łącznie </a:t>
            </a:r>
            <a:br>
              <a:rPr lang="pl-PL" dirty="0" smtClean="0"/>
            </a:br>
            <a:r>
              <a:rPr lang="pl-PL" dirty="0" smtClean="0"/>
              <a:t>5 certyfikatów ukończenia szkoleń MOOC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pl-PL" dirty="0" smtClean="0"/>
              <a:t>Na spotkaniu partnerskim w Koszycach przekazano zaproszenie na szkolenie </a:t>
            </a:r>
            <a:r>
              <a:rPr lang="pl-PL" dirty="0" err="1" smtClean="0"/>
              <a:t>Moodle</a:t>
            </a:r>
            <a:r>
              <a:rPr lang="pl-PL" dirty="0" smtClean="0"/>
              <a:t> MOOC 8, 1-30.05.2016</a:t>
            </a:r>
            <a:endParaRPr lang="en-GB" dirty="0" smtClean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B1FC2-A27C-484C-AE2A-BC684B72C2B1}" type="slidenum">
              <a:rPr lang="en-GB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smtClean="0"/>
              <a:t>Wykorzystanie MOOC w SP4CE</a:t>
            </a:r>
            <a:endParaRPr lang="en-GB" b="1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dirty="0" smtClean="0"/>
              <a:t>Podniesienie </a:t>
            </a:r>
            <a:r>
              <a:rPr lang="en-GB" dirty="0" err="1" smtClean="0"/>
              <a:t>umiejętności</a:t>
            </a:r>
            <a:r>
              <a:rPr lang="en-GB" dirty="0" smtClean="0"/>
              <a:t> </a:t>
            </a:r>
            <a:r>
              <a:rPr lang="en-GB" dirty="0" err="1" smtClean="0"/>
              <a:t>posługiwania</a:t>
            </a:r>
            <a:r>
              <a:rPr lang="en-GB" dirty="0" smtClean="0"/>
              <a:t> </a:t>
            </a:r>
            <a:r>
              <a:rPr lang="en-GB" dirty="0" err="1" smtClean="0"/>
              <a:t>się</a:t>
            </a:r>
            <a:r>
              <a:rPr lang="en-GB" dirty="0" smtClean="0"/>
              <a:t> </a:t>
            </a:r>
            <a:r>
              <a:rPr lang="en-GB" dirty="0" err="1" smtClean="0"/>
              <a:t>systemem</a:t>
            </a:r>
            <a:r>
              <a:rPr lang="en-GB" dirty="0" smtClean="0"/>
              <a:t> LMS </a:t>
            </a:r>
            <a:r>
              <a:rPr lang="en-GB" dirty="0" err="1" smtClean="0"/>
              <a:t>Moodle</a:t>
            </a:r>
            <a:r>
              <a:rPr lang="pl-PL" dirty="0" smtClean="0"/>
              <a:t>.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dirty="0" smtClean="0"/>
              <a:t>Stworzenie p</a:t>
            </a:r>
            <a:r>
              <a:rPr lang="en-GB" dirty="0" err="1" smtClean="0"/>
              <a:t>rototypow</a:t>
            </a:r>
            <a:r>
              <a:rPr lang="pl-PL" dirty="0" smtClean="0"/>
              <a:t>ej wersji</a:t>
            </a:r>
            <a:r>
              <a:rPr lang="en-GB" dirty="0" smtClean="0"/>
              <a:t> </a:t>
            </a:r>
            <a:r>
              <a:rPr lang="en-GB" dirty="0" err="1" smtClean="0"/>
              <a:t>pokojów</a:t>
            </a:r>
            <a:r>
              <a:rPr lang="en-GB" dirty="0" smtClean="0"/>
              <a:t> </a:t>
            </a:r>
            <a:r>
              <a:rPr lang="en-GB" dirty="0" err="1" smtClean="0"/>
              <a:t>nauki</a:t>
            </a:r>
            <a:r>
              <a:rPr lang="pl-PL" dirty="0" smtClean="0"/>
              <a:t>.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dirty="0" smtClean="0"/>
              <a:t>Przygotowanie krótkich filmów szkoleniowych dotyczących narzędzi </a:t>
            </a:r>
            <a:r>
              <a:rPr lang="pl-PL" dirty="0" err="1" smtClean="0"/>
              <a:t>Moodle</a:t>
            </a:r>
            <a:r>
              <a:rPr lang="pl-PL" dirty="0" smtClean="0"/>
              <a:t> oraz obsługi pokojów nauki.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dirty="0" smtClean="0"/>
              <a:t>Testowanie oraz ocena narzędzi </a:t>
            </a:r>
            <a:r>
              <a:rPr lang="pl-PL" dirty="0" err="1" smtClean="0"/>
              <a:t>Moodle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przez 16 uczestników z 4 krajów partnerskich.</a:t>
            </a:r>
            <a:endParaRPr lang="en-GB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BB585-4E95-4144-9453-ABE7F3274EF7}" type="slidenum">
              <a:rPr lang="en-GB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494</Words>
  <Application>Microsoft Office PowerPoint</Application>
  <PresentationFormat>Pokaz na ekranie (4:3)</PresentationFormat>
  <Paragraphs>158</Paragraphs>
  <Slides>19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Motyw pakietu Office</vt:lpstr>
      <vt:lpstr>        MOODLE MOOCS W PROJEKCIE SP4CE  (PARTNERSTWO STRATEGICZNE NA RZECZ KREATYWNOŚCI I PRZEDSIĘBIORCZOŚCI)    VII Polski MoodleMoot 2016,  19-20 maja 2016 r., Podlesice - Częstochowa   </vt:lpstr>
      <vt:lpstr>SP4CE - wprowadzenie</vt:lpstr>
      <vt:lpstr>SP4CE - cele</vt:lpstr>
      <vt:lpstr>SP4CE - rezultaty</vt:lpstr>
      <vt:lpstr>SP4CE - partnerzy</vt:lpstr>
      <vt:lpstr>SP4CE – strona informacyjna</vt:lpstr>
      <vt:lpstr>Zalety Moodle MOOC w SP4CE </vt:lpstr>
      <vt:lpstr>Udział partnerów projektu SP4CE w szkoleniach MOOC</vt:lpstr>
      <vt:lpstr>Wykorzystanie MOOC w SP4CE</vt:lpstr>
      <vt:lpstr>Pokoje nauki http://sp4ce.moodle.pl/</vt:lpstr>
      <vt:lpstr>Pokoje nauki (PRO-MED, PIAP)</vt:lpstr>
      <vt:lpstr>Przykładowy pokój nauki (PRO-MED)</vt:lpstr>
      <vt:lpstr>Przykładowy film szkoleniowy opracowany w ramach MM7</vt:lpstr>
      <vt:lpstr>Przykładowy film szkoleniowy opracowany w ramach MM8</vt:lpstr>
      <vt:lpstr>Ocena narzędzi Moodle</vt:lpstr>
      <vt:lpstr>„Zamów pokój nauki”</vt:lpstr>
      <vt:lpstr>Portal SP4CE w 5 językach http://sp4ce.eu/</vt:lpstr>
      <vt:lpstr>Lokalni administratorzy</vt:lpstr>
      <vt:lpstr>Prezentacja programu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SP4CE – STRATEGIC PARTNERSHIP FOR CREATIVITY AND ENTERPRENEURSHIP SUCCESSOR OPENINN</dc:title>
  <dc:creator>ASG</dc:creator>
  <cp:lastModifiedBy>ASG</cp:lastModifiedBy>
  <cp:revision>29</cp:revision>
  <dcterms:created xsi:type="dcterms:W3CDTF">2015-04-19T09:09:12Z</dcterms:created>
  <dcterms:modified xsi:type="dcterms:W3CDTF">2016-05-10T06:03:58Z</dcterms:modified>
</cp:coreProperties>
</file>