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5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90" r:id="rId16"/>
    <p:sldId id="266" r:id="rId17"/>
    <p:sldId id="283" r:id="rId18"/>
    <p:sldId id="291" r:id="rId19"/>
    <p:sldId id="268" r:id="rId20"/>
    <p:sldId id="292" r:id="rId21"/>
    <p:sldId id="269" r:id="rId22"/>
    <p:sldId id="270" r:id="rId23"/>
    <p:sldId id="271" r:id="rId24"/>
    <p:sldId id="272" r:id="rId25"/>
    <p:sldId id="293" r:id="rId26"/>
    <p:sldId id="278" r:id="rId27"/>
    <p:sldId id="294" r:id="rId28"/>
    <p:sldId id="295" r:id="rId29"/>
    <p:sldId id="279" r:id="rId30"/>
    <p:sldId id="296" r:id="rId31"/>
    <p:sldId id="274" r:id="rId32"/>
    <p:sldId id="273" r:id="rId33"/>
    <p:sldId id="275" r:id="rId34"/>
    <p:sldId id="276" r:id="rId35"/>
    <p:sldId id="277" r:id="rId36"/>
    <p:sldId id="298" r:id="rId37"/>
    <p:sldId id="286" r:id="rId38"/>
    <p:sldId id="287" r:id="rId39"/>
    <p:sldId id="300" r:id="rId40"/>
    <p:sldId id="301" r:id="rId41"/>
    <p:sldId id="302" r:id="rId42"/>
    <p:sldId id="288" r:id="rId43"/>
    <p:sldId id="289" r:id="rId44"/>
    <p:sldId id="303" r:id="rId45"/>
    <p:sldId id="299" r:id="rId46"/>
    <p:sldId id="284" r:id="rId47"/>
    <p:sldId id="285" r:id="rId48"/>
    <p:sldId id="282" r:id="rId4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143" autoAdjust="0"/>
  </p:normalViewPr>
  <p:slideViewPr>
    <p:cSldViewPr>
      <p:cViewPr>
        <p:scale>
          <a:sx n="55" d="100"/>
          <a:sy n="55" d="100"/>
        </p:scale>
        <p:origin x="-17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3200" dirty="0" err="1"/>
              <a:t>Attendance</a:t>
            </a:r>
            <a:endParaRPr lang="en-US" sz="3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1752583046328189E-2"/>
          <c:y val="0.15774450820046401"/>
          <c:w val="0.91429388592838345"/>
          <c:h val="0.76814915802506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Attendance</c:v>
                </c:pt>
              </c:strCache>
            </c:strRef>
          </c:tx>
          <c:invertIfNegative val="0"/>
          <c:cat>
            <c:strRef>
              <c:f>Arkusz1!$A$2:$A$11</c:f>
              <c:strCache>
                <c:ptCount val="10"/>
                <c:pt idx="0">
                  <c:v>Martyna</c:v>
                </c:pt>
                <c:pt idx="1">
                  <c:v>Robert</c:v>
                </c:pt>
                <c:pt idx="2">
                  <c:v>Grzegorz</c:v>
                </c:pt>
                <c:pt idx="3">
                  <c:v>Dawid</c:v>
                </c:pt>
                <c:pt idx="4">
                  <c:v>Przemek</c:v>
                </c:pt>
                <c:pt idx="5">
                  <c:v>Konrad</c:v>
                </c:pt>
                <c:pt idx="6">
                  <c:v>Piotr</c:v>
                </c:pt>
                <c:pt idx="7">
                  <c:v>Anna</c:v>
                </c:pt>
                <c:pt idx="8">
                  <c:v>Łukasz</c:v>
                </c:pt>
                <c:pt idx="9">
                  <c:v>Marcin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7</c:v>
                </c:pt>
                <c:pt idx="1">
                  <c:v>7</c:v>
                </c:pt>
                <c:pt idx="2">
                  <c:v>5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9</c:v>
                </c:pt>
                <c:pt idx="8">
                  <c:v>7</c:v>
                </c:pt>
                <c:pt idx="9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853888"/>
        <c:axId val="82855424"/>
      </c:barChart>
      <c:catAx>
        <c:axId val="82853888"/>
        <c:scaling>
          <c:orientation val="minMax"/>
        </c:scaling>
        <c:delete val="0"/>
        <c:axPos val="b"/>
        <c:majorTickMark val="out"/>
        <c:minorTickMark val="none"/>
        <c:tickLblPos val="nextTo"/>
        <c:crossAx val="82855424"/>
        <c:crosses val="autoZero"/>
        <c:auto val="1"/>
        <c:lblAlgn val="ctr"/>
        <c:lblOffset val="100"/>
        <c:noMultiLvlLbl val="0"/>
      </c:catAx>
      <c:valAx>
        <c:axId val="82855424"/>
        <c:scaling>
          <c:orientation val="minMax"/>
          <c:max val="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853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notatek</a:t>
            </a:r>
          </a:p>
        </p:txBody>
      </p:sp>
      <p:sp>
        <p:nvSpPr>
          <p:cNvPr id="2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&lt;główka&gt;</a:t>
            </a:r>
          </a:p>
        </p:txBody>
      </p:sp>
      <p:sp>
        <p:nvSpPr>
          <p:cNvPr id="21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&lt;data/godzina&gt;</a:t>
            </a:r>
          </a:p>
        </p:txBody>
      </p:sp>
      <p:sp>
        <p:nvSpPr>
          <p:cNvPr id="2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&lt;stopka&gt;</a:t>
            </a:r>
          </a:p>
        </p:txBody>
      </p:sp>
      <p:sp>
        <p:nvSpPr>
          <p:cNvPr id="22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2B497D6-6C71-4003-9E59-4567D900F940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867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Temat naszej prezentacji to </a:t>
            </a:r>
          </a:p>
          <a:p>
            <a:pPr marL="216000" indent="-215640">
              <a:lnSpc>
                <a:spcPct val="100000"/>
              </a:lnSpc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PRZYKŁADY DOBREJ PRAKTYKI W PROJEKCIE SP4CE ERASMUS+ </a:t>
            </a:r>
          </a:p>
        </p:txBody>
      </p:sp>
      <p:sp>
        <p:nvSpPr>
          <p:cNvPr id="314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96EE513-F697-4108-AA68-4A5AB1441E73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Przykłady dobrej praktyki w projekcie SP4CE</a:t>
            </a:r>
          </a:p>
        </p:txBody>
      </p:sp>
      <p:sp>
        <p:nvSpPr>
          <p:cNvPr id="332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F5C280C-C53C-421C-AF0D-291B3216ACF0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Konferencje</a:t>
            </a:r>
          </a:p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Dzięki współpracy w pokojach nauki udało się przygotować wystąpienia, artykuły, prezentacje i plakaty </a:t>
            </a:r>
          </a:p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 ponad 10 różnych konferencji w ciągu ostatniego roku.</a:t>
            </a:r>
          </a:p>
        </p:txBody>
      </p:sp>
      <p:sp>
        <p:nvSpPr>
          <p:cNvPr id="334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53CE6BC-606E-47CD-B576-0B63AE4D7BE1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dirty="0" smtClean="0"/>
              <a:t>Szczególne</a:t>
            </a:r>
            <a:r>
              <a:rPr lang="pl-PL" sz="2000" baseline="0" dirty="0" smtClean="0"/>
              <a:t> zainteresowanie zdobyła prezentacja wygłoszona na Kongresie Rozwoju Edukacji w Krakowie.</a:t>
            </a:r>
          </a:p>
          <a:p>
            <a:r>
              <a:rPr lang="pl-PL" sz="2000" baseline="0" dirty="0" smtClean="0"/>
              <a:t>Po raz pierwszy został wówczas przedstawiony efekt interdyscyplinarnej, internetowej współpracy pomiędzy inżynierami, a lekarzami </a:t>
            </a:r>
            <a:br>
              <a:rPr lang="pl-PL" sz="2000" baseline="0" dirty="0" smtClean="0"/>
            </a:br>
            <a:r>
              <a:rPr lang="pl-PL" sz="2000" baseline="0" dirty="0" smtClean="0"/>
              <a:t>w postaci projektu implantu żuchwy.</a:t>
            </a:r>
          </a:p>
          <a:p>
            <a:endParaRPr lang="pl-PL" sz="2000" baseline="0" dirty="0" smtClean="0"/>
          </a:p>
          <a:p>
            <a:r>
              <a:rPr lang="pl-PL" sz="2000" baseline="0" dirty="0" smtClean="0"/>
              <a:t>Przygotowanie tego wystąpienia odbywało się całkowicie </a:t>
            </a:r>
            <a:r>
              <a:rPr lang="pl-PL" sz="2000" baseline="0" dirty="0" err="1" smtClean="0"/>
              <a:t>online</a:t>
            </a:r>
            <a:r>
              <a:rPr lang="pl-PL" sz="2000" baseline="0" dirty="0" smtClean="0"/>
              <a:t>.</a:t>
            </a:r>
          </a:p>
          <a:p>
            <a:endParaRPr lang="pl-PL" sz="2000" dirty="0"/>
          </a:p>
        </p:txBody>
      </p:sp>
      <p:sp>
        <p:nvSpPr>
          <p:cNvPr id="334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53CE6BC-606E-47CD-B576-0B63AE4D7BE1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Wspomniane wcześniej zainicjowanie współpracy międzyuczelnianej przyczyniło się do realizacji pracy dyplomowej</a:t>
            </a:r>
          </a:p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</a:t>
            </a: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Projekt i dobór materiału na implant żuchwy po resekcji kości”.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Dzielenie się wiedzą i materiałami z zakresu inżynierii i chirurgii szczękowo-twarzowej oraz liczne konsultacje zaowocowały nie tylko zaprojektowaniem,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ale również wykonaniem prototypu implantu żuchwy na drukarce 3D na podstawie zdjęć z tomografii komputerowej</a:t>
            </a:r>
            <a:r>
              <a:rPr lang="pl-PL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.</a:t>
            </a:r>
          </a:p>
          <a:p>
            <a:endParaRPr lang="pl-PL" sz="1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  <a:ea typeface="+mn-ea"/>
            </a:endParaRPr>
          </a:p>
          <a:p>
            <a:r>
              <a:rPr lang="pl-PL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Kolejny projekt dyplomowy, który jest w trakcie realizacji to praca zatytułowana </a:t>
            </a:r>
            <a:r>
              <a:rPr lang="pl-PL" sz="12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Projektowanie urządzeń medycznych z wykorzystaniem internetowych narzędzi</a:t>
            </a:r>
            <a:r>
              <a:rPr lang="pl-PL" sz="1200" b="0" i="1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współpracy inżynierów i lekarzy. </a:t>
            </a:r>
            <a:r>
              <a:rPr lang="pl-PL" sz="1200" b="0" i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Projekt ten skupia się na znalezieniu odpowiednich narzędzi, dzięki którym współpraca między inżynierami, a </a:t>
            </a:r>
            <a:r>
              <a:rPr lang="pl-PL" sz="1200" b="0" i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lkarzami</a:t>
            </a:r>
            <a:r>
              <a:rPr lang="pl-PL" sz="1200" b="0" i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będzie mniej czasochłonna, a bardziej efektywna.</a:t>
            </a:r>
            <a:endParaRPr lang="pl-PL" sz="2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5F7E968-A804-41FA-8C42-26E954600346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tej pory odbyły się 2 warsztaty – jeden podczas konferencji Informatyka w Edukacji w Toruniu, </a:t>
            </a:r>
          </a:p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zaprezentowane zostały tam możliwości jakie daje wykorzystanie platformy SP4CE w prowadzeniu zajęć z uczniami czy studentami.</a:t>
            </a:r>
          </a:p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Drugie, znacznie większe przedsięwzięcie to udział w Europejskim Maratonie Projektowania – </a:t>
            </a:r>
            <a:r>
              <a:rPr lang="pl-P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Fusion</a:t>
            </a: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360 </a:t>
            </a:r>
            <a:r>
              <a:rPr lang="pl-P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Designathon</a:t>
            </a: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Uczestnicy projektu, wśród których są także certyfikowani instruktorzy </a:t>
            </a:r>
            <a:r>
              <a:rPr lang="pl-P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Autodesk</a:t>
            </a: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Fusion</a:t>
            </a: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360 poprowadzili dwudniowe warsztaty na Politechnice Gdańskiej</a:t>
            </a:r>
          </a:p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promujące współpracę interdyscyplinarną, połączone ze szkoleniem z zakresu podstaw obsługi programu </a:t>
            </a:r>
            <a:r>
              <a:rPr lang="pl-P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Autodesk</a:t>
            </a: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Fusion</a:t>
            </a: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360.</a:t>
            </a:r>
          </a:p>
        </p:txBody>
      </p:sp>
      <p:sp>
        <p:nvSpPr>
          <p:cNvPr id="340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8BF1DD6-BF22-4DD8-A845-69AECDA3AB63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Uczestnicy warsztatów aktywnie korzystali z platformy sp4ce.moodle.pl.</a:t>
            </a:r>
          </a:p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Specjalnie dla potrzeb warsztatów powstały osobne pokoje nauki dla organizatorów i uczestników.</a:t>
            </a:r>
          </a:p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 powyższej grafice przedstawiony jest pokój nauki dla uczestników. </a:t>
            </a:r>
          </a:p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Udostępniono tam przydatne materiały szkoleniowe, założono osobne fora dyskusyjne dla studentów różnych wydziałów,</a:t>
            </a:r>
          </a:p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za pomocą narzędzia do głosowania kontrolowano obecność i aktywność uczestników.</a:t>
            </a:r>
          </a:p>
        </p:txBody>
      </p:sp>
      <p:sp>
        <p:nvSpPr>
          <p:cNvPr id="342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EE7A528-9C7C-437B-9E1F-FA99859B92A2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Łącznie w warsztatach wzięło udział 30 uczestników, w tym także 3 studentów Gdańskiego Uniwersytetu Medycznego.</a:t>
            </a:r>
          </a:p>
        </p:txBody>
      </p:sp>
      <p:sp>
        <p:nvSpPr>
          <p:cNvPr id="344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943BC9A-B189-4C4F-B464-EDB714D6463F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Spośród uczestników warsztatów najwięcej było studentów I i V roku, jednakże zdobyły one również zainteresowanie doktorantów i nauczycieli akademickich.</a:t>
            </a:r>
          </a:p>
        </p:txBody>
      </p:sp>
      <p:sp>
        <p:nvSpPr>
          <p:cNvPr id="346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0548FC6-CE8B-4130-8896-2F15CEA29F8F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Platforma </a:t>
            </a:r>
            <a:r>
              <a:rPr lang="pl-PL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Moodle</a:t>
            </a:r>
            <a:r>
              <a:rPr lang="pl-P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znalazła również zastosowania przy organizacji studenckich praktyk zawodowych.</a:t>
            </a:r>
          </a:p>
          <a:p>
            <a:r>
              <a:rPr lang="pl-P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 wyświetlonym</a:t>
            </a:r>
            <a:r>
              <a:rPr lang="pl-PL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przykładzie ukazany jest pokój nauki, który posłużył do komunikacji pomiędzy dwoma organizacjami – w tym przypadku – 2 partnerami projektu SP4CE – firmą </a:t>
            </a:r>
            <a:r>
              <a:rPr lang="pl-PL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PRO-MED</a:t>
            </a:r>
            <a:r>
              <a:rPr lang="pl-PL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Z Gdańska instytutem PIAP z Warszawy.</a:t>
            </a:r>
          </a:p>
        </p:txBody>
      </p:sp>
      <p:sp>
        <p:nvSpPr>
          <p:cNvPr id="348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BFE2C5D-6241-4495-A11A-1897043E73DF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22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Pokój nauki został wykorzystany do gromadzenia materiałów, opracowania programu praktyk, a także do codziennej kontroli postępów w postaci dziennika praktyk.</a:t>
            </a:r>
            <a:r>
              <a:rPr lang="pl-P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</p:txBody>
      </p:sp>
      <p:sp>
        <p:nvSpPr>
          <p:cNvPr id="348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BFE2C5D-6241-4495-A11A-1897043E73DF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23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Projekt SP4CE (Partnerstwo strategiczne na rzecz kreatywności i przedsiębiorczości) jest realizowany</a:t>
            </a:r>
          </a:p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 wsparciem Komisji Unii Europejskiej w ramach programu ERASMUS +</a:t>
            </a:r>
          </a:p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 trwa od 1 września 2014 roku do 31 sierpnia 2017 i jest odpowiedzią </a:t>
            </a:r>
          </a:p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 potrzeby zidentyfikowane w komunikacie z Brugii w sprawie ściślejszej europejskiej współpracy </a:t>
            </a:r>
          </a:p>
          <a:p>
            <a:pPr marL="216000" indent="-215640">
              <a:lnSpc>
                <a:spcPct val="100000"/>
              </a:lnSpc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 dziedzinie kształcenia i szkolenia zawodowego w latach 2011 - 2020.</a:t>
            </a:r>
          </a:p>
          <a:p>
            <a:pPr marL="216000" indent="-215640">
              <a:lnSpc>
                <a:spcPct val="100000"/>
              </a:lnSpc>
            </a:pPr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6813592-3D89-4859-8863-B25BE8F391FF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pl-PL" dirty="0" smtClean="0"/>
              <a:t>Kolejny przykład realizacji</a:t>
            </a:r>
            <a:r>
              <a:rPr lang="pl-PL" baseline="0" dirty="0" smtClean="0"/>
              <a:t> projektu to przygotowanie szkolenia MOOC na platformie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Multiple</a:t>
            </a:r>
            <a:r>
              <a:rPr lang="pl-PL" dirty="0" smtClean="0"/>
              <a:t> MOOC </a:t>
            </a:r>
            <a:r>
              <a:rPr lang="pl-PL" dirty="0" err="1" smtClean="0"/>
              <a:t>Aggregator</a:t>
            </a:r>
            <a:r>
              <a:rPr lang="pl-PL" dirty="0" smtClean="0"/>
              <a:t>,</a:t>
            </a:r>
            <a:r>
              <a:rPr lang="pl-PL" baseline="0" dirty="0" smtClean="0"/>
              <a:t> w skrócie </a:t>
            </a:r>
            <a:r>
              <a:rPr lang="pl-PL" dirty="0" smtClean="0"/>
              <a:t>EMMA.</a:t>
            </a:r>
          </a:p>
          <a:p>
            <a:pPr>
              <a:spcBef>
                <a:spcPct val="0"/>
              </a:spcBef>
            </a:pPr>
            <a:r>
              <a:rPr lang="pl-PL" dirty="0" smtClean="0"/>
              <a:t>Kurs</a:t>
            </a:r>
            <a:r>
              <a:rPr lang="pl-PL" baseline="0" dirty="0" smtClean="0"/>
              <a:t> dotyczył wstępu i podstaw obsługi programu </a:t>
            </a:r>
            <a:r>
              <a:rPr lang="pl-PL" baseline="0" dirty="0" err="1" smtClean="0"/>
              <a:t>Autodesk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Fusion</a:t>
            </a:r>
            <a:r>
              <a:rPr lang="pl-PL" baseline="0" dirty="0" smtClean="0"/>
              <a:t> 360. MOOC zawiera 6 lekcji i 4 podrozdziały i jest przygotowany na około 2 tygodnie pracy we własnym tempie. </a:t>
            </a:r>
            <a:r>
              <a:rPr lang="pl-PL" baseline="0" dirty="0" err="1" smtClean="0"/>
              <a:t>MOOc</a:t>
            </a:r>
            <a:r>
              <a:rPr lang="pl-PL" baseline="0" dirty="0" smtClean="0"/>
              <a:t> ten jest już udostępniony na platformie EMMA i można do niego dołączyć w każdej chwili, do czego serdecznie zachęcamy i zapraszamy.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2B497D6-6C71-4003-9E59-4567D900F940}" type="slidenum">
              <a:rPr lang="pl-PL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25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Podnoszenie kwalifikacji młodzieży 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Początkowo</a:t>
            </a:r>
            <a:r>
              <a:rPr lang="pl-PL" baseline="0" dirty="0" smtClean="0"/>
              <a:t> środowisko miało służyć jedynie jako repozytorium plików. W założeniu każde zajęcia miały zaczynać się interaktywną prezentacją (w czasie której przynajmniej kilkukrotnie zadawane były pytania, np. w formie głosowania na właściwą odpowiedź). Później następowała część laboratoryjna. Uczestnicy mieli ściągać pliki z zadaniami i pracować w swoim tempie. Po zajęciach udostępniane były pliki z rozwiązaniami.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2B497D6-6C71-4003-9E59-4567D900F940}" type="slidenum">
              <a:rPr lang="pl-PL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33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Kółko jest</a:t>
            </a:r>
            <a:r>
              <a:rPr lang="pl-PL" baseline="0" dirty="0" smtClean="0"/>
              <a:t> dobrowolne, brak konsekwencji za nieobecność. Nie ma egzaminów.  </a:t>
            </a:r>
            <a:endParaRPr lang="pl-PL" dirty="0" smtClean="0"/>
          </a:p>
          <a:p>
            <a:r>
              <a:rPr lang="pl-PL" baseline="0" dirty="0" smtClean="0"/>
              <a:t>Trudności jakie z tego wynikają =&gt; materiał, którego się uczyliśmy na poprzednich zajęciach nie rozumie ponad połowa osób</a:t>
            </a:r>
          </a:p>
          <a:p>
            <a:r>
              <a:rPr lang="pl-PL" baseline="0" dirty="0" smtClean="0"/>
              <a:t>w związku z różną frekwencją na zajęciach trzeba ludzi przekonać, żeby przychodzili albo nadrabiali materiał w domu</a:t>
            </a:r>
          </a:p>
          <a:p>
            <a:endParaRPr lang="pl-PL" baseline="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2B497D6-6C71-4003-9E59-4567D900F940}" type="slidenum">
              <a:rPr lang="pl-PL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34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Uczestnicy rozwiązując test</a:t>
            </a:r>
            <a:r>
              <a:rPr lang="pl-PL" baseline="0" dirty="0" smtClean="0"/>
              <a:t> uczą się (powtarzają materiał). Po zakończeniu testu </a:t>
            </a:r>
            <a:r>
              <a:rPr lang="pl-PL" baseline="0" dirty="0" err="1" smtClean="0"/>
              <a:t>wyśtwietlają</a:t>
            </a:r>
            <a:r>
              <a:rPr lang="pl-PL" baseline="0" dirty="0" smtClean="0"/>
              <a:t> się prawidłowe odpowiedzi z wyjaśnieniem co ma dodatkowy aspekt edukacyjny. Zauważyłam, że o wiele lepiej sprawdzają się pytania tzw. otwarte (trzeba coś wpisać) lub takie gdzie trzeba metodą </a:t>
            </a:r>
            <a:r>
              <a:rPr lang="pl-PL" baseline="0" dirty="0" err="1" smtClean="0"/>
              <a:t>drag&amp;drop</a:t>
            </a:r>
            <a:r>
              <a:rPr lang="pl-PL" baseline="0" dirty="0" smtClean="0"/>
              <a:t> dopasować odpowiedzi. Zwykłe pytania typu prawda/fałsz chociaż najłatwiej ułożyć okazały się najmniej efektywne. Uczestnicy często wybierali losową odpowiedź i w ten sposób wyniki były zafałszowane.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6DA3-83DB-4AAF-9260-E174A291E07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159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Uczestnicy rozwiązując test</a:t>
            </a:r>
            <a:r>
              <a:rPr lang="pl-PL" baseline="0" dirty="0" smtClean="0"/>
              <a:t> uczą się (powtarzają materiał). Po zakończeniu testu </a:t>
            </a:r>
            <a:r>
              <a:rPr lang="pl-PL" baseline="0" dirty="0" err="1" smtClean="0"/>
              <a:t>wyśtwietlają</a:t>
            </a:r>
            <a:r>
              <a:rPr lang="pl-PL" baseline="0" dirty="0" smtClean="0"/>
              <a:t> się prawidłowe odpowiedzi z wyjaśnieniem co ma dodatkowy aspekt edukacyjny. Zauważyłam, że o wiele lepiej sprawdzają się pytania tzw. otwarte (trzeba coś wpisać) lub takie gdzie trzeba metodą </a:t>
            </a:r>
            <a:r>
              <a:rPr lang="pl-PL" baseline="0" dirty="0" err="1" smtClean="0"/>
              <a:t>drag&amp;drop</a:t>
            </a:r>
            <a:r>
              <a:rPr lang="pl-PL" baseline="0" dirty="0" smtClean="0"/>
              <a:t> dopasować odpowiedzi. Zwykłe pytania typu prawda/fałsz chociaż najłatwiej ułożyć okazały się najmniej efektywne. Uczestnicy często wybierali losową odpowiedź i w ten sposób wyniki były zafałszowane.</a:t>
            </a:r>
            <a:endParaRPr lang="en-GB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2B497D6-6C71-4003-9E59-4567D900F940}" type="slidenum">
              <a:rPr lang="pl-PL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38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Wyniki</a:t>
            </a:r>
            <a:r>
              <a:rPr lang="pl-PL" baseline="0" dirty="0" smtClean="0"/>
              <a:t> testu są dla mnie użyteczne, bo mogę sprawdzić czego większość grupy jeszcze nie rozumie, a co sprawia problem jedynie nielicznym. Dzięki temu, że wynik jest dostępny w zasadzie od razu mogę na bieżąco wytłumaczyć dany problem. W ten sposób nawet jeśli kogoś nie było na poprzednich zajęciach miał szansę w czasie testu nadgonić pozostałych.</a:t>
            </a:r>
            <a:endParaRPr lang="en-GB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2B497D6-6C71-4003-9E59-4567D900F940}" type="slidenum">
              <a:rPr lang="pl-PL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39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D12DDDA-7D59-4550-B01A-59679F804222}" type="slidenum">
              <a:rPr lang="pl-PL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42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4593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In 5 </a:t>
            </a:r>
            <a:r>
              <a:rPr lang="pl-PL" dirty="0" err="1" smtClean="0"/>
              <a:t>days</a:t>
            </a:r>
            <a:r>
              <a:rPr lang="pl-PL" dirty="0" smtClean="0"/>
              <a:t> 13 LRs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more</a:t>
            </a:r>
            <a:r>
              <a:rPr lang="pl-PL" baseline="0" dirty="0" smtClean="0"/>
              <a:t>. The </a:t>
            </a:r>
            <a:r>
              <a:rPr lang="pl-PL" baseline="0" dirty="0" err="1" smtClean="0"/>
              <a:t>number</a:t>
            </a:r>
            <a:r>
              <a:rPr lang="pl-PL" baseline="0" dirty="0" smtClean="0"/>
              <a:t> of LRs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growing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quickly</a:t>
            </a:r>
            <a:r>
              <a:rPr lang="pl-PL" baseline="0" dirty="0" smtClean="0"/>
              <a:t> but the most </a:t>
            </a:r>
            <a:r>
              <a:rPr lang="pl-PL" baseline="0" dirty="0" err="1" smtClean="0"/>
              <a:t>interesting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would</a:t>
            </a:r>
            <a:r>
              <a:rPr lang="pl-PL" baseline="0" dirty="0" smtClean="0"/>
              <a:t> be the </a:t>
            </a:r>
            <a:r>
              <a:rPr lang="pl-PL" baseline="0" dirty="0" err="1" smtClean="0"/>
              <a:t>number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active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users</a:t>
            </a:r>
            <a:r>
              <a:rPr lang="pl-PL" baseline="0" smtClean="0"/>
              <a:t>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D12DDDA-7D59-4550-B01A-59679F804222}" type="slidenum">
              <a:rPr lang="pl-PL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43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022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Główne cele projektu to między innymi:</a:t>
            </a: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Poprawa jakości oraz efektywności  szkolenia zawodowego, podnoszenie jego atrakcyjności i adekwatności.</a:t>
            </a: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Zwiększanie kreatywności, innowacyjności oraz przedsiębiorczości.</a:t>
            </a:r>
          </a:p>
          <a:p>
            <a:pPr marL="216000" indent="-215280">
              <a:lnSpc>
                <a:spcPct val="100000"/>
              </a:lnSpc>
            </a:pPr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0819902-3B3F-49DF-808B-BA754EE6E1CA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W skład partnerstwa projektu SP4CE wchodzi sześć organizacji partnerskich: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PIAP (Przemysłowy Instytut Automatyki i Pomiarów)</a:t>
            </a:r>
            <a:r>
              <a:rPr lang="pl-P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– koordynator projektu, odpowiada za koordynację działań projektowych.</a:t>
            </a:r>
            <a:r>
              <a:rPr lang="pl-PL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Za prototyp platformy SP4CE odpowiedzialna jest firma </a:t>
            </a:r>
            <a:r>
              <a:rPr lang="pl-PL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PRO-MED</a:t>
            </a:r>
            <a:r>
              <a:rPr lang="pl-P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współpracująca z uczelniami wyższymi o profilu zawodowym. </a:t>
            </a:r>
            <a:endParaRPr lang="pl-PL" sz="3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r>
              <a:rPr lang="pl-PL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IDEC</a:t>
            </a:r>
            <a:r>
              <a:rPr lang="pl-PL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zajmuje się tworzeniem materiałów związanych z konsultingiem oraz kontaktami ze szkołami zawodowymi. 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l-PL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Techniczny </a:t>
            </a:r>
            <a:r>
              <a:rPr lang="pl-PL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Uniwersytet w Koszycach (TUKE) </a:t>
            </a: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prowadzi badania wdrożeniowe, zarządza opracowaniem treści pedagogicznych, współpracuje ze szkołami technicznymi i innymi uczelniami wyższymi. 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l-PL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ASTRA</a:t>
            </a: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jest jednostką wspierającą TUKE odpowiadającą za nawiązywanie kontaktów z przedsiębiorcami słowackimi oraz za opracowanie poradników. 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l-PL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TREBAG</a:t>
            </a: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zajmuje się szkoleniami zawodowymi i odpowiada za udział przedsiębiorców w projekcie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6B28B6D-7F6C-4D4C-BDB3-7EDF04ABF7A4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Aby dotrzeć do jak najszerszego grona odbiorców, materiały udostępniane przez partnerów projektu SP4CE dostępne są w 5 językach.</a:t>
            </a:r>
          </a:p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 zależności od potrzeb instytucji komunikacja prowadzona jest w języku wybranego kraju partnerskiego lub w języku angielskim.</a:t>
            </a:r>
          </a:p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0D34353-EC5B-4053-A9D9-08682690E647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 projekcie SP4CE biorą udział 4 kraje Europejskie. Są to Polska, Słowacja, Węgry oraz Grecja.</a:t>
            </a:r>
          </a:p>
        </p:txBody>
      </p:sp>
      <p:sp>
        <p:nvSpPr>
          <p:cNvPr id="324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B42C72A-9863-4FA3-A5AA-ADF29F51FC1C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Ustanowienie ścisłej współpracy między partnerami projektu jest realizowane  </a:t>
            </a:r>
          </a:p>
          <a:p>
            <a:pPr marL="216000" indent="-215280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poprzez wymianę nowoczesnych rozwiązań edukacyjnych i opracowanie innowacyjnych narzędzi ułatwiających współpracę i komunikację</a:t>
            </a:r>
          </a:p>
          <a:p>
            <a:pPr marL="216000" indent="-215280">
              <a:lnSpc>
                <a:spcPct val="100000"/>
              </a:lnSpc>
            </a:pP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Narzędzia te będą opracowane jako aplikacje internetowe z dostępem poprzez interfejs WWW, </a:t>
            </a:r>
          </a:p>
          <a:p>
            <a:pPr marL="216000" indent="-215280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zaprojektowane do użytku trzech głównych grup docelowych:</a:t>
            </a:r>
          </a:p>
          <a:p>
            <a:pPr marL="216000" indent="-215280">
              <a:lnSpc>
                <a:spcPct val="100000"/>
              </a:lnSpc>
            </a:pP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Trenerzy (przedsiębiorstwa, przemysł)</a:t>
            </a:r>
          </a:p>
          <a:p>
            <a:pPr marL="216000" indent="-215280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Mentorzy/nauczyciele/doradcy (szkoły zawodowe, uczelnie wyższe)</a:t>
            </a:r>
          </a:p>
          <a:p>
            <a:pPr marL="216000" indent="-215280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Uczniowie/studenci (szkoły zawodowe, uczelnie wyższe)</a:t>
            </a:r>
          </a:p>
          <a:p>
            <a:pPr marL="216000" indent="-215280">
              <a:lnSpc>
                <a:spcPct val="100000"/>
              </a:lnSpc>
            </a:pP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Odbywa się to według następującego schematu:</a:t>
            </a:r>
          </a:p>
          <a:p>
            <a:pPr marL="228600" indent="-22752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Trenerzy/przedsiębiorstwa określają problem i przekazują go pozostałym partnerom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Studenci z różnych miejsc i uczelni wybierają problem(y), którym chcą się zając, </a:t>
            </a:r>
            <a:r>
              <a:rPr lang="pl-PL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szukają </a:t>
            </a: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możliwych rozwiązań i przesyłają swoje propozycje.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 oparciu o nadesłane propozycje mentorzy/nauczyciele tworzą grupy projektowe i zakładają tzw. Pokoje nauki, </a:t>
            </a:r>
            <a:r>
              <a:rPr lang="pl-PL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gdzie </a:t>
            </a: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nadzorują i wspierają współpracę studentów.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1AB2F4D-EF4C-461C-9A4C-4D0C19FE5774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realizacji projektu wykorzystano 2 platformy – w systemie Moodle oraz WordPress.</a:t>
            </a:r>
          </a:p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Obie platformy dostępne są we wspomnianych 5 językach.</a:t>
            </a:r>
          </a:p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Głównie wykorzystywana jest platforma Moodle. Powstały na niej tzw. „pokoje nauki” do pracy nad poszczególnymi projektami grupowymi.</a:t>
            </a:r>
          </a:p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Pokój nauki to wydzielona przestrzeń na platformie Moodle, dostępna dla wybranej grupy użytkowników – zespołu pracującego nad danym zagadnieniem.</a:t>
            </a:r>
          </a:p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Dzięki wykorzystaniu odpowiednich narzędzi, takich jak forum, wiki, czat czy przestrzeń do umieszczania repozytoriów materiałowych, </a:t>
            </a:r>
          </a:p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współpraca przebiega w sposób szybki, sprawny i całkowicie online.</a:t>
            </a:r>
          </a:p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Platforma sp4ce.eu w systemie Wordpress powstała do celów informacyjnych. </a:t>
            </a:r>
          </a:p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Są tam zamieszczone główne informacje o projekcie, poradniki i materiały szkoleniowe oraz linki do platformy Moodle i poszczegolnych pokojów nauki.</a:t>
            </a:r>
          </a:p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B921C3D-BAF1-4986-8DF1-52252554F1BC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Celem, który łączy wszystkie wspomniane jednostki jest współpraca. </a:t>
            </a:r>
          </a:p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Współpraca </a:t>
            </a:r>
            <a:r>
              <a:rPr lang="pl-P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online</a:t>
            </a: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która pozytywnie wpłynie na efektywność kształcenia </a:t>
            </a:r>
          </a:p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przyczyni się do rozwoju kreatywności, innowacyjności oraz przedsiębiorczości.</a:t>
            </a:r>
          </a:p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Jak widać na powyższej grafice, działania prowadzone w ramach projektu SP4CE przyczyniły się do powstania interdyscyplinarnej grupy projektowej łączącej przedstawicieli Politechniki Gdańskiej i Gdańskiego Uniwersytetu Medycznego, którzy wykorzystują nowoczesne narzędzia współpracy, </a:t>
            </a:r>
            <a:r>
              <a:rPr lang="pl-P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takie </a:t>
            </a: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jak </a:t>
            </a:r>
            <a:r>
              <a:rPr lang="pl-P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MoodleCloud</a:t>
            </a: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oraz </a:t>
            </a:r>
            <a:r>
              <a:rPr lang="pl-P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Autodesk</a:t>
            </a: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Fusion</a:t>
            </a: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360.</a:t>
            </a:r>
          </a:p>
        </p:txBody>
      </p:sp>
      <p:sp>
        <p:nvSpPr>
          <p:cNvPr id="330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967ECCD-B114-413D-9FF8-35E2BE839BE9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Obraz 33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5" name="Obraz 3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Obraz 70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2" name="Obraz 71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Obraz 10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08" name="Obraz 10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Obraz 14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44" name="Obraz 143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Obraz 17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80" name="Obraz 17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t3LVEOR7G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sp4ce.moodle.pl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1.png"/><Relationship Id="rId5" Type="http://schemas.openxmlformats.org/officeDocument/2006/relationships/hyperlink" Target="http://sp4ce.eu/en/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0" y="1557360"/>
            <a:ext cx="9142920" cy="20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pl-PL" sz="40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GOOD PRACTICE EXAMPLES</a:t>
            </a:r>
            <a:endParaRPr lang="pl-PL" sz="1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40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THE SP4CE ERASMUS+ PROJECT </a:t>
            </a:r>
            <a:endParaRPr lang="pl-PL" sz="1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3996000" y="4149000"/>
            <a:ext cx="4823280" cy="148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Anna CZAJA (PG)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Anna GRABOWSKA (PRO-MED)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Ewa KOZŁOWSKA (PG)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Paulina PAŁASZ (GUMed)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4" name="Picture 6"/>
          <p:cNvPicPr/>
          <p:nvPr/>
        </p:nvPicPr>
        <p:blipFill>
          <a:blip r:embed="rId3" cstate="print"/>
          <a:stretch/>
        </p:blipFill>
        <p:spPr>
          <a:xfrm>
            <a:off x="0" y="0"/>
            <a:ext cx="5039280" cy="873720"/>
          </a:xfrm>
          <a:prstGeom prst="rect">
            <a:avLst/>
          </a:prstGeom>
          <a:ln w="9360">
            <a:noFill/>
          </a:ln>
        </p:spPr>
      </p:pic>
      <p:pic>
        <p:nvPicPr>
          <p:cNvPr id="225" name="Picture 6"/>
          <p:cNvPicPr/>
          <p:nvPr/>
        </p:nvPicPr>
        <p:blipFill>
          <a:blip r:embed="rId4" cstate="print"/>
          <a:stretch/>
        </p:blipFill>
        <p:spPr>
          <a:xfrm>
            <a:off x="6456240" y="49320"/>
            <a:ext cx="2686680" cy="425880"/>
          </a:xfrm>
          <a:prstGeom prst="rect">
            <a:avLst/>
          </a:prstGeom>
          <a:ln w="9360">
            <a:noFill/>
          </a:ln>
        </p:spPr>
      </p:pic>
      <p:sp>
        <p:nvSpPr>
          <p:cNvPr id="226" name="CustomShape 3"/>
          <p:cNvSpPr/>
          <p:nvPr/>
        </p:nvSpPr>
        <p:spPr>
          <a:xfrm>
            <a:off x="111240" y="6021360"/>
            <a:ext cx="896328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1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This project has  been funded with support from the European Commission. This publication [communication] reflects the views only of the author,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1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and the Commission cannot be held responsible for any use which may be made of the information contained therein.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7" name="Obraz 8"/>
          <p:cNvPicPr/>
          <p:nvPr/>
        </p:nvPicPr>
        <p:blipFill>
          <a:blip r:embed="rId5" cstate="print"/>
          <a:stretch/>
        </p:blipFill>
        <p:spPr>
          <a:xfrm>
            <a:off x="539640" y="3664440"/>
            <a:ext cx="2879280" cy="1727280"/>
          </a:xfrm>
          <a:prstGeom prst="rect">
            <a:avLst/>
          </a:prstGeom>
          <a:ln>
            <a:noFill/>
          </a:ln>
        </p:spPr>
      </p:pic>
      <p:sp>
        <p:nvSpPr>
          <p:cNvPr id="228" name="CustomShape 4"/>
          <p:cNvSpPr/>
          <p:nvPr/>
        </p:nvSpPr>
        <p:spPr>
          <a:xfrm>
            <a:off x="808920" y="4927680"/>
            <a:ext cx="2591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pl-PL" sz="1800" b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Gdańsk, 27-28.04.2017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57200" y="1340640"/>
            <a:ext cx="8228520" cy="336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6" name="Obraz 265"/>
          <p:cNvPicPr/>
          <p:nvPr/>
        </p:nvPicPr>
        <p:blipFill>
          <a:blip r:embed="rId3" cstate="print"/>
          <a:srcRect l="5442" r="54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151620" y="2708920"/>
            <a:ext cx="6840760" cy="1800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6000" b="1" strike="noStrike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CONFERENCES</a:t>
            </a:r>
            <a:endParaRPr lang="pl-PL" sz="6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6"/>
          <p:cNvPicPr/>
          <p:nvPr/>
        </p:nvPicPr>
        <p:blipFill>
          <a:blip r:embed="rId2" cstate="print"/>
          <a:stretch/>
        </p:blipFill>
        <p:spPr>
          <a:xfrm>
            <a:off x="0" y="0"/>
            <a:ext cx="5039280" cy="873720"/>
          </a:xfrm>
          <a:prstGeom prst="rect">
            <a:avLst/>
          </a:prstGeom>
          <a:ln w="9360">
            <a:noFill/>
          </a:ln>
        </p:spPr>
      </p:pic>
      <p:pic>
        <p:nvPicPr>
          <p:cNvPr id="9" name="Picture 6"/>
          <p:cNvPicPr/>
          <p:nvPr/>
        </p:nvPicPr>
        <p:blipFill>
          <a:blip r:embed="rId3" cstate="print"/>
          <a:stretch/>
        </p:blipFill>
        <p:spPr>
          <a:xfrm>
            <a:off x="6456240" y="49320"/>
            <a:ext cx="2686680" cy="425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Conference</a:t>
            </a:r>
            <a:r>
              <a:rPr lang="pl-PL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l-PL" sz="4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papers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971640" y="2133000"/>
            <a:ext cx="3527280" cy="30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Articles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Posters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Speeches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Webinars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…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9" name="Symbol zastępczy zawartości 4"/>
          <p:cNvPicPr/>
          <p:nvPr/>
        </p:nvPicPr>
        <p:blipFill>
          <a:blip r:embed="rId3" cstate="print"/>
          <a:srcRect t="16876" r="5054"/>
          <a:stretch/>
        </p:blipFill>
        <p:spPr>
          <a:xfrm>
            <a:off x="5004000" y="1556640"/>
            <a:ext cx="3095280" cy="4813920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467544" y="260648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pl-PL" sz="4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Kongres Rozwoju Edukacji </a:t>
            </a:r>
            <a:br>
              <a:rPr lang="pl-PL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</a:br>
            <a:r>
              <a:rPr lang="pl-PL" sz="4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KRE</a:t>
            </a:r>
            <a:r>
              <a:rPr lang="pl-PL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2016</a:t>
            </a:r>
          </a:p>
          <a:p>
            <a:pPr algn="ctr"/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https://youtu.be/1t3LVEOR7Gw</a:t>
            </a:r>
            <a:endParaRPr lang="pl-PL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" y="2072277"/>
            <a:ext cx="9144000" cy="478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151620" y="2276872"/>
            <a:ext cx="6840760" cy="20882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6000" b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DIPLOMA PROJECTS</a:t>
            </a:r>
            <a:endParaRPr lang="pl-PL" sz="6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6"/>
          <p:cNvPicPr/>
          <p:nvPr/>
        </p:nvPicPr>
        <p:blipFill>
          <a:blip r:embed="rId2" cstate="print"/>
          <a:stretch/>
        </p:blipFill>
        <p:spPr>
          <a:xfrm>
            <a:off x="0" y="0"/>
            <a:ext cx="5039280" cy="873720"/>
          </a:xfrm>
          <a:prstGeom prst="rect">
            <a:avLst/>
          </a:prstGeom>
          <a:ln w="9360">
            <a:noFill/>
          </a:ln>
        </p:spPr>
      </p:pic>
      <p:pic>
        <p:nvPicPr>
          <p:cNvPr id="9" name="Picture 6"/>
          <p:cNvPicPr/>
          <p:nvPr/>
        </p:nvPicPr>
        <p:blipFill>
          <a:blip r:embed="rId3" cstate="print"/>
          <a:stretch/>
        </p:blipFill>
        <p:spPr>
          <a:xfrm>
            <a:off x="6456240" y="49320"/>
            <a:ext cx="2686680" cy="425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457200" y="260648"/>
            <a:ext cx="8228520" cy="16561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dirty="0" smtClean="0"/>
              <a:t>Design and material</a:t>
            </a:r>
            <a:r>
              <a:rPr lang="pl-PL" sz="4000" b="1" dirty="0" smtClean="0"/>
              <a:t> </a:t>
            </a:r>
            <a:r>
              <a:rPr lang="en-US" sz="4000" b="1" dirty="0" smtClean="0"/>
              <a:t>selection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en-US" sz="4000" b="1" dirty="0" smtClean="0"/>
              <a:t>for the</a:t>
            </a:r>
            <a:r>
              <a:rPr lang="pl-PL" sz="4000" b="1" dirty="0"/>
              <a:t> </a:t>
            </a:r>
            <a:r>
              <a:rPr lang="pl-PL" sz="4000" b="1" dirty="0" smtClean="0"/>
              <a:t>jaw</a:t>
            </a:r>
            <a:r>
              <a:rPr lang="en-US" sz="4000" b="1" dirty="0" smtClean="0"/>
              <a:t> </a:t>
            </a:r>
            <a:r>
              <a:rPr lang="pl-PL" sz="4000" b="1" dirty="0" smtClean="0"/>
              <a:t>implant </a:t>
            </a:r>
            <a:br>
              <a:rPr lang="pl-PL" sz="4000" b="1" dirty="0" smtClean="0"/>
            </a:br>
            <a:r>
              <a:rPr lang="en-US" sz="4000" b="1" dirty="0" smtClean="0"/>
              <a:t>after bone resection</a:t>
            </a:r>
            <a:endParaRPr lang="pl-PL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2" name="Obraz 2"/>
          <p:cNvPicPr/>
          <p:nvPr/>
        </p:nvPicPr>
        <p:blipFill>
          <a:blip r:embed="rId3" cstate="print"/>
          <a:stretch/>
        </p:blipFill>
        <p:spPr>
          <a:xfrm>
            <a:off x="413640" y="2032552"/>
            <a:ext cx="8315280" cy="45648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151620" y="2348880"/>
            <a:ext cx="6840760" cy="20882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6000" b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WORKSHOPS</a:t>
            </a:r>
            <a:endParaRPr lang="pl-PL" sz="6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6"/>
          <p:cNvPicPr/>
          <p:nvPr/>
        </p:nvPicPr>
        <p:blipFill>
          <a:blip r:embed="rId2" cstate="print"/>
          <a:stretch/>
        </p:blipFill>
        <p:spPr>
          <a:xfrm>
            <a:off x="0" y="0"/>
            <a:ext cx="5039280" cy="873720"/>
          </a:xfrm>
          <a:prstGeom prst="rect">
            <a:avLst/>
          </a:prstGeom>
          <a:ln w="9360">
            <a:noFill/>
          </a:ln>
        </p:spPr>
      </p:pic>
      <p:pic>
        <p:nvPicPr>
          <p:cNvPr id="9" name="Picture 6"/>
          <p:cNvPicPr/>
          <p:nvPr/>
        </p:nvPicPr>
        <p:blipFill>
          <a:blip r:embed="rId3" cstate="print"/>
          <a:stretch/>
        </p:blipFill>
        <p:spPr>
          <a:xfrm>
            <a:off x="6456240" y="49320"/>
            <a:ext cx="2686680" cy="425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pl-PL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l-PL" sz="4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European</a:t>
            </a:r>
            <a:r>
              <a:rPr lang="pl-PL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l-PL" sz="4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Fusion</a:t>
            </a:r>
            <a:r>
              <a:rPr lang="pl-PL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360 </a:t>
            </a:r>
            <a:r>
              <a:rPr lang="pl-PL" sz="4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Designathon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4" name="Obraz 4"/>
          <p:cNvPicPr/>
          <p:nvPr/>
        </p:nvPicPr>
        <p:blipFill>
          <a:blip r:embed="rId3" cstate="print"/>
          <a:stretch/>
        </p:blipFill>
        <p:spPr>
          <a:xfrm>
            <a:off x="755640" y="1880952"/>
            <a:ext cx="7739280" cy="435636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Obraz 3"/>
          <p:cNvPicPr/>
          <p:nvPr/>
        </p:nvPicPr>
        <p:blipFill>
          <a:blip r:embed="rId3" cstate="print"/>
          <a:srcRect r="3267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Obraz 7"/>
          <p:cNvPicPr/>
          <p:nvPr/>
        </p:nvPicPr>
        <p:blipFill>
          <a:blip r:embed="rId3" cstate="print"/>
          <a:stretch/>
        </p:blipFill>
        <p:spPr>
          <a:xfrm>
            <a:off x="262440" y="195480"/>
            <a:ext cx="8618040" cy="646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pl-PL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SP4CE</a:t>
            </a:r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Strategic</a:t>
            </a:r>
            <a:r>
              <a:rPr lang="pl-PL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l-PL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Partnership</a:t>
            </a:r>
            <a:r>
              <a:rPr lang="pl-PL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For </a:t>
            </a:r>
            <a:r>
              <a:rPr lang="pl-PL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Creativity</a:t>
            </a:r>
            <a:r>
              <a:rPr lang="pl-PL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And </a:t>
            </a:r>
            <a:r>
              <a:rPr lang="pl-PL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Enterpreneurship</a:t>
            </a:r>
            <a:endParaRPr lang="pl-PL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570240" y="2092320"/>
            <a:ext cx="8177040" cy="397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SP4CE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stands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for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Strategic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Partnership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for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Creativity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and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Entrepreneurship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project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which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has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been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funded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with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support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from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the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European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Commission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under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the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ERASMUS+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Programme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. </a:t>
            </a:r>
            <a:endParaRPr lang="pl-PL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The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project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has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started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on 1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September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2014.</a:t>
            </a:r>
            <a:endParaRPr lang="pl-PL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SP4CE will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end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on 31 August 2017.</a:t>
            </a:r>
            <a:endParaRPr lang="pl-PL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Obraz 6"/>
          <p:cNvPicPr/>
          <p:nvPr/>
        </p:nvPicPr>
        <p:blipFill>
          <a:blip r:embed="rId3" cstate="print"/>
          <a:stretch/>
        </p:blipFill>
        <p:spPr>
          <a:xfrm>
            <a:off x="189360" y="158760"/>
            <a:ext cx="8764200" cy="653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791580" y="2420888"/>
            <a:ext cx="7560840" cy="20882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6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APPRENTICESHIPS</a:t>
            </a:r>
            <a:endParaRPr lang="pl-PL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6"/>
          <p:cNvPicPr/>
          <p:nvPr/>
        </p:nvPicPr>
        <p:blipFill>
          <a:blip r:embed="rId2" cstate="print"/>
          <a:stretch/>
        </p:blipFill>
        <p:spPr>
          <a:xfrm>
            <a:off x="0" y="0"/>
            <a:ext cx="5039280" cy="873720"/>
          </a:xfrm>
          <a:prstGeom prst="rect">
            <a:avLst/>
          </a:prstGeom>
          <a:ln w="9360">
            <a:noFill/>
          </a:ln>
        </p:spPr>
      </p:pic>
      <p:pic>
        <p:nvPicPr>
          <p:cNvPr id="9" name="Picture 6"/>
          <p:cNvPicPr/>
          <p:nvPr/>
        </p:nvPicPr>
        <p:blipFill>
          <a:blip r:embed="rId3" cstate="print"/>
          <a:stretch/>
        </p:blipFill>
        <p:spPr>
          <a:xfrm>
            <a:off x="6456240" y="49320"/>
            <a:ext cx="2686680" cy="425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Obraz 2"/>
          <p:cNvPicPr/>
          <p:nvPr/>
        </p:nvPicPr>
        <p:blipFill>
          <a:blip r:embed="rId3" cstate="print"/>
          <a:srcRect r="58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 l="25499" t="37857" r="48740" b="20201"/>
          <a:stretch>
            <a:fillRect/>
          </a:stretch>
        </p:blipFill>
        <p:spPr bwMode="auto">
          <a:xfrm>
            <a:off x="179512" y="1484784"/>
            <a:ext cx="3600400" cy="36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5036" t="13960" r="35167" b="3721"/>
          <a:stretch>
            <a:fillRect/>
          </a:stretch>
        </p:blipFill>
        <p:spPr bwMode="auto">
          <a:xfrm>
            <a:off x="3995936" y="260648"/>
            <a:ext cx="4824703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151620" y="2348880"/>
            <a:ext cx="6840760" cy="20882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6000" b="1" spc="-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MOOCs</a:t>
            </a:r>
            <a:endParaRPr lang="pl-PL" sz="6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6"/>
          <p:cNvPicPr/>
          <p:nvPr/>
        </p:nvPicPr>
        <p:blipFill>
          <a:blip r:embed="rId2" cstate="print"/>
          <a:stretch/>
        </p:blipFill>
        <p:spPr>
          <a:xfrm>
            <a:off x="0" y="0"/>
            <a:ext cx="5039280" cy="873720"/>
          </a:xfrm>
          <a:prstGeom prst="rect">
            <a:avLst/>
          </a:prstGeom>
          <a:ln w="9360">
            <a:noFill/>
          </a:ln>
        </p:spPr>
      </p:pic>
      <p:pic>
        <p:nvPicPr>
          <p:cNvPr id="9" name="Picture 6"/>
          <p:cNvPicPr/>
          <p:nvPr/>
        </p:nvPicPr>
        <p:blipFill>
          <a:blip r:embed="rId3" cstate="print"/>
          <a:stretch/>
        </p:blipFill>
        <p:spPr>
          <a:xfrm>
            <a:off x="6456240" y="49320"/>
            <a:ext cx="2686680" cy="425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European</a:t>
            </a:r>
            <a:r>
              <a:rPr lang="pl-PL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l-PL" sz="4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Multiple</a:t>
            </a:r>
            <a:r>
              <a:rPr lang="pl-PL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MOOC </a:t>
            </a:r>
            <a:r>
              <a:rPr lang="pl-PL" sz="4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Aggregator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5" name="Obraz 2"/>
          <p:cNvPicPr/>
          <p:nvPr/>
        </p:nvPicPr>
        <p:blipFill>
          <a:blip r:embed="rId3" cstate="print"/>
          <a:stretch/>
        </p:blipFill>
        <p:spPr>
          <a:xfrm>
            <a:off x="233640" y="1628800"/>
            <a:ext cx="8675280" cy="475252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151620" y="2204864"/>
            <a:ext cx="6840760" cy="28803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6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UNIVERSITY SCIENTIFIC CIRCLES</a:t>
            </a:r>
            <a:endParaRPr lang="pl-PL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6"/>
          <p:cNvPicPr/>
          <p:nvPr/>
        </p:nvPicPr>
        <p:blipFill>
          <a:blip r:embed="rId2" cstate="print"/>
          <a:stretch/>
        </p:blipFill>
        <p:spPr>
          <a:xfrm>
            <a:off x="0" y="0"/>
            <a:ext cx="5039280" cy="873720"/>
          </a:xfrm>
          <a:prstGeom prst="rect">
            <a:avLst/>
          </a:prstGeom>
          <a:ln w="9360">
            <a:noFill/>
          </a:ln>
        </p:spPr>
      </p:pic>
      <p:pic>
        <p:nvPicPr>
          <p:cNvPr id="9" name="Picture 6"/>
          <p:cNvPicPr/>
          <p:nvPr/>
        </p:nvPicPr>
        <p:blipFill>
          <a:blip r:embed="rId3" cstate="print"/>
          <a:stretch/>
        </p:blipFill>
        <p:spPr>
          <a:xfrm>
            <a:off x="6456240" y="49320"/>
            <a:ext cx="2686680" cy="425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251520" y="225360"/>
            <a:ext cx="7904968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Radiology</a:t>
            </a:r>
            <a:r>
              <a:rPr lang="pl-PL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l-PL" sz="4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scientific</a:t>
            </a:r>
            <a:r>
              <a:rPr lang="pl-PL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l-PL" sz="4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circle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3" name="Obraz 282"/>
          <p:cNvPicPr/>
          <p:nvPr/>
        </p:nvPicPr>
        <p:blipFill>
          <a:blip r:embed="rId2" cstate="print"/>
          <a:stretch/>
        </p:blipFill>
        <p:spPr>
          <a:xfrm>
            <a:off x="72000" y="1152000"/>
            <a:ext cx="4967280" cy="3879720"/>
          </a:xfrm>
          <a:prstGeom prst="rect">
            <a:avLst/>
          </a:prstGeom>
          <a:ln>
            <a:noFill/>
          </a:ln>
        </p:spPr>
      </p:pic>
      <p:pic>
        <p:nvPicPr>
          <p:cNvPr id="284" name="Obraz 4"/>
          <p:cNvPicPr/>
          <p:nvPr/>
        </p:nvPicPr>
        <p:blipFill>
          <a:blip r:embed="rId3" cstate="print"/>
          <a:stretch/>
        </p:blipFill>
        <p:spPr>
          <a:xfrm>
            <a:off x="7755480" y="83520"/>
            <a:ext cx="1243800" cy="1283760"/>
          </a:xfrm>
          <a:prstGeom prst="rect">
            <a:avLst/>
          </a:prstGeom>
          <a:ln>
            <a:noFill/>
          </a:ln>
        </p:spPr>
      </p:pic>
      <p:pic>
        <p:nvPicPr>
          <p:cNvPr id="285" name="Picture 2"/>
          <p:cNvPicPr/>
          <p:nvPr/>
        </p:nvPicPr>
        <p:blipFill>
          <a:blip r:embed="rId4" cstate="print"/>
          <a:stretch/>
        </p:blipFill>
        <p:spPr>
          <a:xfrm>
            <a:off x="3312000" y="2138400"/>
            <a:ext cx="4262760" cy="3116880"/>
          </a:xfrm>
          <a:prstGeom prst="rect">
            <a:avLst/>
          </a:prstGeom>
          <a:ln>
            <a:noFill/>
          </a:ln>
        </p:spPr>
      </p:pic>
      <p:pic>
        <p:nvPicPr>
          <p:cNvPr id="286" name="Obraz 6"/>
          <p:cNvPicPr/>
          <p:nvPr/>
        </p:nvPicPr>
        <p:blipFill>
          <a:blip r:embed="rId5" cstate="print"/>
          <a:stretch/>
        </p:blipFill>
        <p:spPr>
          <a:xfrm>
            <a:off x="4176000" y="4608000"/>
            <a:ext cx="4962600" cy="206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457200" y="188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Course</a:t>
            </a:r>
            <a:r>
              <a:rPr lang="pl-PL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pl-PL" sz="4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dental</a:t>
            </a:r>
            <a:r>
              <a:rPr lang="pl-PL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4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radiology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9" name="Obraz 278"/>
          <p:cNvPicPr/>
          <p:nvPr/>
        </p:nvPicPr>
        <p:blipFill>
          <a:blip r:embed="rId2" cstate="print"/>
          <a:stretch/>
        </p:blipFill>
        <p:spPr>
          <a:xfrm>
            <a:off x="144000" y="1080000"/>
            <a:ext cx="5471640" cy="4504680"/>
          </a:xfrm>
          <a:prstGeom prst="rect">
            <a:avLst/>
          </a:prstGeom>
          <a:ln>
            <a:noFill/>
          </a:ln>
        </p:spPr>
      </p:pic>
      <p:pic>
        <p:nvPicPr>
          <p:cNvPr id="280" name="Obraz 279"/>
          <p:cNvPicPr/>
          <p:nvPr/>
        </p:nvPicPr>
        <p:blipFill>
          <a:blip r:embed="rId3" cstate="print"/>
          <a:stretch/>
        </p:blipFill>
        <p:spPr>
          <a:xfrm>
            <a:off x="4214880" y="3672000"/>
            <a:ext cx="4784760" cy="3179880"/>
          </a:xfrm>
          <a:prstGeom prst="rect">
            <a:avLst/>
          </a:prstGeom>
          <a:ln>
            <a:noFill/>
          </a:ln>
        </p:spPr>
      </p:pic>
      <p:pic>
        <p:nvPicPr>
          <p:cNvPr id="281" name="Obraz 280"/>
          <p:cNvPicPr/>
          <p:nvPr/>
        </p:nvPicPr>
        <p:blipFill>
          <a:blip r:embed="rId4" cstate="print"/>
          <a:stretch/>
        </p:blipFill>
        <p:spPr>
          <a:xfrm>
            <a:off x="4214880" y="1224000"/>
            <a:ext cx="4784760" cy="278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Obraz 4"/>
          <p:cNvPicPr/>
          <p:nvPr/>
        </p:nvPicPr>
        <p:blipFill>
          <a:blip r:embed="rId2" cstate="print"/>
          <a:srcRect r="13987"/>
          <a:stretch/>
        </p:blipFill>
        <p:spPr>
          <a:xfrm>
            <a:off x="5652120" y="1613808"/>
            <a:ext cx="3491880" cy="1167120"/>
          </a:xfrm>
          <a:prstGeom prst="rect">
            <a:avLst/>
          </a:prstGeom>
          <a:ln>
            <a:noFill/>
          </a:ln>
        </p:spPr>
      </p:pic>
      <p:pic>
        <p:nvPicPr>
          <p:cNvPr id="289" name="Obraz 288"/>
          <p:cNvPicPr/>
          <p:nvPr/>
        </p:nvPicPr>
        <p:blipFill>
          <a:blip r:embed="rId3" cstate="print"/>
          <a:stretch/>
        </p:blipFill>
        <p:spPr>
          <a:xfrm>
            <a:off x="0" y="1556792"/>
            <a:ext cx="5643360" cy="3851640"/>
          </a:xfrm>
          <a:prstGeom prst="rect">
            <a:avLst/>
          </a:prstGeom>
          <a:ln>
            <a:noFill/>
          </a:ln>
        </p:spPr>
      </p:pic>
      <p:pic>
        <p:nvPicPr>
          <p:cNvPr id="290" name="Obraz 8"/>
          <p:cNvPicPr/>
          <p:nvPr/>
        </p:nvPicPr>
        <p:blipFill>
          <a:blip r:embed="rId4" cstate="print"/>
          <a:stretch/>
        </p:blipFill>
        <p:spPr>
          <a:xfrm>
            <a:off x="3059832" y="2780928"/>
            <a:ext cx="3887280" cy="2918880"/>
          </a:xfrm>
          <a:prstGeom prst="rect">
            <a:avLst/>
          </a:prstGeom>
          <a:ln>
            <a:noFill/>
          </a:ln>
        </p:spPr>
      </p:pic>
      <p:pic>
        <p:nvPicPr>
          <p:cNvPr id="291" name="Obraz 2"/>
          <p:cNvPicPr/>
          <p:nvPr/>
        </p:nvPicPr>
        <p:blipFill>
          <a:blip r:embed="rId5" cstate="print"/>
          <a:stretch/>
        </p:blipFill>
        <p:spPr>
          <a:xfrm>
            <a:off x="6768720" y="4676760"/>
            <a:ext cx="2375280" cy="2181240"/>
          </a:xfrm>
          <a:prstGeom prst="rect">
            <a:avLst/>
          </a:prstGeom>
          <a:ln>
            <a:noFill/>
          </a:ln>
        </p:spPr>
      </p:pic>
      <p:sp>
        <p:nvSpPr>
          <p:cNvPr id="287" name="CustomShape 1"/>
          <p:cNvSpPr/>
          <p:nvPr/>
        </p:nvSpPr>
        <p:spPr>
          <a:xfrm>
            <a:off x="323528" y="274680"/>
            <a:ext cx="8568952" cy="1210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pl-PL" sz="4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Maxilo-facial</a:t>
            </a:r>
            <a:r>
              <a:rPr lang="pl-PL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4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surgery</a:t>
            </a:r>
            <a:r>
              <a:rPr lang="pl-PL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br>
              <a:rPr lang="pl-PL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pl-PL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scientific </a:t>
            </a:r>
            <a:r>
              <a:rPr lang="pl-PL" sz="4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circle</a:t>
            </a:r>
            <a:endParaRPr lang="pl-PL" sz="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Obraz 2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232" name="CustomShape 1"/>
          <p:cNvSpPr/>
          <p:nvPr/>
        </p:nvSpPr>
        <p:spPr>
          <a:xfrm>
            <a:off x="395536" y="274680"/>
            <a:ext cx="8496944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pl-PL" sz="44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l-PL" sz="4400" b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main</a:t>
            </a:r>
            <a:r>
              <a:rPr lang="pl-PL" sz="44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l-PL" sz="4400" b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purpose</a:t>
            </a:r>
            <a:r>
              <a:rPr lang="pl-PL" sz="44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of SP4CE</a:t>
            </a:r>
            <a:endParaRPr lang="pl-PL" sz="44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07504" y="1700808"/>
            <a:ext cx="3960440" cy="30243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3200" b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Improving</a:t>
            </a:r>
            <a:r>
              <a:rPr lang="pl-PL" sz="32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pl-PL" sz="3200" b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</a:t>
            </a:r>
            <a:r>
              <a:rPr lang="pl-PL" sz="32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pl-PL" sz="3200" b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quality</a:t>
            </a:r>
            <a:r>
              <a:rPr lang="pl-PL" sz="32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and </a:t>
            </a:r>
            <a:r>
              <a:rPr lang="pl-PL" sz="3200" b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efficiency</a:t>
            </a:r>
            <a:r>
              <a:rPr lang="pl-PL" sz="32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of vet and </a:t>
            </a:r>
            <a:r>
              <a:rPr lang="pl-PL" sz="3200" b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enhancing</a:t>
            </a:r>
            <a:r>
              <a:rPr lang="pl-PL" sz="32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pl-PL" sz="3200" b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its</a:t>
            </a:r>
            <a:r>
              <a:rPr lang="pl-PL" sz="32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pl-PL" sz="3200" b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attractiveness</a:t>
            </a:r>
            <a:r>
              <a:rPr lang="pl-PL" sz="32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and </a:t>
            </a:r>
            <a:r>
              <a:rPr lang="pl-PL" sz="3200" b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relevance</a:t>
            </a:r>
            <a:r>
              <a:rPr lang="pl-PL" sz="32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 lang="pl-PL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932040" y="5013176"/>
            <a:ext cx="408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Enhancing</a:t>
            </a:r>
            <a:r>
              <a:rPr lang="pl-PL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pl-PL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creativity</a:t>
            </a:r>
            <a:r>
              <a:rPr lang="pl-PL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pl-PL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innovation</a:t>
            </a:r>
            <a:r>
              <a:rPr lang="pl-PL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and </a:t>
            </a:r>
            <a:r>
              <a:rPr lang="pl-PL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entrepreneurship</a:t>
            </a:r>
            <a:r>
              <a:rPr lang="pl-PL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pl-PL" sz="32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216000" y="22536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pl-PL" sz="4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Pedodontics</a:t>
            </a:r>
            <a:r>
              <a:rPr lang="pl-PL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4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scientific</a:t>
            </a:r>
            <a:r>
              <a:rPr lang="pl-PL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l-PL" sz="4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circles</a:t>
            </a:r>
            <a:endParaRPr lang="pl-PL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3" name="Obraz 4"/>
          <p:cNvPicPr/>
          <p:nvPr/>
        </p:nvPicPr>
        <p:blipFill>
          <a:blip r:embed="rId2" cstate="print"/>
          <a:stretch/>
        </p:blipFill>
        <p:spPr>
          <a:xfrm>
            <a:off x="7697160" y="0"/>
            <a:ext cx="1446120" cy="2895840"/>
          </a:xfrm>
          <a:prstGeom prst="rect">
            <a:avLst/>
          </a:prstGeom>
          <a:ln>
            <a:noFill/>
          </a:ln>
        </p:spPr>
      </p:pic>
      <p:pic>
        <p:nvPicPr>
          <p:cNvPr id="294" name="Obraz 293"/>
          <p:cNvPicPr/>
          <p:nvPr/>
        </p:nvPicPr>
        <p:blipFill>
          <a:blip r:embed="rId3" cstate="print"/>
          <a:stretch/>
        </p:blipFill>
        <p:spPr>
          <a:xfrm>
            <a:off x="38880" y="1142032"/>
            <a:ext cx="4424400" cy="3295080"/>
          </a:xfrm>
          <a:prstGeom prst="rect">
            <a:avLst/>
          </a:prstGeom>
          <a:ln>
            <a:noFill/>
          </a:ln>
        </p:spPr>
      </p:pic>
      <p:pic>
        <p:nvPicPr>
          <p:cNvPr id="295" name="Obraz 294"/>
          <p:cNvPicPr/>
          <p:nvPr/>
        </p:nvPicPr>
        <p:blipFill>
          <a:blip r:embed="rId4" cstate="print"/>
          <a:stretch/>
        </p:blipFill>
        <p:spPr>
          <a:xfrm>
            <a:off x="2736000" y="2520000"/>
            <a:ext cx="3920400" cy="2763000"/>
          </a:xfrm>
          <a:prstGeom prst="rect">
            <a:avLst/>
          </a:prstGeom>
          <a:ln>
            <a:noFill/>
          </a:ln>
        </p:spPr>
      </p:pic>
      <p:pic>
        <p:nvPicPr>
          <p:cNvPr id="296" name="Obraz 8"/>
          <p:cNvPicPr/>
          <p:nvPr/>
        </p:nvPicPr>
        <p:blipFill>
          <a:blip r:embed="rId5" cstate="print"/>
          <a:stretch/>
        </p:blipFill>
        <p:spPr>
          <a:xfrm>
            <a:off x="5184000" y="4317120"/>
            <a:ext cx="3959280" cy="254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pl-PL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Collaboration: </a:t>
            </a:r>
            <a:r>
              <a:rPr lang="pl-PL" sz="4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scientific</a:t>
            </a:r>
            <a:r>
              <a:rPr lang="pl-PL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l-PL" sz="4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circles</a:t>
            </a:r>
            <a:endParaRPr lang="pl-PL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GUMED and PG</a:t>
            </a:r>
            <a:endParaRPr lang="pl-PL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3716280" y="3069000"/>
            <a:ext cx="20293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9" name="Obraz 298"/>
          <p:cNvPicPr/>
          <p:nvPr/>
        </p:nvPicPr>
        <p:blipFill>
          <a:blip r:embed="rId2" cstate="print"/>
          <a:stretch/>
        </p:blipFill>
        <p:spPr>
          <a:xfrm>
            <a:off x="161640" y="1512000"/>
            <a:ext cx="6101640" cy="4859640"/>
          </a:xfrm>
          <a:prstGeom prst="rect">
            <a:avLst/>
          </a:prstGeom>
          <a:ln>
            <a:noFill/>
          </a:ln>
        </p:spPr>
      </p:pic>
      <p:pic>
        <p:nvPicPr>
          <p:cNvPr id="300" name="Obraz 299"/>
          <p:cNvPicPr/>
          <p:nvPr/>
        </p:nvPicPr>
        <p:blipFill>
          <a:blip r:embed="rId3" cstate="print"/>
          <a:stretch/>
        </p:blipFill>
        <p:spPr>
          <a:xfrm>
            <a:off x="6840000" y="1386360"/>
            <a:ext cx="2071080" cy="3679200"/>
          </a:xfrm>
          <a:prstGeom prst="rect">
            <a:avLst/>
          </a:prstGeom>
          <a:ln>
            <a:noFill/>
          </a:ln>
        </p:spPr>
      </p:pic>
      <p:pic>
        <p:nvPicPr>
          <p:cNvPr id="301" name="Obraz 300"/>
          <p:cNvPicPr/>
          <p:nvPr/>
        </p:nvPicPr>
        <p:blipFill>
          <a:blip r:embed="rId4" cstate="print"/>
          <a:stretch/>
        </p:blipFill>
        <p:spPr>
          <a:xfrm>
            <a:off x="4224960" y="4259880"/>
            <a:ext cx="4198320" cy="2363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539552" y="2204864"/>
            <a:ext cx="8064896" cy="28803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6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RAISING THE QUALIFICATIONS </a:t>
            </a:r>
            <a:br>
              <a:rPr lang="pl-PL" sz="6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</a:br>
            <a:r>
              <a:rPr lang="pl-PL" sz="6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 YOUTH</a:t>
            </a:r>
            <a:endParaRPr lang="pl-PL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6"/>
          <p:cNvPicPr/>
          <p:nvPr/>
        </p:nvPicPr>
        <p:blipFill>
          <a:blip r:embed="rId2" cstate="print"/>
          <a:stretch/>
        </p:blipFill>
        <p:spPr>
          <a:xfrm>
            <a:off x="0" y="0"/>
            <a:ext cx="5039280" cy="873720"/>
          </a:xfrm>
          <a:prstGeom prst="rect">
            <a:avLst/>
          </a:prstGeom>
          <a:ln w="9360">
            <a:noFill/>
          </a:ln>
        </p:spPr>
      </p:pic>
      <p:pic>
        <p:nvPicPr>
          <p:cNvPr id="9" name="Picture 6"/>
          <p:cNvPicPr/>
          <p:nvPr/>
        </p:nvPicPr>
        <p:blipFill>
          <a:blip r:embed="rId3" cstate="print"/>
          <a:stretch/>
        </p:blipFill>
        <p:spPr>
          <a:xfrm>
            <a:off x="6456240" y="49320"/>
            <a:ext cx="2686680" cy="425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pl-PL" sz="4400" b="1" dirty="0" smtClean="0">
                <a:latin typeface="+mj-lt"/>
              </a:rPr>
              <a:t>Java for </a:t>
            </a:r>
            <a:r>
              <a:rPr lang="pl-PL" sz="4400" b="1" dirty="0" err="1" smtClean="0">
                <a:latin typeface="+mj-lt"/>
              </a:rPr>
              <a:t>secondary</a:t>
            </a:r>
            <a:r>
              <a:rPr lang="pl-PL" sz="4400" b="1" dirty="0" smtClean="0">
                <a:latin typeface="+mj-lt"/>
              </a:rPr>
              <a:t> </a:t>
            </a:r>
            <a:br>
              <a:rPr lang="pl-PL" sz="4400" b="1" dirty="0" smtClean="0">
                <a:latin typeface="+mj-lt"/>
              </a:rPr>
            </a:br>
            <a:r>
              <a:rPr lang="pl-PL" sz="4400" b="1" dirty="0" err="1" smtClean="0">
                <a:latin typeface="+mj-lt"/>
              </a:rPr>
              <a:t>school</a:t>
            </a:r>
            <a:r>
              <a:rPr lang="pl-PL" sz="4400" b="1" dirty="0" smtClean="0">
                <a:latin typeface="+mj-lt"/>
              </a:rPr>
              <a:t> </a:t>
            </a:r>
            <a:r>
              <a:rPr lang="pl-PL" sz="4400" b="1" dirty="0" err="1" smtClean="0">
                <a:latin typeface="+mj-lt"/>
              </a:rPr>
              <a:t>students</a:t>
            </a:r>
            <a:endParaRPr lang="pl-PL" sz="4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3716280" y="3069000"/>
            <a:ext cx="20293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2984"/>
            <a:ext cx="4104456" cy="305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432" y="4049688"/>
            <a:ext cx="512156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trzałka w dół 9"/>
          <p:cNvSpPr/>
          <p:nvPr/>
        </p:nvSpPr>
        <p:spPr>
          <a:xfrm>
            <a:off x="6084168" y="3356992"/>
            <a:ext cx="165618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rzałka w prawo 10"/>
          <p:cNvSpPr/>
          <p:nvPr/>
        </p:nvSpPr>
        <p:spPr>
          <a:xfrm rot="10800000">
            <a:off x="4388920" y="1672106"/>
            <a:ext cx="129614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ole tekstowe 11"/>
          <p:cNvSpPr txBox="1"/>
          <p:nvPr/>
        </p:nvSpPr>
        <p:spPr>
          <a:xfrm>
            <a:off x="5835600" y="1726981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 smtClean="0"/>
              <a:t>Presentations</a:t>
            </a:r>
            <a:endParaRPr lang="en-GB" sz="32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364088" y="2636912"/>
            <a:ext cx="3236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 smtClean="0"/>
              <a:t>Tasks</a:t>
            </a:r>
            <a:r>
              <a:rPr lang="pl-PL" sz="3200" dirty="0" smtClean="0"/>
              <a:t> and </a:t>
            </a:r>
            <a:r>
              <a:rPr lang="pl-PL" sz="3200" dirty="0" err="1" smtClean="0"/>
              <a:t>answers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216852"/>
              </p:ext>
            </p:extLst>
          </p:nvPr>
        </p:nvGraphicFramePr>
        <p:xfrm>
          <a:off x="395536" y="634380"/>
          <a:ext cx="835292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Programming </a:t>
            </a:r>
            <a:r>
              <a:rPr lang="pl-PL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pl-PL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endParaRPr lang="en-GB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4" name="Strzałka w prawo 3"/>
          <p:cNvSpPr/>
          <p:nvPr/>
        </p:nvSpPr>
        <p:spPr>
          <a:xfrm>
            <a:off x="2441600" y="3320988"/>
            <a:ext cx="1284064" cy="79208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ostokąt 4"/>
          <p:cNvSpPr/>
          <p:nvPr/>
        </p:nvSpPr>
        <p:spPr>
          <a:xfrm>
            <a:off x="946684" y="3068960"/>
            <a:ext cx="1368152" cy="1296144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solidFill>
                  <a:schemeClr val="tx1"/>
                </a:solidFill>
              </a:rPr>
              <a:t>2+4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800010" y="3068960"/>
            <a:ext cx="1368152" cy="1296144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solidFill>
                  <a:schemeClr val="tx1"/>
                </a:solidFill>
              </a:rPr>
              <a:t>2*4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653336" y="3068960"/>
            <a:ext cx="1368152" cy="1296144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solidFill>
                  <a:schemeClr val="tx1"/>
                </a:solidFill>
              </a:rPr>
              <a:t>2</a:t>
            </a:r>
            <a:r>
              <a:rPr lang="pl-PL" sz="4400" baseline="30000" dirty="0" smtClean="0">
                <a:solidFill>
                  <a:schemeClr val="tx1"/>
                </a:solidFill>
              </a:rPr>
              <a:t>4</a:t>
            </a:r>
            <a:endParaRPr lang="en-GB" sz="4400" baseline="30000" dirty="0">
              <a:solidFill>
                <a:schemeClr val="tx1"/>
              </a:solidFill>
            </a:endParaRPr>
          </a:p>
        </p:txBody>
      </p:sp>
      <p:sp>
        <p:nvSpPr>
          <p:cNvPr id="8" name="Strzałka w prawo 7"/>
          <p:cNvSpPr/>
          <p:nvPr/>
        </p:nvSpPr>
        <p:spPr>
          <a:xfrm>
            <a:off x="5369272" y="3320988"/>
            <a:ext cx="1284064" cy="79208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4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Programming </a:t>
            </a:r>
            <a:r>
              <a:rPr lang="pl-PL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4" name="Strzałka w prawo 3"/>
          <p:cNvSpPr/>
          <p:nvPr/>
        </p:nvSpPr>
        <p:spPr>
          <a:xfrm>
            <a:off x="2441600" y="3320988"/>
            <a:ext cx="1284064" cy="79208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ostokąt 4"/>
          <p:cNvSpPr/>
          <p:nvPr/>
        </p:nvSpPr>
        <p:spPr>
          <a:xfrm>
            <a:off x="946684" y="3068960"/>
            <a:ext cx="1368152" cy="1296144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solidFill>
                  <a:schemeClr val="tx1"/>
                </a:solidFill>
              </a:rPr>
              <a:t>2+4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653336" y="3068960"/>
            <a:ext cx="1368152" cy="1296144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solidFill>
                  <a:schemeClr val="tx1"/>
                </a:solidFill>
              </a:rPr>
              <a:t>2</a:t>
            </a:r>
            <a:r>
              <a:rPr lang="pl-PL" sz="4400" baseline="30000" dirty="0" smtClean="0">
                <a:solidFill>
                  <a:schemeClr val="tx1"/>
                </a:solidFill>
              </a:rPr>
              <a:t>4</a:t>
            </a:r>
            <a:endParaRPr lang="en-GB" sz="4400" baseline="30000" dirty="0">
              <a:solidFill>
                <a:schemeClr val="tx1"/>
              </a:solidFill>
            </a:endParaRPr>
          </a:p>
        </p:txBody>
      </p:sp>
      <p:sp>
        <p:nvSpPr>
          <p:cNvPr id="8" name="Strzałka w prawo 7"/>
          <p:cNvSpPr/>
          <p:nvPr/>
        </p:nvSpPr>
        <p:spPr>
          <a:xfrm>
            <a:off x="5369272" y="3320988"/>
            <a:ext cx="1284064" cy="79208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ole tekstowe 10"/>
          <p:cNvSpPr txBox="1"/>
          <p:nvPr/>
        </p:nvSpPr>
        <p:spPr>
          <a:xfrm>
            <a:off x="4283968" y="3002389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800" dirty="0" smtClean="0"/>
              <a:t>?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40016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Testy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1447800"/>
            <a:ext cx="18764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3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 err="1" smtClean="0">
                <a:latin typeface="+mj-lt"/>
              </a:rPr>
              <a:t>Self</a:t>
            </a:r>
            <a:r>
              <a:rPr lang="pl-PL" sz="4400" b="1" dirty="0" smtClean="0">
                <a:latin typeface="+mj-lt"/>
              </a:rPr>
              <a:t> Learning </a:t>
            </a:r>
            <a:r>
              <a:rPr lang="pl-PL" sz="4400" b="1" dirty="0" err="1" smtClean="0">
                <a:latin typeface="+mj-lt"/>
              </a:rPr>
              <a:t>through</a:t>
            </a:r>
            <a:r>
              <a:rPr lang="pl-PL" sz="4400" b="1" dirty="0" smtClean="0">
                <a:latin typeface="+mj-lt"/>
              </a:rPr>
              <a:t> </a:t>
            </a:r>
            <a:r>
              <a:rPr lang="pl-PL" sz="4400" b="1" dirty="0" err="1" smtClean="0">
                <a:latin typeface="+mj-lt"/>
              </a:rPr>
              <a:t>quizzes</a:t>
            </a:r>
            <a:endParaRPr lang="pl-PL" sz="4400" b="1" dirty="0">
              <a:latin typeface="+mj-lt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6" y="1916832"/>
            <a:ext cx="41624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89" y="1623913"/>
            <a:ext cx="15906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1088"/>
            <a:ext cx="417195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 smtClean="0">
                <a:latin typeface="+mj-lt"/>
              </a:rPr>
              <a:t>Test </a:t>
            </a:r>
            <a:r>
              <a:rPr lang="pl-PL" sz="4400" b="1" dirty="0" err="1" smtClean="0">
                <a:latin typeface="+mj-lt"/>
              </a:rPr>
              <a:t>results</a:t>
            </a:r>
            <a:r>
              <a:rPr lang="pl-PL" sz="4400" b="1" dirty="0" smtClean="0">
                <a:latin typeface="+mj-lt"/>
              </a:rPr>
              <a:t> show </a:t>
            </a:r>
            <a:r>
              <a:rPr lang="pl-PL" sz="4400" b="1" dirty="0" err="1" smtClean="0">
                <a:latin typeface="+mj-lt"/>
              </a:rPr>
              <a:t>the</a:t>
            </a:r>
            <a:r>
              <a:rPr lang="pl-PL" sz="4400" b="1" dirty="0" smtClean="0">
                <a:latin typeface="+mj-lt"/>
              </a:rPr>
              <a:t> </a:t>
            </a:r>
            <a:r>
              <a:rPr lang="pl-PL" sz="4400" b="1" dirty="0" err="1" smtClean="0">
                <a:latin typeface="+mj-lt"/>
              </a:rPr>
              <a:t>way</a:t>
            </a:r>
            <a:endParaRPr lang="pl-PL" sz="44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8" y="1317948"/>
            <a:ext cx="8571924" cy="51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 Partner Organizations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467640" y="2060848"/>
            <a:ext cx="3960344" cy="33125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PIAP – 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coordinator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PRO-MED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IDEC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TUKE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ASTRA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TREBAG 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6" name="Obraz 235"/>
          <p:cNvPicPr/>
          <p:nvPr/>
        </p:nvPicPr>
        <p:blipFill>
          <a:blip r:embed="rId3" cstate="print"/>
          <a:srcRect l="1322" t="3509" r="2179" b="1735"/>
          <a:stretch>
            <a:fillRect/>
          </a:stretch>
        </p:blipFill>
        <p:spPr>
          <a:xfrm>
            <a:off x="3419872" y="2636912"/>
            <a:ext cx="5256584" cy="388843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WŁASNY PROJEKT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420888"/>
            <a:ext cx="29337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2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151620" y="2204864"/>
            <a:ext cx="6840760" cy="28803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6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SUMMING UP</a:t>
            </a:r>
            <a:endParaRPr lang="pl-PL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6"/>
          <p:cNvPicPr/>
          <p:nvPr/>
        </p:nvPicPr>
        <p:blipFill>
          <a:blip r:embed="rId2" cstate="print"/>
          <a:stretch/>
        </p:blipFill>
        <p:spPr>
          <a:xfrm>
            <a:off x="0" y="0"/>
            <a:ext cx="5039280" cy="873720"/>
          </a:xfrm>
          <a:prstGeom prst="rect">
            <a:avLst/>
          </a:prstGeom>
          <a:ln w="9360">
            <a:noFill/>
          </a:ln>
        </p:spPr>
      </p:pic>
      <p:pic>
        <p:nvPicPr>
          <p:cNvPr id="9" name="Picture 6"/>
          <p:cNvPicPr/>
          <p:nvPr/>
        </p:nvPicPr>
        <p:blipFill>
          <a:blip r:embed="rId3" cstate="print"/>
          <a:stretch/>
        </p:blipFill>
        <p:spPr>
          <a:xfrm>
            <a:off x="6456240" y="49320"/>
            <a:ext cx="2686680" cy="425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 err="1">
                <a:latin typeface="+mj-lt"/>
              </a:rPr>
              <a:t>S</a:t>
            </a:r>
            <a:r>
              <a:rPr lang="pl-PL" sz="4400" b="1" dirty="0" err="1" smtClean="0">
                <a:latin typeface="+mj-lt"/>
              </a:rPr>
              <a:t>ome</a:t>
            </a:r>
            <a:r>
              <a:rPr lang="pl-PL" sz="4400" b="1" dirty="0" smtClean="0">
                <a:latin typeface="+mj-lt"/>
              </a:rPr>
              <a:t> </a:t>
            </a:r>
            <a:r>
              <a:rPr lang="pl-PL" sz="4400" b="1" dirty="0" err="1" smtClean="0">
                <a:latin typeface="+mj-lt"/>
              </a:rPr>
              <a:t>numbers</a:t>
            </a:r>
            <a:r>
              <a:rPr lang="pl-PL" sz="4400" b="1" dirty="0" smtClean="0">
                <a:latin typeface="+mj-lt"/>
              </a:rPr>
              <a:t> (17.04.2017)</a:t>
            </a:r>
            <a:endParaRPr lang="en-GB" sz="4400" b="1" dirty="0">
              <a:latin typeface="+mj-lt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/>
          </p:nvPr>
        </p:nvSpPr>
        <p:spPr>
          <a:xfrm>
            <a:off x="4644008" y="1556792"/>
            <a:ext cx="4015800" cy="4525560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41296"/>
              </p:ext>
            </p:extLst>
          </p:nvPr>
        </p:nvGraphicFramePr>
        <p:xfrm>
          <a:off x="467545" y="1628799"/>
          <a:ext cx="3816424" cy="4248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  <a:gridCol w="936104"/>
              </a:tblGrid>
              <a:tr h="4849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effectLst/>
                        </a:rPr>
                        <a:t>Category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effectLst/>
                        </a:rPr>
                        <a:t>Number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5417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Autodesk Academic Partner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49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Greece - IDEC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49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Poland - </a:t>
                      </a:r>
                      <a:r>
                        <a:rPr lang="en-GB" sz="1600" u="none" strike="noStrike" dirty="0" err="1">
                          <a:effectLst/>
                        </a:rPr>
                        <a:t>PIAP</a:t>
                      </a:r>
                      <a:r>
                        <a:rPr lang="en-GB" sz="1600" u="none" strike="noStrike" dirty="0">
                          <a:effectLst/>
                        </a:rPr>
                        <a:t>, PRO-MED.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62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49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Hungary - </a:t>
                      </a:r>
                      <a:r>
                        <a:rPr lang="en-GB" sz="1600" u="none" strike="noStrike" dirty="0" err="1">
                          <a:effectLst/>
                        </a:rPr>
                        <a:t>TREBAG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49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Slovakia - ASTRA, </a:t>
                      </a:r>
                      <a:r>
                        <a:rPr lang="en-GB" sz="1600" u="none" strike="noStrike" dirty="0" err="1">
                          <a:effectLst/>
                        </a:rPr>
                        <a:t>TUKE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49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Others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49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 Categories</a:t>
                      </a:r>
                      <a:endParaRPr lang="en-GB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99</a:t>
                      </a:r>
                      <a:endParaRPr lang="en-GB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47395"/>
              </p:ext>
            </p:extLst>
          </p:nvPr>
        </p:nvGraphicFramePr>
        <p:xfrm>
          <a:off x="4572000" y="1556793"/>
          <a:ext cx="4104456" cy="5118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524"/>
                <a:gridCol w="1914748"/>
                <a:gridCol w="1656184"/>
              </a:tblGrid>
              <a:tr h="3973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effectLst/>
                        </a:rPr>
                        <a:t>No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effectLst/>
                        </a:rPr>
                        <a:t>Country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 smtClean="0">
                          <a:effectLst/>
                        </a:rPr>
                        <a:t>Number</a:t>
                      </a:r>
                      <a:r>
                        <a:rPr lang="pl-PL" sz="1600" b="1" u="none" strike="noStrike" dirty="0" smtClean="0">
                          <a:effectLst/>
                        </a:rPr>
                        <a:t> of </a:t>
                      </a:r>
                      <a:r>
                        <a:rPr lang="pl-PL" sz="1600" b="1" u="none" strike="noStrike" dirty="0" err="1" smtClean="0">
                          <a:effectLst/>
                        </a:rPr>
                        <a:t>registered</a:t>
                      </a:r>
                      <a:r>
                        <a:rPr lang="pl-PL" sz="1600" b="1" u="none" strike="noStrike" dirty="0" smtClean="0">
                          <a:effectLst/>
                        </a:rPr>
                        <a:t> </a:t>
                      </a:r>
                      <a:r>
                        <a:rPr lang="pl-PL" sz="1600" b="1" u="none" strike="noStrike" dirty="0" err="1" smtClean="0">
                          <a:effectLst/>
                        </a:rPr>
                        <a:t>users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Belgium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Bulgaria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Croatia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France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Germany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Greece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Hungary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Netherlands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Norway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10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Poland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135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11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Portugal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12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Romania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13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Russion Federation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14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Slovakia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Spain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Sweden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17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UK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All</a:t>
                      </a:r>
                      <a:r>
                        <a:rPr lang="pl-PL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pl-PL" sz="2000" b="1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Users</a:t>
                      </a:r>
                      <a:endParaRPr lang="en-GB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211</a:t>
                      </a:r>
                      <a:endParaRPr lang="en-GB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8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 err="1">
                <a:latin typeface="+mj-lt"/>
              </a:rPr>
              <a:t>Some</a:t>
            </a:r>
            <a:r>
              <a:rPr lang="pl-PL" sz="4400" b="1" dirty="0">
                <a:latin typeface="+mj-lt"/>
              </a:rPr>
              <a:t> </a:t>
            </a:r>
            <a:r>
              <a:rPr lang="pl-PL" sz="4400" b="1" dirty="0" err="1">
                <a:latin typeface="+mj-lt"/>
              </a:rPr>
              <a:t>numbers</a:t>
            </a:r>
            <a:r>
              <a:rPr lang="pl-PL" sz="4400" b="1" dirty="0">
                <a:latin typeface="+mj-lt"/>
              </a:rPr>
              <a:t> </a:t>
            </a:r>
            <a:r>
              <a:rPr lang="pl-PL" sz="4400" b="1" dirty="0" smtClean="0">
                <a:latin typeface="+mj-lt"/>
              </a:rPr>
              <a:t>(22.04.2017</a:t>
            </a:r>
            <a:r>
              <a:rPr lang="pl-PL" sz="4400" b="1" dirty="0">
                <a:latin typeface="+mj-lt"/>
              </a:rPr>
              <a:t>)</a:t>
            </a:r>
            <a:endParaRPr lang="en-GB" sz="4400" dirty="0">
              <a:latin typeface="+mj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56340"/>
              </p:ext>
            </p:extLst>
          </p:nvPr>
        </p:nvGraphicFramePr>
        <p:xfrm>
          <a:off x="1763688" y="1628798"/>
          <a:ext cx="5976664" cy="446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9333"/>
                <a:gridCol w="1737331"/>
              </a:tblGrid>
              <a:tr h="5095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u="none" strike="noStrike" dirty="0">
                          <a:effectLst/>
                        </a:rPr>
                        <a:t>Category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u="none" strike="noStrike" dirty="0">
                          <a:effectLst/>
                        </a:rPr>
                        <a:t>Number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97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>
                          <a:effectLst/>
                        </a:rPr>
                        <a:t>Autodesk Academic Partner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95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Greece - IDEC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12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95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>
                          <a:effectLst/>
                        </a:rPr>
                        <a:t>Poland - PIAP, PRO-MED.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62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95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>
                          <a:effectLst/>
                        </a:rPr>
                        <a:t>Hungary - TREBAG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16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95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>
                          <a:effectLst/>
                        </a:rPr>
                        <a:t>Slovakia - ASTRA, TUKE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95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>
                          <a:effectLst/>
                        </a:rPr>
                        <a:t>Others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955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 Categories</a:t>
                      </a:r>
                      <a:endParaRPr lang="en-GB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112</a:t>
                      </a:r>
                      <a:endParaRPr lang="en-GB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pl-PL" sz="3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Thank</a:t>
            </a:r>
            <a:r>
              <a:rPr lang="pl-PL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3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you</a:t>
            </a:r>
            <a:r>
              <a:rPr lang="pl-PL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3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very</a:t>
            </a:r>
            <a:r>
              <a:rPr lang="pl-PL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much for </a:t>
            </a:r>
            <a:r>
              <a:rPr lang="pl-PL" sz="3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your</a:t>
            </a:r>
            <a:r>
              <a:rPr lang="pl-PL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3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attention</a:t>
            </a:r>
            <a:r>
              <a:rPr lang="pl-PL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pl-PL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Any </a:t>
            </a:r>
            <a:r>
              <a:rPr lang="pl-PL" sz="3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questions</a:t>
            </a:r>
            <a:r>
              <a:rPr lang="pl-PL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?</a:t>
            </a: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pl-PL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</a:t>
            </a:r>
          </a:p>
          <a:p>
            <a:pPr algn="ctr">
              <a:lnSpc>
                <a:spcPct val="100000"/>
              </a:lnSpc>
            </a:pP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09" name="Picture 6"/>
          <p:cNvPicPr/>
          <p:nvPr/>
        </p:nvPicPr>
        <p:blipFill>
          <a:blip r:embed="rId2" cstate="print"/>
          <a:stretch/>
        </p:blipFill>
        <p:spPr>
          <a:xfrm>
            <a:off x="0" y="0"/>
            <a:ext cx="4112280" cy="979920"/>
          </a:xfrm>
          <a:prstGeom prst="rect">
            <a:avLst/>
          </a:prstGeom>
          <a:ln w="9360">
            <a:noFill/>
          </a:ln>
        </p:spPr>
      </p:pic>
      <p:pic>
        <p:nvPicPr>
          <p:cNvPr id="310" name="Picture 5"/>
          <p:cNvPicPr/>
          <p:nvPr/>
        </p:nvPicPr>
        <p:blipFill>
          <a:blip r:embed="rId3" cstate="print"/>
          <a:stretch/>
        </p:blipFill>
        <p:spPr>
          <a:xfrm>
            <a:off x="4732200" y="-4680"/>
            <a:ext cx="4410720" cy="984600"/>
          </a:xfrm>
          <a:prstGeom prst="rect">
            <a:avLst/>
          </a:prstGeom>
          <a:ln w="9360">
            <a:noFill/>
          </a:ln>
        </p:spPr>
      </p:pic>
      <p:sp>
        <p:nvSpPr>
          <p:cNvPr id="311" name="CustomShape 2"/>
          <p:cNvSpPr/>
          <p:nvPr/>
        </p:nvSpPr>
        <p:spPr>
          <a:xfrm>
            <a:off x="0" y="6356520"/>
            <a:ext cx="896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1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This project has  been funded with support from the European Commission. This publication [communication] reflects the views only of the author,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1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and the Commission cannot be held responsible for any use which may be made of the information contained therein.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2" name="Obraz 6"/>
          <p:cNvPicPr/>
          <p:nvPr/>
        </p:nvPicPr>
        <p:blipFill>
          <a:blip r:embed="rId4" cstate="print"/>
          <a:stretch/>
        </p:blipFill>
        <p:spPr>
          <a:xfrm>
            <a:off x="2843640" y="4509000"/>
            <a:ext cx="2879280" cy="172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 Languages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9" name="Obraz 238"/>
          <p:cNvPicPr/>
          <p:nvPr/>
        </p:nvPicPr>
        <p:blipFill>
          <a:blip r:embed="rId3" cstate="print"/>
          <a:stretch/>
        </p:blipFill>
        <p:spPr>
          <a:xfrm>
            <a:off x="3492000" y="1412776"/>
            <a:ext cx="2160000" cy="12600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40" name="Obraz 239"/>
          <p:cNvPicPr/>
          <p:nvPr/>
        </p:nvPicPr>
        <p:blipFill>
          <a:blip r:embed="rId4" cstate="print"/>
          <a:stretch/>
        </p:blipFill>
        <p:spPr>
          <a:xfrm>
            <a:off x="5292080" y="4941168"/>
            <a:ext cx="2160000" cy="12600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41" name="Obraz 240"/>
          <p:cNvPicPr/>
          <p:nvPr/>
        </p:nvPicPr>
        <p:blipFill>
          <a:blip r:embed="rId5" cstate="print"/>
          <a:stretch/>
        </p:blipFill>
        <p:spPr>
          <a:xfrm>
            <a:off x="1979952" y="4941168"/>
            <a:ext cx="2160000" cy="12600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42" name="Obraz 241"/>
          <p:cNvPicPr/>
          <p:nvPr/>
        </p:nvPicPr>
        <p:blipFill>
          <a:blip r:embed="rId6" cstate="print"/>
          <a:stretch/>
        </p:blipFill>
        <p:spPr>
          <a:xfrm>
            <a:off x="251520" y="2961088"/>
            <a:ext cx="2160000" cy="12600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43" name="Obraz 242"/>
          <p:cNvPicPr/>
          <p:nvPr/>
        </p:nvPicPr>
        <p:blipFill>
          <a:blip r:embed="rId7" cstate="print"/>
          <a:stretch/>
        </p:blipFill>
        <p:spPr>
          <a:xfrm>
            <a:off x="6588224" y="2961088"/>
            <a:ext cx="2160000" cy="12600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9" name="Obraz 8"/>
          <p:cNvPicPr/>
          <p:nvPr/>
        </p:nvPicPr>
        <p:blipFill>
          <a:blip r:embed="rId8" cstate="print"/>
          <a:srcRect l="35707"/>
          <a:stretch/>
        </p:blipFill>
        <p:spPr>
          <a:xfrm>
            <a:off x="2787352" y="3032008"/>
            <a:ext cx="3425040" cy="118908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 Countries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Obraz 8"/>
          <p:cNvPicPr/>
          <p:nvPr/>
        </p:nvPicPr>
        <p:blipFill>
          <a:blip r:embed="rId3" cstate="print"/>
          <a:stretch/>
        </p:blipFill>
        <p:spPr>
          <a:xfrm rot="20959800">
            <a:off x="5340960" y="5641200"/>
            <a:ext cx="1081080" cy="1101600"/>
          </a:xfrm>
          <a:prstGeom prst="rect">
            <a:avLst/>
          </a:prstGeom>
          <a:ln>
            <a:noFill/>
          </a:ln>
        </p:spPr>
      </p:pic>
      <p:pic>
        <p:nvPicPr>
          <p:cNvPr id="246" name="Obraz 11"/>
          <p:cNvPicPr/>
          <p:nvPr/>
        </p:nvPicPr>
        <p:blipFill>
          <a:blip r:embed="rId4" cstate="print"/>
          <a:stretch/>
        </p:blipFill>
        <p:spPr>
          <a:xfrm rot="21255600">
            <a:off x="4786920" y="4470480"/>
            <a:ext cx="646920" cy="318240"/>
          </a:xfrm>
          <a:prstGeom prst="rect">
            <a:avLst/>
          </a:prstGeom>
          <a:ln>
            <a:noFill/>
          </a:ln>
        </p:spPr>
      </p:pic>
      <p:pic>
        <p:nvPicPr>
          <p:cNvPr id="247" name="Obraz 10"/>
          <p:cNvPicPr/>
          <p:nvPr/>
        </p:nvPicPr>
        <p:blipFill>
          <a:blip r:embed="rId5" cstate="print"/>
          <a:stretch/>
        </p:blipFill>
        <p:spPr>
          <a:xfrm rot="21051000">
            <a:off x="4494240" y="3593880"/>
            <a:ext cx="1011240" cy="995040"/>
          </a:xfrm>
          <a:prstGeom prst="rect">
            <a:avLst/>
          </a:prstGeom>
          <a:ln>
            <a:noFill/>
          </a:ln>
        </p:spPr>
      </p:pic>
      <p:sp>
        <p:nvSpPr>
          <p:cNvPr id="248" name="CustomShape 2"/>
          <p:cNvSpPr/>
          <p:nvPr/>
        </p:nvSpPr>
        <p:spPr>
          <a:xfrm>
            <a:off x="395640" y="2349000"/>
            <a:ext cx="2169360" cy="25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</a:pP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Poland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Slovakia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Hungary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Greece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9" name="Obraz 13"/>
          <p:cNvPicPr/>
          <p:nvPr/>
        </p:nvPicPr>
        <p:blipFill>
          <a:blip r:embed="rId6" cstate="print"/>
          <a:stretch/>
        </p:blipFill>
        <p:spPr>
          <a:xfrm>
            <a:off x="1080" y="1080"/>
            <a:ext cx="9142920" cy="6856920"/>
          </a:xfrm>
          <a:prstGeom prst="rect">
            <a:avLst/>
          </a:prstGeom>
          <a:ln>
            <a:noFill/>
          </a:ln>
        </p:spPr>
      </p:pic>
      <p:pic>
        <p:nvPicPr>
          <p:cNvPr id="250" name="Obraz 9"/>
          <p:cNvPicPr/>
          <p:nvPr/>
        </p:nvPicPr>
        <p:blipFill>
          <a:blip r:embed="rId7" cstate="print"/>
          <a:stretch/>
        </p:blipFill>
        <p:spPr>
          <a:xfrm rot="20837400">
            <a:off x="4752000" y="4713120"/>
            <a:ext cx="795240" cy="33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 Target Groups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457200" y="2752328"/>
            <a:ext cx="3034680" cy="30529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32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Coaches</a:t>
            </a: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l-PL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32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Mentors</a:t>
            </a:r>
            <a:r>
              <a:rPr lang="pl-PL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</a:pPr>
            <a:r>
              <a:rPr lang="pl-PL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(</a:t>
            </a: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Teachers</a:t>
            </a:r>
            <a:r>
              <a:rPr lang="pl-P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Students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3" name="Obraz 3"/>
          <p:cNvPicPr/>
          <p:nvPr/>
        </p:nvPicPr>
        <p:blipFill>
          <a:blip r:embed="rId3" cstate="print"/>
          <a:stretch/>
        </p:blipFill>
        <p:spPr>
          <a:xfrm rot="20502600">
            <a:off x="3492360" y="1498680"/>
            <a:ext cx="4857120" cy="216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4" name="Obraz 4"/>
          <p:cNvPicPr/>
          <p:nvPr/>
        </p:nvPicPr>
        <p:blipFill>
          <a:blip r:embed="rId4" cstate="print"/>
          <a:stretch/>
        </p:blipFill>
        <p:spPr>
          <a:xfrm>
            <a:off x="4824000" y="4001760"/>
            <a:ext cx="4175280" cy="276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Platforms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251640" y="5741640"/>
            <a:ext cx="4175280" cy="6386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20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hlinkClick r:id="rId3"/>
              </a:rPr>
              <a:t>http://sp4ce.moodle.pl/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7" name="Symbol zastępczy zawartości 7"/>
          <p:cNvPicPr/>
          <p:nvPr/>
        </p:nvPicPr>
        <p:blipFill>
          <a:blip r:embed="rId4" cstate="print"/>
          <a:stretch/>
        </p:blipFill>
        <p:spPr>
          <a:xfrm>
            <a:off x="539640" y="4635360"/>
            <a:ext cx="3455280" cy="880560"/>
          </a:xfrm>
          <a:prstGeom prst="rect">
            <a:avLst/>
          </a:prstGeom>
          <a:ln>
            <a:noFill/>
          </a:ln>
        </p:spPr>
      </p:pic>
      <p:sp>
        <p:nvSpPr>
          <p:cNvPr id="258" name="CustomShape 3"/>
          <p:cNvSpPr/>
          <p:nvPr/>
        </p:nvSpPr>
        <p:spPr>
          <a:xfrm>
            <a:off x="4860000" y="5741640"/>
            <a:ext cx="4040640" cy="6386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2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hlinkClick r:id="rId5"/>
              </a:rPr>
              <a:t>http://sp4ce.eu/en/</a:t>
            </a:r>
            <a:r>
              <a:rPr lang="pl-PL" sz="32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pl-PL" sz="18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9" name="Symbol zastępczy zawartości 10"/>
          <p:cNvPicPr/>
          <p:nvPr/>
        </p:nvPicPr>
        <p:blipFill>
          <a:blip r:embed="rId6" cstate="print"/>
          <a:stretch/>
        </p:blipFill>
        <p:spPr>
          <a:xfrm>
            <a:off x="5006256" y="4757280"/>
            <a:ext cx="3670200" cy="831960"/>
          </a:xfrm>
          <a:prstGeom prst="rect">
            <a:avLst/>
          </a:prstGeom>
          <a:ln>
            <a:noFill/>
          </a:ln>
        </p:spPr>
      </p:pic>
      <p:pic>
        <p:nvPicPr>
          <p:cNvPr id="260" name="Obraz 11"/>
          <p:cNvPicPr/>
          <p:nvPr/>
        </p:nvPicPr>
        <p:blipFill>
          <a:blip r:embed="rId7" cstate="print"/>
          <a:stretch/>
        </p:blipFill>
        <p:spPr>
          <a:xfrm>
            <a:off x="179640" y="1761480"/>
            <a:ext cx="4320000" cy="2700000"/>
          </a:xfrm>
          <a:prstGeom prst="rect">
            <a:avLst/>
          </a:prstGeom>
          <a:ln>
            <a:noFill/>
          </a:ln>
          <a:effectLst>
            <a:innerShdw blurRad="114300">
              <a:srgbClr val="000000"/>
            </a:innerShdw>
          </a:effectLst>
        </p:spPr>
      </p:pic>
      <p:pic>
        <p:nvPicPr>
          <p:cNvPr id="261" name="Obraz 12"/>
          <p:cNvPicPr/>
          <p:nvPr/>
        </p:nvPicPr>
        <p:blipFill>
          <a:blip r:embed="rId8" cstate="print"/>
          <a:stretch/>
        </p:blipFill>
        <p:spPr>
          <a:xfrm>
            <a:off x="4716016" y="1744560"/>
            <a:ext cx="4320000" cy="2700000"/>
          </a:xfrm>
          <a:prstGeom prst="rect">
            <a:avLst/>
          </a:prstGeom>
          <a:ln>
            <a:noFill/>
          </a:ln>
          <a:effectLst>
            <a:innerShdw blurRad="1143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Obraz 5"/>
          <p:cNvPicPr/>
          <p:nvPr/>
        </p:nvPicPr>
        <p:blipFill>
          <a:blip r:embed="rId3" cstate="print"/>
          <a:stretch/>
        </p:blipFill>
        <p:spPr>
          <a:xfrm>
            <a:off x="232560" y="2133000"/>
            <a:ext cx="8677800" cy="4312800"/>
          </a:xfrm>
          <a:prstGeom prst="rect">
            <a:avLst/>
          </a:prstGeom>
          <a:ln>
            <a:noFill/>
          </a:ln>
        </p:spPr>
      </p:pic>
      <p:sp>
        <p:nvSpPr>
          <p:cNvPr id="26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</a:t>
            </a:r>
            <a:r>
              <a:rPr lang="pl-PL" sz="4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Goal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2483768" y="1764000"/>
            <a:ext cx="4176464" cy="57708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spc="150" dirty="0" err="1">
                <a:ln w="50800"/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Collaboration</a:t>
            </a:r>
            <a:endParaRPr lang="pl-PL" sz="4000" b="1" strike="noStrike" spc="150" dirty="0">
              <a:ln w="50800"/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1939</Words>
  <Application>Microsoft Office PowerPoint</Application>
  <PresentationFormat>Pokaz na ekranie (4:3)</PresentationFormat>
  <Paragraphs>304</Paragraphs>
  <Slides>44</Slides>
  <Notes>27</Notes>
  <HiddenSlides>0</HiddenSlides>
  <MMClips>0</MMClips>
  <ScaleCrop>false</ScaleCrop>
  <HeadingPairs>
    <vt:vector size="4" baseType="variant">
      <vt:variant>
        <vt:lpstr>Motyw</vt:lpstr>
      </vt:variant>
      <vt:variant>
        <vt:i4>5</vt:i4>
      </vt:variant>
      <vt:variant>
        <vt:lpstr>Tytuły slajdów</vt:lpstr>
      </vt:variant>
      <vt:variant>
        <vt:i4>44</vt:i4>
      </vt:variant>
    </vt:vector>
  </HeadingPairs>
  <TitlesOfParts>
    <vt:vector size="49" baseType="lpstr">
      <vt:lpstr>Office Theme</vt:lpstr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Programming is like math</vt:lpstr>
      <vt:lpstr>Programming is like math</vt:lpstr>
      <vt:lpstr>Testy</vt:lpstr>
      <vt:lpstr>Self Learning through quizzes</vt:lpstr>
      <vt:lpstr>Test results show the way</vt:lpstr>
      <vt:lpstr>WŁASNY PROJEKT</vt:lpstr>
      <vt:lpstr>Prezentacja programu PowerPoint</vt:lpstr>
      <vt:lpstr>Some numbers (17.04.2017)</vt:lpstr>
      <vt:lpstr>Some numbers (22.04.2017)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Ewa</dc:creator>
  <cp:lastModifiedBy>ZiE</cp:lastModifiedBy>
  <cp:revision>67</cp:revision>
  <dcterms:created xsi:type="dcterms:W3CDTF">2017-04-09T19:40:08Z</dcterms:created>
  <dcterms:modified xsi:type="dcterms:W3CDTF">2017-04-28T08:50:03Z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1</vt:i4>
  </property>
  <property fmtid="{D5CDD505-2E9C-101B-9397-08002B2CF9AE}" pid="7" name="Notes">
    <vt:i4>18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