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8" r:id="rId10"/>
    <p:sldId id="257" r:id="rId11"/>
    <p:sldId id="258" r:id="rId12"/>
    <p:sldId id="269" r:id="rId13"/>
    <p:sldId id="259" r:id="rId14"/>
    <p:sldId id="272" r:id="rId15"/>
    <p:sldId id="273" r:id="rId16"/>
    <p:sldId id="270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3555" autoAdjust="0"/>
  </p:normalViewPr>
  <p:slideViewPr>
    <p:cSldViewPr snapToGrid="0">
      <p:cViewPr varScale="1">
        <p:scale>
          <a:sx n="47" d="100"/>
          <a:sy n="47" d="100"/>
        </p:scale>
        <p:origin x="16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A85AF-E089-4763-B865-29491632E078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6AFBC-DF76-4C85-96AB-162F3A92C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01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Authorized Autodesk Training Centre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established in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1995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Gdansk University of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started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AutoCAD </a:t>
            </a:r>
            <a:r>
              <a:rPr lang="pl-P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Civil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Engineering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a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</a:t>
            </a:r>
            <a:r>
              <a:rPr lang="pl-P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</a:t>
            </a:r>
            <a:r>
              <a:rPr lang="pl-P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pl-P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pl-P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enough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academic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instructors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rapidy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became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AFBC-DF76-4C85-96AB-162F3A92C75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03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passive methods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lecturing do not promote skills such as: problem solving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creativity.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other hand in virtual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"knowledge rooms" rather than just accumulating knowledge, students learn how to manage it.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AFBC-DF76-4C85-96AB-162F3A92C75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05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Funded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ERASMUS+ SP4CE stands for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 Partnership for Creativity and Entrepreneurship </a:t>
            </a:r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room is dedicated to different problem with limited number of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portal provides the space for </a:t>
            </a:r>
            <a:b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teams creation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 solving,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mentoring and coaching, 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AFBC-DF76-4C85-96AB-162F3A92C75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322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 model for supporting online certification at the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Authorized Training Center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starts by creating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Moodle Learning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aimed at specific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AFBC-DF76-4C85-96AB-162F3A92C75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638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preparing for the exam is crucial, all users will be offered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Autodesk University resources. Dealing with the vast amount of learning materials in the limited time learners have is challanging so users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asked to recommend the best sources, upload their own work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AFBC-DF76-4C85-96AB-162F3A92C75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11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Registered users will be granted admission to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GMETRIX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educational tools and mock exams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AFBC-DF76-4C85-96AB-162F3A92C75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07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Certiport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 where their knowledge will be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tested and certificates issued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Additionally after each exam participants will be asked to fill up a survey. That way the model will get a chance to improve.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AFBC-DF76-4C85-96AB-162F3A92C75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96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creators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LMS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suport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</a:t>
            </a:r>
            <a:r>
              <a:rPr lang="pl-P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versions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LMSs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University.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applied to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Leonardo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 Vinci Programme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cooperation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pl-PL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instituions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pl-P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Greece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Finland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Italy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Poland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written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LMS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TeleCAD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AFBC-DF76-4C85-96AB-162F3A92C7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06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though they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not free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charge, online AutoCAD trainings became quite popular. </a:t>
            </a: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ourse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materials consisted of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modules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covered basic skills of drawing in AutoCAD.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module included a 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of exercises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both on and off-line.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</a:t>
            </a:r>
            <a:r>
              <a:rPr lang="pl-P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e-mail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presence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autorship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changes in their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AFBC-DF76-4C85-96AB-162F3A92C75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26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AFBC-DF76-4C85-96AB-162F3A92C7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68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small offer of ACSA PG certificates has been gradually expanding. 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AFBC-DF76-4C85-96AB-162F3A92C7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42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ACSA PG has had a statute of the Authorized Academic Partner, which means that for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participants can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access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Autodesk’s design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creativity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apps and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(Autodesk University).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AFBC-DF76-4C85-96AB-162F3A92C7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2017, Autodesk Open Doors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held at the Gdansk University of Technology. The event was related to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conducting a series of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examinations.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were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carried out in the computer laboratories of the Faculty of Management and Economics under the supervision of proctors. If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passed, students received certificates issued by Certiport.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AFBC-DF76-4C85-96AB-162F3A92C7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31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Certiport has a network of over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14,000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Authorized Testing Centers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148 countries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is a world-recognized certification brand.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Certiport‘s associates are Microsoft, Adobe, Autodesk and Quickbooks.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ertificates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issued by them are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widely recognized in the industry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AFBC-DF76-4C85-96AB-162F3A92C7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73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AutoCAD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udents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chance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solutions that are not included in their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curriculum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Unfortunately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can be seen,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independently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does not always lead to gaining a certificate.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6AFBC-DF76-4C85-96AB-162F3A92C75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7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408-261E-428F-BB07-3E6C73DCEF4F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F809-F40E-474C-89ED-5FBF324F1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8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408-261E-428F-BB07-3E6C73DCEF4F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F809-F40E-474C-89ED-5FBF324F1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16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408-261E-428F-BB07-3E6C73DCEF4F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F809-F40E-474C-89ED-5FBF324F1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99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408-261E-428F-BB07-3E6C73DCEF4F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F809-F40E-474C-89ED-5FBF324F1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01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408-261E-428F-BB07-3E6C73DCEF4F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F809-F40E-474C-89ED-5FBF324F1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9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408-261E-428F-BB07-3E6C73DCEF4F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F809-F40E-474C-89ED-5FBF324F1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43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408-261E-428F-BB07-3E6C73DCEF4F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F809-F40E-474C-89ED-5FBF324F1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3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408-261E-428F-BB07-3E6C73DCEF4F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F809-F40E-474C-89ED-5FBF324F1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2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408-261E-428F-BB07-3E6C73DCEF4F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F809-F40E-474C-89ED-5FBF324F1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96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408-261E-428F-BB07-3E6C73DCEF4F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F809-F40E-474C-89ED-5FBF324F1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4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408-261E-428F-BB07-3E6C73DCEF4F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1F809-F40E-474C-89ED-5FBF324F1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1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45408-261E-428F-BB07-3E6C73DCEF4F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1F809-F40E-474C-89ED-5FBF324F1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17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blanka@pg.gda.p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507093E-320D-446B-999E-09140387A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8" y="0"/>
            <a:ext cx="12213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indent="269875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 of examination between </a:t>
            </a:r>
            <a:r>
              <a:rPr lang="pl-PL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altLang="en-US" sz="3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November 2017 and 18</a:t>
            </a:r>
            <a:r>
              <a:rPr lang="en-GB" altLang="en-US" sz="36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July 2018</a:t>
            </a:r>
            <a:r>
              <a:rPr lang="en-GB" altLang="en-US" sz="3600" dirty="0">
                <a:latin typeface="Arial" panose="020B0604020202020204" pitchFamily="34" charset="0"/>
              </a:rPr>
              <a:t/>
            </a:r>
            <a:br>
              <a:rPr lang="en-GB" altLang="en-US" sz="3600" dirty="0">
                <a:latin typeface="Arial" panose="020B0604020202020204" pitchFamily="34" charset="0"/>
              </a:rPr>
            </a:br>
            <a:endParaRPr lang="en-GB" sz="3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515364"/>
              </p:ext>
            </p:extLst>
          </p:nvPr>
        </p:nvGraphicFramePr>
        <p:xfrm>
          <a:off x="1510228" y="1631474"/>
          <a:ext cx="9496309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4308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8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9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2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passed 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failed attempts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21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Inventor Certified Professional Exam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21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3d Max Certified Professional Exam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31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Certified Professional: Revit for Mechanical Building Systems - Metric Exam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21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Autodesk AutoCAD Certified User Exam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21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AutoCAD Certified Professional Exam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Fusion 360 Certified User Exam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79" marR="13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10056148" y="6488668"/>
            <a:ext cx="1900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Source: Own work</a:t>
            </a:r>
          </a:p>
        </p:txBody>
      </p:sp>
    </p:spTree>
    <p:extLst>
      <p:ext uri="{BB962C8B-B14F-4D97-AF65-F5344CB8AC3E}">
        <p14:creationId xmlns:p14="http://schemas.microsoft.com/office/powerpoint/2010/main" val="41379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Learning </a:t>
            </a:r>
            <a:r>
              <a:rPr lang="pl-PL" dirty="0" err="1"/>
              <a:t>rooms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000" y="2113756"/>
            <a:ext cx="5283200" cy="35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Learning </a:t>
            </a:r>
            <a:r>
              <a:rPr lang="pl-PL" dirty="0" err="1"/>
              <a:t>rooms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000" y="2113756"/>
            <a:ext cx="5283200" cy="35157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894" y="1844567"/>
            <a:ext cx="5552116" cy="3784918"/>
          </a:xfrm>
          <a:prstGeom prst="rect">
            <a:avLst/>
          </a:prstGeom>
        </p:spPr>
      </p:pic>
      <p:sp>
        <p:nvSpPr>
          <p:cNvPr id="5" name="Strzałka w prawo 4"/>
          <p:cNvSpPr/>
          <p:nvPr/>
        </p:nvSpPr>
        <p:spPr>
          <a:xfrm>
            <a:off x="5323367" y="3035986"/>
            <a:ext cx="1483360" cy="1402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70" y="166408"/>
            <a:ext cx="8385810" cy="669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666240" y="1483360"/>
            <a:ext cx="3129280" cy="5374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ostokąt 5"/>
          <p:cNvSpPr/>
          <p:nvPr/>
        </p:nvSpPr>
        <p:spPr>
          <a:xfrm>
            <a:off x="7193280" y="4145280"/>
            <a:ext cx="3495040" cy="249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ostokąt 7"/>
          <p:cNvSpPr/>
          <p:nvPr/>
        </p:nvSpPr>
        <p:spPr>
          <a:xfrm>
            <a:off x="1692910" y="3789680"/>
            <a:ext cx="3495040" cy="249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70" y="166408"/>
            <a:ext cx="8385810" cy="669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172960" y="4226560"/>
            <a:ext cx="4754880" cy="327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ostokąt 5"/>
          <p:cNvSpPr/>
          <p:nvPr/>
        </p:nvSpPr>
        <p:spPr>
          <a:xfrm>
            <a:off x="0" y="4399280"/>
            <a:ext cx="4754880" cy="1005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ostokąt 6"/>
          <p:cNvSpPr/>
          <p:nvPr/>
        </p:nvSpPr>
        <p:spPr>
          <a:xfrm>
            <a:off x="392430" y="4699000"/>
            <a:ext cx="475488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70" y="166408"/>
            <a:ext cx="8385810" cy="669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7172960" y="4226560"/>
            <a:ext cx="4754880" cy="327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70" y="166408"/>
            <a:ext cx="8385810" cy="669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6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123950"/>
            <a:ext cx="12192000" cy="6116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5400" dirty="0"/>
          </a:p>
          <a:p>
            <a:pPr marL="0" indent="0" algn="ctr">
              <a:buNone/>
            </a:pPr>
            <a:endParaRPr lang="pl-PL" sz="5400" dirty="0"/>
          </a:p>
          <a:p>
            <a:pPr marL="0" indent="0" algn="ctr">
              <a:buNone/>
            </a:pPr>
            <a:endParaRPr lang="pl-PL" sz="5400" dirty="0"/>
          </a:p>
          <a:p>
            <a:pPr marL="0" indent="0" algn="ctr">
              <a:buNone/>
            </a:pPr>
            <a:endParaRPr lang="pl-PL" sz="5400" dirty="0"/>
          </a:p>
          <a:p>
            <a:pPr marL="0" indent="0" algn="ctr">
              <a:buNone/>
            </a:pPr>
            <a:r>
              <a:rPr lang="pl-PL" sz="5400" dirty="0" err="1"/>
              <a:t>Welcome</a:t>
            </a:r>
            <a:r>
              <a:rPr lang="pl-PL" sz="5400" dirty="0"/>
              <a:t> to ACSA PG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nka@pg.gda.pl</a:t>
            </a:r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36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580AF29-6340-4280-B5BF-F31B8418C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70" y="244930"/>
            <a:ext cx="6004256" cy="399728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357983A-F74F-4795-A224-54E93F32A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11" y="5420974"/>
            <a:ext cx="4196177" cy="11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7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History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1995 </a:t>
            </a:r>
            <a:r>
              <a:rPr lang="en-GB" b="1" dirty="0"/>
              <a:t>Authorized Autodesk Training Centre</a:t>
            </a:r>
            <a:r>
              <a:rPr lang="pl-PL" b="1" dirty="0"/>
              <a:t> </a:t>
            </a:r>
            <a:r>
              <a:rPr lang="en-GB" b="1" dirty="0"/>
              <a:t>(ACSA PG)</a:t>
            </a:r>
            <a:endParaRPr lang="pl-PL" b="1" dirty="0"/>
          </a:p>
          <a:p>
            <a:r>
              <a:rPr lang="en-GB" dirty="0"/>
              <a:t>1996</a:t>
            </a:r>
            <a:r>
              <a:rPr lang="pl-PL" dirty="0"/>
              <a:t> – 1998 TeleCAD  </a:t>
            </a:r>
            <a:r>
              <a:rPr lang="pl-PL" dirty="0" err="1"/>
              <a:t>created</a:t>
            </a:r>
            <a:endParaRPr lang="pl-PL" dirty="0"/>
          </a:p>
          <a:p>
            <a:r>
              <a:rPr lang="pl-PL" dirty="0"/>
              <a:t>1998 – 2003 </a:t>
            </a:r>
            <a:r>
              <a:rPr lang="pl-PL" dirty="0" err="1"/>
              <a:t>TeleCAD</a:t>
            </a:r>
            <a:r>
              <a:rPr lang="pl-PL" dirty="0"/>
              <a:t> platform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by </a:t>
            </a:r>
            <a:r>
              <a:rPr lang="pl-PL" dirty="0" err="1"/>
              <a:t>over</a:t>
            </a:r>
            <a:r>
              <a:rPr lang="pl-PL" dirty="0"/>
              <a:t> 1000 </a:t>
            </a:r>
            <a:r>
              <a:rPr lang="pl-PL" dirty="0" err="1"/>
              <a:t>students</a:t>
            </a:r>
            <a:endParaRPr lang="pl-PL" dirty="0"/>
          </a:p>
          <a:p>
            <a:r>
              <a:rPr lang="pl-PL" dirty="0"/>
              <a:t>2003 </a:t>
            </a:r>
            <a:r>
              <a:rPr lang="pl-PL" dirty="0" err="1"/>
              <a:t>Moodle</a:t>
            </a:r>
            <a:r>
              <a:rPr lang="pl-PL" dirty="0"/>
              <a:t> </a:t>
            </a:r>
            <a:r>
              <a:rPr lang="pl-PL" dirty="0" err="1"/>
              <a:t>replaces</a:t>
            </a:r>
            <a:r>
              <a:rPr lang="pl-PL" dirty="0"/>
              <a:t> </a:t>
            </a:r>
            <a:r>
              <a:rPr lang="pl-PL" dirty="0" err="1"/>
              <a:t>TeleCAD</a:t>
            </a:r>
            <a:endParaRPr lang="pl-PL" dirty="0"/>
          </a:p>
          <a:p>
            <a:r>
              <a:rPr lang="pl-PL" dirty="0"/>
              <a:t>2003 – 2017 ACSA PG </a:t>
            </a:r>
            <a:r>
              <a:rPr lang="pl-PL" dirty="0" err="1"/>
              <a:t>issues</a:t>
            </a:r>
            <a:r>
              <a:rPr lang="pl-PL" dirty="0"/>
              <a:t> 1802 AutoCAD </a:t>
            </a:r>
            <a:r>
              <a:rPr lang="pl-PL" dirty="0" err="1"/>
              <a:t>certificates</a:t>
            </a:r>
            <a:endParaRPr lang="pl-PL" dirty="0"/>
          </a:p>
          <a:p>
            <a:r>
              <a:rPr lang="en-GB" dirty="0"/>
              <a:t>2016 ACSA PG </a:t>
            </a:r>
            <a:r>
              <a:rPr lang="pl-PL" dirty="0" err="1"/>
              <a:t>gets</a:t>
            </a:r>
            <a:r>
              <a:rPr lang="pl-PL" dirty="0"/>
              <a:t> a </a:t>
            </a:r>
            <a:r>
              <a:rPr lang="en-GB" dirty="0"/>
              <a:t>statute of the Authorized Academic Partner</a:t>
            </a:r>
            <a:endParaRPr lang="pl-PL" dirty="0"/>
          </a:p>
          <a:p>
            <a:r>
              <a:rPr lang="en-GB" dirty="0"/>
              <a:t>2017</a:t>
            </a:r>
            <a:r>
              <a:rPr lang="pl-PL" dirty="0"/>
              <a:t> </a:t>
            </a:r>
            <a:r>
              <a:rPr lang="en-GB" dirty="0"/>
              <a:t>Autodesk Open Doors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Gdańsk University of Technology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5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History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1995 </a:t>
            </a:r>
            <a:r>
              <a:rPr lang="en-GB" dirty="0"/>
              <a:t>Authorized Autodesk Training Centre</a:t>
            </a:r>
            <a:r>
              <a:rPr lang="pl-PL" dirty="0"/>
              <a:t> </a:t>
            </a:r>
            <a:r>
              <a:rPr lang="en-GB" dirty="0"/>
              <a:t>(ACSA PG)</a:t>
            </a:r>
            <a:endParaRPr lang="pl-PL" dirty="0"/>
          </a:p>
          <a:p>
            <a:r>
              <a:rPr lang="en-GB" b="1" dirty="0"/>
              <a:t>1996</a:t>
            </a:r>
            <a:r>
              <a:rPr lang="pl-PL" b="1" dirty="0"/>
              <a:t> – 1998 </a:t>
            </a:r>
            <a:r>
              <a:rPr lang="pl-PL" b="1" dirty="0" err="1"/>
              <a:t>TeleCAD</a:t>
            </a:r>
            <a:r>
              <a:rPr lang="pl-PL" b="1" dirty="0"/>
              <a:t> </a:t>
            </a:r>
            <a:r>
              <a:rPr lang="pl-PL" b="1" dirty="0" err="1"/>
              <a:t>is</a:t>
            </a:r>
            <a:r>
              <a:rPr lang="pl-PL" b="1" dirty="0"/>
              <a:t> </a:t>
            </a:r>
            <a:r>
              <a:rPr lang="pl-PL" b="1" dirty="0" err="1"/>
              <a:t>created</a:t>
            </a:r>
            <a:endParaRPr lang="pl-PL" b="1" dirty="0"/>
          </a:p>
          <a:p>
            <a:r>
              <a:rPr lang="pl-PL" dirty="0"/>
              <a:t>1998 – 2003 </a:t>
            </a:r>
            <a:r>
              <a:rPr lang="pl-PL" dirty="0" err="1"/>
              <a:t>TeleCAD</a:t>
            </a:r>
            <a:r>
              <a:rPr lang="pl-PL" dirty="0"/>
              <a:t> platform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by </a:t>
            </a:r>
            <a:r>
              <a:rPr lang="pl-PL" dirty="0" err="1"/>
              <a:t>over</a:t>
            </a:r>
            <a:r>
              <a:rPr lang="pl-PL" dirty="0"/>
              <a:t> 1000 </a:t>
            </a:r>
            <a:r>
              <a:rPr lang="pl-PL" dirty="0" err="1"/>
              <a:t>students</a:t>
            </a:r>
            <a:endParaRPr lang="pl-PL" dirty="0"/>
          </a:p>
          <a:p>
            <a:r>
              <a:rPr lang="pl-PL" dirty="0"/>
              <a:t>2003 </a:t>
            </a:r>
            <a:r>
              <a:rPr lang="pl-PL" dirty="0" err="1"/>
              <a:t>Moodle</a:t>
            </a:r>
            <a:r>
              <a:rPr lang="pl-PL" dirty="0"/>
              <a:t> </a:t>
            </a:r>
            <a:r>
              <a:rPr lang="pl-PL" dirty="0" err="1"/>
              <a:t>replaces</a:t>
            </a:r>
            <a:r>
              <a:rPr lang="pl-PL" dirty="0"/>
              <a:t> </a:t>
            </a:r>
            <a:r>
              <a:rPr lang="pl-PL" dirty="0" err="1"/>
              <a:t>TeleCAD</a:t>
            </a:r>
            <a:endParaRPr lang="pl-PL" dirty="0"/>
          </a:p>
          <a:p>
            <a:r>
              <a:rPr lang="pl-PL" dirty="0"/>
              <a:t>2003 – 2017 ACSA PG </a:t>
            </a:r>
            <a:r>
              <a:rPr lang="pl-PL" dirty="0" err="1"/>
              <a:t>issues</a:t>
            </a:r>
            <a:r>
              <a:rPr lang="pl-PL" dirty="0"/>
              <a:t> 1802 AutoCAD </a:t>
            </a:r>
            <a:r>
              <a:rPr lang="pl-PL" dirty="0" err="1"/>
              <a:t>certificates</a:t>
            </a:r>
            <a:endParaRPr lang="pl-PL" dirty="0"/>
          </a:p>
          <a:p>
            <a:r>
              <a:rPr lang="en-GB" dirty="0"/>
              <a:t>2016 ACSA PG </a:t>
            </a:r>
            <a:r>
              <a:rPr lang="pl-PL" dirty="0" err="1"/>
              <a:t>gets</a:t>
            </a:r>
            <a:r>
              <a:rPr lang="pl-PL" dirty="0"/>
              <a:t> a </a:t>
            </a:r>
            <a:r>
              <a:rPr lang="en-GB" dirty="0"/>
              <a:t>statute of the Authorized Academic Partner</a:t>
            </a:r>
            <a:endParaRPr lang="pl-PL" dirty="0"/>
          </a:p>
          <a:p>
            <a:r>
              <a:rPr lang="en-GB" dirty="0"/>
              <a:t>2017</a:t>
            </a:r>
            <a:r>
              <a:rPr lang="pl-PL" dirty="0"/>
              <a:t> </a:t>
            </a:r>
            <a:r>
              <a:rPr lang="en-GB" dirty="0"/>
              <a:t>Autodesk Open Doors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Gdańsk University of Technology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0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History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1995 </a:t>
            </a:r>
            <a:r>
              <a:rPr lang="en-GB" dirty="0"/>
              <a:t>Authorized Autodesk Training Centre</a:t>
            </a:r>
            <a:r>
              <a:rPr lang="pl-PL" dirty="0"/>
              <a:t> </a:t>
            </a:r>
            <a:r>
              <a:rPr lang="en-GB" dirty="0"/>
              <a:t>(ACSA PG)</a:t>
            </a:r>
            <a:endParaRPr lang="pl-PL" dirty="0"/>
          </a:p>
          <a:p>
            <a:r>
              <a:rPr lang="en-GB" dirty="0"/>
              <a:t>1996</a:t>
            </a:r>
            <a:r>
              <a:rPr lang="pl-PL" dirty="0"/>
              <a:t> – 1998 </a:t>
            </a:r>
            <a:r>
              <a:rPr lang="pl-PL" dirty="0" err="1"/>
              <a:t>TeleCAD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created</a:t>
            </a:r>
            <a:endParaRPr lang="pl-PL" dirty="0"/>
          </a:p>
          <a:p>
            <a:r>
              <a:rPr lang="pl-PL" b="1" dirty="0"/>
              <a:t>1998 – 2003 </a:t>
            </a:r>
            <a:r>
              <a:rPr lang="pl-PL" b="1" dirty="0" err="1"/>
              <a:t>TeleCAD</a:t>
            </a:r>
            <a:r>
              <a:rPr lang="pl-PL" b="1" dirty="0"/>
              <a:t> platform </a:t>
            </a:r>
            <a:r>
              <a:rPr lang="pl-PL" b="1" dirty="0" err="1"/>
              <a:t>is</a:t>
            </a:r>
            <a:r>
              <a:rPr lang="pl-PL" b="1" dirty="0"/>
              <a:t> </a:t>
            </a:r>
            <a:r>
              <a:rPr lang="pl-PL" b="1" dirty="0" err="1"/>
              <a:t>used</a:t>
            </a:r>
            <a:r>
              <a:rPr lang="pl-PL" b="1" dirty="0"/>
              <a:t> by </a:t>
            </a:r>
            <a:r>
              <a:rPr lang="pl-PL" b="1" dirty="0" err="1"/>
              <a:t>over</a:t>
            </a:r>
            <a:r>
              <a:rPr lang="pl-PL" b="1" dirty="0"/>
              <a:t> 1000 </a:t>
            </a:r>
            <a:r>
              <a:rPr lang="pl-PL" b="1" dirty="0" err="1"/>
              <a:t>students</a:t>
            </a:r>
            <a:endParaRPr lang="pl-PL" b="1" dirty="0"/>
          </a:p>
          <a:p>
            <a:r>
              <a:rPr lang="pl-PL" dirty="0"/>
              <a:t>2003 </a:t>
            </a:r>
            <a:r>
              <a:rPr lang="pl-PL" dirty="0" err="1"/>
              <a:t>Moodle</a:t>
            </a:r>
            <a:r>
              <a:rPr lang="pl-PL" dirty="0"/>
              <a:t> </a:t>
            </a:r>
            <a:r>
              <a:rPr lang="pl-PL" dirty="0" err="1"/>
              <a:t>replaces</a:t>
            </a:r>
            <a:r>
              <a:rPr lang="pl-PL" dirty="0"/>
              <a:t> </a:t>
            </a:r>
            <a:r>
              <a:rPr lang="pl-PL" dirty="0" err="1"/>
              <a:t>TeleCAD</a:t>
            </a:r>
            <a:endParaRPr lang="pl-PL" dirty="0"/>
          </a:p>
          <a:p>
            <a:r>
              <a:rPr lang="pl-PL" dirty="0"/>
              <a:t>2003 – 2017 ACSA PG </a:t>
            </a:r>
            <a:r>
              <a:rPr lang="pl-PL" dirty="0" err="1"/>
              <a:t>issues</a:t>
            </a:r>
            <a:r>
              <a:rPr lang="pl-PL" dirty="0"/>
              <a:t> 1802 AutoCAD </a:t>
            </a:r>
            <a:r>
              <a:rPr lang="pl-PL" dirty="0" err="1"/>
              <a:t>certificates</a:t>
            </a:r>
            <a:endParaRPr lang="pl-PL" dirty="0"/>
          </a:p>
          <a:p>
            <a:r>
              <a:rPr lang="en-GB" dirty="0"/>
              <a:t>2016 ACSA PG </a:t>
            </a:r>
            <a:r>
              <a:rPr lang="pl-PL" dirty="0" err="1"/>
              <a:t>gets</a:t>
            </a:r>
            <a:r>
              <a:rPr lang="pl-PL" dirty="0"/>
              <a:t> a </a:t>
            </a:r>
            <a:r>
              <a:rPr lang="en-GB" dirty="0"/>
              <a:t>statute of the Authorized Academic Partner</a:t>
            </a:r>
            <a:endParaRPr lang="pl-PL" dirty="0"/>
          </a:p>
          <a:p>
            <a:r>
              <a:rPr lang="en-GB" dirty="0"/>
              <a:t>2017</a:t>
            </a:r>
            <a:r>
              <a:rPr lang="pl-PL" dirty="0"/>
              <a:t> </a:t>
            </a:r>
            <a:r>
              <a:rPr lang="en-GB" dirty="0"/>
              <a:t>Autodesk Open Doors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Gdańsk University of Technology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1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History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1995 </a:t>
            </a:r>
            <a:r>
              <a:rPr lang="en-GB" dirty="0"/>
              <a:t>Authorized Autodesk Training Centre</a:t>
            </a:r>
            <a:r>
              <a:rPr lang="pl-PL" dirty="0"/>
              <a:t> </a:t>
            </a:r>
            <a:r>
              <a:rPr lang="en-GB" dirty="0"/>
              <a:t>(ACSA PG)</a:t>
            </a:r>
            <a:endParaRPr lang="pl-PL" dirty="0"/>
          </a:p>
          <a:p>
            <a:r>
              <a:rPr lang="en-GB" dirty="0"/>
              <a:t>1996</a:t>
            </a:r>
            <a:r>
              <a:rPr lang="pl-PL" dirty="0"/>
              <a:t> – 1998 </a:t>
            </a:r>
            <a:r>
              <a:rPr lang="pl-PL" dirty="0" err="1"/>
              <a:t>TeleCAD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created</a:t>
            </a:r>
            <a:endParaRPr lang="pl-PL" dirty="0"/>
          </a:p>
          <a:p>
            <a:r>
              <a:rPr lang="pl-PL" dirty="0"/>
              <a:t>1998 – 2003 </a:t>
            </a:r>
            <a:r>
              <a:rPr lang="pl-PL" dirty="0" err="1"/>
              <a:t>TeleCAD</a:t>
            </a:r>
            <a:r>
              <a:rPr lang="pl-PL" dirty="0"/>
              <a:t> platform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by </a:t>
            </a:r>
            <a:r>
              <a:rPr lang="pl-PL" dirty="0" err="1"/>
              <a:t>over</a:t>
            </a:r>
            <a:r>
              <a:rPr lang="pl-PL" dirty="0"/>
              <a:t> 1000 </a:t>
            </a:r>
            <a:r>
              <a:rPr lang="pl-PL" dirty="0" err="1"/>
              <a:t>students</a:t>
            </a:r>
            <a:endParaRPr lang="pl-PL" dirty="0"/>
          </a:p>
          <a:p>
            <a:r>
              <a:rPr lang="pl-PL" b="1" dirty="0"/>
              <a:t>2003 </a:t>
            </a:r>
            <a:r>
              <a:rPr lang="pl-PL" b="1" dirty="0" err="1"/>
              <a:t>Moodle</a:t>
            </a:r>
            <a:r>
              <a:rPr lang="pl-PL" b="1" dirty="0"/>
              <a:t> </a:t>
            </a:r>
            <a:r>
              <a:rPr lang="pl-PL" b="1" dirty="0" err="1"/>
              <a:t>replaces</a:t>
            </a:r>
            <a:r>
              <a:rPr lang="pl-PL" b="1" dirty="0"/>
              <a:t> </a:t>
            </a:r>
            <a:r>
              <a:rPr lang="pl-PL" b="1" dirty="0" err="1"/>
              <a:t>TeleCAD</a:t>
            </a:r>
            <a:endParaRPr lang="pl-PL" b="1" dirty="0"/>
          </a:p>
          <a:p>
            <a:r>
              <a:rPr lang="pl-PL" dirty="0"/>
              <a:t>2003 – 2017 ACSA PG </a:t>
            </a:r>
            <a:r>
              <a:rPr lang="pl-PL" dirty="0" err="1"/>
              <a:t>issues</a:t>
            </a:r>
            <a:r>
              <a:rPr lang="pl-PL" dirty="0"/>
              <a:t> 1802 AutoCAD </a:t>
            </a:r>
            <a:r>
              <a:rPr lang="pl-PL" dirty="0" err="1"/>
              <a:t>certificates</a:t>
            </a:r>
            <a:endParaRPr lang="pl-PL" dirty="0"/>
          </a:p>
          <a:p>
            <a:r>
              <a:rPr lang="en-GB" dirty="0"/>
              <a:t>2016 ACSA PG </a:t>
            </a:r>
            <a:r>
              <a:rPr lang="pl-PL" dirty="0" err="1"/>
              <a:t>gets</a:t>
            </a:r>
            <a:r>
              <a:rPr lang="pl-PL" dirty="0"/>
              <a:t> a </a:t>
            </a:r>
            <a:r>
              <a:rPr lang="en-GB" dirty="0"/>
              <a:t>statute of the Authorized Academic Partner</a:t>
            </a:r>
            <a:endParaRPr lang="pl-PL" dirty="0"/>
          </a:p>
          <a:p>
            <a:r>
              <a:rPr lang="en-GB" dirty="0"/>
              <a:t>2017</a:t>
            </a:r>
            <a:r>
              <a:rPr lang="pl-PL" dirty="0"/>
              <a:t> </a:t>
            </a:r>
            <a:r>
              <a:rPr lang="en-GB" dirty="0"/>
              <a:t>Autodesk Open Doors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Gdańsk University of Technology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History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1995 </a:t>
            </a:r>
            <a:r>
              <a:rPr lang="en-GB" dirty="0"/>
              <a:t>Authorized Autodesk Training Centre</a:t>
            </a:r>
            <a:r>
              <a:rPr lang="pl-PL" dirty="0"/>
              <a:t> </a:t>
            </a:r>
            <a:r>
              <a:rPr lang="en-GB" dirty="0"/>
              <a:t>(ACSA PG)</a:t>
            </a:r>
            <a:endParaRPr lang="pl-PL" dirty="0"/>
          </a:p>
          <a:p>
            <a:r>
              <a:rPr lang="en-GB" dirty="0"/>
              <a:t>1996</a:t>
            </a:r>
            <a:r>
              <a:rPr lang="pl-PL" dirty="0"/>
              <a:t> – 1998 </a:t>
            </a:r>
            <a:r>
              <a:rPr lang="pl-PL" dirty="0" err="1"/>
              <a:t>TeleCAD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created</a:t>
            </a:r>
            <a:endParaRPr lang="pl-PL" dirty="0"/>
          </a:p>
          <a:p>
            <a:r>
              <a:rPr lang="pl-PL" dirty="0"/>
              <a:t>1998 – 2003 </a:t>
            </a:r>
            <a:r>
              <a:rPr lang="pl-PL" dirty="0" err="1"/>
              <a:t>TeleCAD</a:t>
            </a:r>
            <a:r>
              <a:rPr lang="pl-PL" dirty="0"/>
              <a:t> platform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by </a:t>
            </a:r>
            <a:r>
              <a:rPr lang="pl-PL" dirty="0" err="1"/>
              <a:t>over</a:t>
            </a:r>
            <a:r>
              <a:rPr lang="pl-PL" dirty="0"/>
              <a:t> 1000 </a:t>
            </a:r>
            <a:r>
              <a:rPr lang="pl-PL" dirty="0" err="1"/>
              <a:t>students</a:t>
            </a:r>
            <a:endParaRPr lang="pl-PL" dirty="0"/>
          </a:p>
          <a:p>
            <a:r>
              <a:rPr lang="pl-PL" dirty="0"/>
              <a:t>2003 </a:t>
            </a:r>
            <a:r>
              <a:rPr lang="pl-PL" dirty="0" err="1"/>
              <a:t>Moodle</a:t>
            </a:r>
            <a:r>
              <a:rPr lang="pl-PL" dirty="0"/>
              <a:t> </a:t>
            </a:r>
            <a:r>
              <a:rPr lang="pl-PL" dirty="0" err="1"/>
              <a:t>replaces</a:t>
            </a:r>
            <a:r>
              <a:rPr lang="pl-PL" dirty="0"/>
              <a:t> </a:t>
            </a:r>
            <a:r>
              <a:rPr lang="pl-PL" dirty="0" err="1"/>
              <a:t>TeleCAD</a:t>
            </a:r>
            <a:endParaRPr lang="pl-PL" dirty="0"/>
          </a:p>
          <a:p>
            <a:r>
              <a:rPr lang="pl-PL" b="1" dirty="0"/>
              <a:t>2003 – 2017 ACSA PG </a:t>
            </a:r>
            <a:r>
              <a:rPr lang="pl-PL" b="1" dirty="0" err="1"/>
              <a:t>issues</a:t>
            </a:r>
            <a:r>
              <a:rPr lang="pl-PL" b="1" dirty="0"/>
              <a:t> 1802 AutoCAD </a:t>
            </a:r>
            <a:r>
              <a:rPr lang="pl-PL" b="1" dirty="0" err="1"/>
              <a:t>certificates</a:t>
            </a:r>
            <a:endParaRPr lang="pl-PL" b="1" dirty="0"/>
          </a:p>
          <a:p>
            <a:r>
              <a:rPr lang="en-GB" dirty="0"/>
              <a:t>2016 ACSA PG </a:t>
            </a:r>
            <a:r>
              <a:rPr lang="pl-PL" dirty="0" err="1"/>
              <a:t>gets</a:t>
            </a:r>
            <a:r>
              <a:rPr lang="pl-PL" dirty="0"/>
              <a:t> a </a:t>
            </a:r>
            <a:r>
              <a:rPr lang="en-GB" dirty="0"/>
              <a:t>statute of the Authorized Academic Partner</a:t>
            </a:r>
            <a:endParaRPr lang="pl-PL" dirty="0"/>
          </a:p>
          <a:p>
            <a:r>
              <a:rPr lang="en-GB" dirty="0"/>
              <a:t>2017</a:t>
            </a:r>
            <a:r>
              <a:rPr lang="pl-PL" dirty="0"/>
              <a:t> </a:t>
            </a:r>
            <a:r>
              <a:rPr lang="en-GB" dirty="0"/>
              <a:t>Autodesk Open Doors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Gdańsk University of Technology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7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History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1995 </a:t>
            </a:r>
            <a:r>
              <a:rPr lang="en-GB" dirty="0"/>
              <a:t>Authorized Autodesk Training Centre</a:t>
            </a:r>
            <a:r>
              <a:rPr lang="pl-PL" dirty="0"/>
              <a:t> </a:t>
            </a:r>
            <a:r>
              <a:rPr lang="en-GB" dirty="0"/>
              <a:t>(ACSA PG)</a:t>
            </a:r>
            <a:endParaRPr lang="pl-PL" dirty="0"/>
          </a:p>
          <a:p>
            <a:r>
              <a:rPr lang="en-GB" dirty="0"/>
              <a:t>1996</a:t>
            </a:r>
            <a:r>
              <a:rPr lang="pl-PL" dirty="0"/>
              <a:t> – 1998 </a:t>
            </a:r>
            <a:r>
              <a:rPr lang="pl-PL" dirty="0" err="1"/>
              <a:t>TeleCAD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created</a:t>
            </a:r>
            <a:endParaRPr lang="pl-PL" dirty="0"/>
          </a:p>
          <a:p>
            <a:r>
              <a:rPr lang="pl-PL" dirty="0"/>
              <a:t>1998 – 2003 </a:t>
            </a:r>
            <a:r>
              <a:rPr lang="pl-PL" dirty="0" err="1"/>
              <a:t>TeleCAD</a:t>
            </a:r>
            <a:r>
              <a:rPr lang="pl-PL" dirty="0"/>
              <a:t> platform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by </a:t>
            </a:r>
            <a:r>
              <a:rPr lang="pl-PL" dirty="0" err="1"/>
              <a:t>over</a:t>
            </a:r>
            <a:r>
              <a:rPr lang="pl-PL" dirty="0"/>
              <a:t> 1000 </a:t>
            </a:r>
            <a:r>
              <a:rPr lang="pl-PL" dirty="0" err="1"/>
              <a:t>students</a:t>
            </a:r>
            <a:endParaRPr lang="pl-PL" dirty="0"/>
          </a:p>
          <a:p>
            <a:r>
              <a:rPr lang="pl-PL" dirty="0"/>
              <a:t>2003 </a:t>
            </a:r>
            <a:r>
              <a:rPr lang="pl-PL" dirty="0" err="1"/>
              <a:t>Moodle</a:t>
            </a:r>
            <a:r>
              <a:rPr lang="pl-PL" dirty="0"/>
              <a:t> </a:t>
            </a:r>
            <a:r>
              <a:rPr lang="pl-PL" dirty="0" err="1"/>
              <a:t>replaces</a:t>
            </a:r>
            <a:r>
              <a:rPr lang="pl-PL" dirty="0"/>
              <a:t> </a:t>
            </a:r>
            <a:r>
              <a:rPr lang="pl-PL" dirty="0" err="1"/>
              <a:t>TeleCAD</a:t>
            </a:r>
            <a:endParaRPr lang="pl-PL" dirty="0"/>
          </a:p>
          <a:p>
            <a:r>
              <a:rPr lang="pl-PL" dirty="0"/>
              <a:t>2003 – 2017 ACSA PG </a:t>
            </a:r>
            <a:r>
              <a:rPr lang="pl-PL" dirty="0" err="1"/>
              <a:t>issues</a:t>
            </a:r>
            <a:r>
              <a:rPr lang="pl-PL" dirty="0"/>
              <a:t> 1802 AutoCAD </a:t>
            </a:r>
            <a:r>
              <a:rPr lang="pl-PL" dirty="0" err="1"/>
              <a:t>certificates</a:t>
            </a:r>
            <a:endParaRPr lang="pl-PL" dirty="0"/>
          </a:p>
          <a:p>
            <a:r>
              <a:rPr lang="en-GB" b="1" dirty="0"/>
              <a:t>2016 ACSA PG </a:t>
            </a:r>
            <a:r>
              <a:rPr lang="pl-PL" b="1" dirty="0" err="1"/>
              <a:t>gets</a:t>
            </a:r>
            <a:r>
              <a:rPr lang="pl-PL" b="1" dirty="0"/>
              <a:t> a </a:t>
            </a:r>
            <a:r>
              <a:rPr lang="en-GB" b="1" dirty="0"/>
              <a:t>statute of the Authorized Academic Partner</a:t>
            </a:r>
            <a:endParaRPr lang="pl-PL" b="1" dirty="0"/>
          </a:p>
          <a:p>
            <a:r>
              <a:rPr lang="en-GB" dirty="0"/>
              <a:t>2017</a:t>
            </a:r>
            <a:r>
              <a:rPr lang="pl-PL" dirty="0"/>
              <a:t> </a:t>
            </a:r>
            <a:r>
              <a:rPr lang="en-GB" dirty="0"/>
              <a:t>Autodesk Open Doors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Gdańsk University of Technology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4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History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1995 </a:t>
            </a:r>
            <a:r>
              <a:rPr lang="en-GB" dirty="0"/>
              <a:t>Authorized Autodesk Training Centre</a:t>
            </a:r>
            <a:r>
              <a:rPr lang="pl-PL" dirty="0"/>
              <a:t> </a:t>
            </a:r>
            <a:r>
              <a:rPr lang="en-GB" dirty="0"/>
              <a:t>(ACSA PG)</a:t>
            </a:r>
            <a:endParaRPr lang="pl-PL" dirty="0"/>
          </a:p>
          <a:p>
            <a:r>
              <a:rPr lang="en-GB" dirty="0"/>
              <a:t>1996</a:t>
            </a:r>
            <a:r>
              <a:rPr lang="pl-PL" dirty="0"/>
              <a:t> – 1998 </a:t>
            </a:r>
            <a:r>
              <a:rPr lang="pl-PL" dirty="0" err="1"/>
              <a:t>TeleCAD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created</a:t>
            </a:r>
            <a:endParaRPr lang="pl-PL" dirty="0"/>
          </a:p>
          <a:p>
            <a:r>
              <a:rPr lang="pl-PL" dirty="0"/>
              <a:t>1998 – 2003 </a:t>
            </a:r>
            <a:r>
              <a:rPr lang="pl-PL" dirty="0" err="1"/>
              <a:t>TeleCAD</a:t>
            </a:r>
            <a:r>
              <a:rPr lang="pl-PL" dirty="0"/>
              <a:t> platform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by </a:t>
            </a:r>
            <a:r>
              <a:rPr lang="pl-PL" dirty="0" err="1"/>
              <a:t>over</a:t>
            </a:r>
            <a:r>
              <a:rPr lang="pl-PL" dirty="0"/>
              <a:t> 1000 </a:t>
            </a:r>
            <a:r>
              <a:rPr lang="pl-PL" dirty="0" err="1"/>
              <a:t>students</a:t>
            </a:r>
            <a:endParaRPr lang="pl-PL" dirty="0"/>
          </a:p>
          <a:p>
            <a:r>
              <a:rPr lang="pl-PL" dirty="0"/>
              <a:t>2003 </a:t>
            </a:r>
            <a:r>
              <a:rPr lang="pl-PL" dirty="0" err="1"/>
              <a:t>Moodle</a:t>
            </a:r>
            <a:r>
              <a:rPr lang="pl-PL" dirty="0"/>
              <a:t> </a:t>
            </a:r>
            <a:r>
              <a:rPr lang="pl-PL" dirty="0" err="1"/>
              <a:t>replaces</a:t>
            </a:r>
            <a:r>
              <a:rPr lang="pl-PL" dirty="0"/>
              <a:t> </a:t>
            </a:r>
            <a:r>
              <a:rPr lang="pl-PL" dirty="0" err="1"/>
              <a:t>TeleCAD</a:t>
            </a:r>
            <a:endParaRPr lang="pl-PL" dirty="0"/>
          </a:p>
          <a:p>
            <a:r>
              <a:rPr lang="pl-PL" dirty="0"/>
              <a:t>2003 – 2017 ACSA PG </a:t>
            </a:r>
            <a:r>
              <a:rPr lang="pl-PL" dirty="0" err="1"/>
              <a:t>issues</a:t>
            </a:r>
            <a:r>
              <a:rPr lang="pl-PL" dirty="0"/>
              <a:t> 1802 AutoCAD </a:t>
            </a:r>
            <a:r>
              <a:rPr lang="pl-PL" dirty="0" err="1"/>
              <a:t>certificates</a:t>
            </a:r>
            <a:endParaRPr lang="pl-PL" dirty="0"/>
          </a:p>
          <a:p>
            <a:r>
              <a:rPr lang="en-GB" dirty="0"/>
              <a:t>2016 ACSA PG </a:t>
            </a:r>
            <a:r>
              <a:rPr lang="pl-PL" dirty="0" err="1"/>
              <a:t>gets</a:t>
            </a:r>
            <a:r>
              <a:rPr lang="pl-PL" dirty="0"/>
              <a:t> a </a:t>
            </a:r>
            <a:r>
              <a:rPr lang="en-GB" dirty="0"/>
              <a:t>statute of the Authorized Academic Partner</a:t>
            </a:r>
            <a:endParaRPr lang="pl-PL" dirty="0"/>
          </a:p>
          <a:p>
            <a:r>
              <a:rPr lang="en-GB" b="1" dirty="0"/>
              <a:t>2017</a:t>
            </a:r>
            <a:r>
              <a:rPr lang="pl-PL" b="1" dirty="0"/>
              <a:t> </a:t>
            </a:r>
            <a:r>
              <a:rPr lang="en-GB" b="1" dirty="0"/>
              <a:t>Autodesk Open Doors</a:t>
            </a:r>
            <a:r>
              <a:rPr lang="pl-PL" b="1" dirty="0"/>
              <a:t> </a:t>
            </a:r>
            <a:r>
              <a:rPr lang="pl-PL" b="1" dirty="0" err="1"/>
              <a:t>at</a:t>
            </a:r>
            <a:r>
              <a:rPr lang="pl-PL" b="1" dirty="0"/>
              <a:t> Gdańsk University of Technology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1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500062"/>
            <a:ext cx="114776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984</Words>
  <Application>Microsoft Office PowerPoint</Application>
  <PresentationFormat>Panoramiczny</PresentationFormat>
  <Paragraphs>133</Paragraphs>
  <Slides>17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History</vt:lpstr>
      <vt:lpstr>History</vt:lpstr>
      <vt:lpstr>History</vt:lpstr>
      <vt:lpstr>History</vt:lpstr>
      <vt:lpstr>History</vt:lpstr>
      <vt:lpstr>History</vt:lpstr>
      <vt:lpstr>History</vt:lpstr>
      <vt:lpstr>Prezentacja programu PowerPoint</vt:lpstr>
      <vt:lpstr>Results of examination between  1st November 2017 and 18th July 2018 </vt:lpstr>
      <vt:lpstr>Learning rooms</vt:lpstr>
      <vt:lpstr>Learning rooms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zie</dc:creator>
  <cp:lastModifiedBy>zie</cp:lastModifiedBy>
  <cp:revision>21</cp:revision>
  <dcterms:created xsi:type="dcterms:W3CDTF">2018-10-14T15:51:17Z</dcterms:created>
  <dcterms:modified xsi:type="dcterms:W3CDTF">2018-10-16T06:04:28Z</dcterms:modified>
</cp:coreProperties>
</file>