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1" r:id="rId4"/>
    <p:sldId id="273" r:id="rId5"/>
    <p:sldId id="296" r:id="rId6"/>
    <p:sldId id="297" r:id="rId7"/>
    <p:sldId id="260" r:id="rId8"/>
    <p:sldId id="266" r:id="rId9"/>
    <p:sldId id="270" r:id="rId10"/>
    <p:sldId id="267" r:id="rId11"/>
    <p:sldId id="268" r:id="rId12"/>
    <p:sldId id="269" r:id="rId13"/>
    <p:sldId id="292" r:id="rId14"/>
    <p:sldId id="299" r:id="rId15"/>
    <p:sldId id="298" r:id="rId16"/>
    <p:sldId id="300" r:id="rId17"/>
    <p:sldId id="263" r:id="rId18"/>
    <p:sldId id="264" r:id="rId19"/>
    <p:sldId id="271" r:id="rId20"/>
    <p:sldId id="274" r:id="rId21"/>
    <p:sldId id="284" r:id="rId22"/>
    <p:sldId id="285" r:id="rId23"/>
    <p:sldId id="276" r:id="rId24"/>
    <p:sldId id="288" r:id="rId25"/>
    <p:sldId id="286" r:id="rId26"/>
    <p:sldId id="287" r:id="rId27"/>
    <p:sldId id="304" r:id="rId28"/>
    <p:sldId id="302" r:id="rId29"/>
    <p:sldId id="306" r:id="rId30"/>
    <p:sldId id="275" r:id="rId31"/>
    <p:sldId id="305" r:id="rId32"/>
    <p:sldId id="277" r:id="rId33"/>
    <p:sldId id="258" r:id="rId34"/>
    <p:sldId id="301" r:id="rId35"/>
    <p:sldId id="272" r:id="rId36"/>
    <p:sldId id="290" r:id="rId37"/>
    <p:sldId id="291" r:id="rId38"/>
    <p:sldId id="280" r:id="rId39"/>
    <p:sldId id="279" r:id="rId40"/>
    <p:sldId id="281" r:id="rId41"/>
    <p:sldId id="282" r:id="rId42"/>
    <p:sldId id="295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9858" autoAdjust="0"/>
  </p:normalViewPr>
  <p:slideViewPr>
    <p:cSldViewPr snapToGrid="0">
      <p:cViewPr varScale="1">
        <p:scale>
          <a:sx n="61" d="100"/>
          <a:sy n="61" d="100"/>
        </p:scale>
        <p:origin x="89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8325-00B6-4240-85BD-1F2080CF220F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F907-9123-41D1-819C-F963FC7E4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8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F907-9123-41D1-819C-F963FC7E452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96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F907-9123-41D1-819C-F963FC7E452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63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                             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F907-9123-41D1-819C-F963FC7E4528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60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F907-9123-41D1-819C-F963FC7E452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0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03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37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65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46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92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67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86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5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70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38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19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F54D-F56E-4AB9-BB66-741DC6D7CDE0}" type="datetimeFigureOut">
              <a:rPr lang="pl-PL" smtClean="0"/>
              <a:t>08.03.2018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15AA-1AAF-4E6B-9389-3ED98A331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4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9sSNh8SWO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371"/>
            <a:ext cx="12192000" cy="2815770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lgerian" panose="04020705040A02060702" pitchFamily="82" charset="0"/>
              </a:rPr>
              <a:t>Portugalia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712661"/>
            <a:ext cx="12192000" cy="1861457"/>
          </a:xfrm>
        </p:spPr>
        <p:txBody>
          <a:bodyPr/>
          <a:lstStyle/>
          <a:p>
            <a:r>
              <a:rPr lang="pl-PL" i="1" dirty="0"/>
              <a:t>Irena Kusyk  </a:t>
            </a:r>
          </a:p>
          <a:p>
            <a:r>
              <a:rPr lang="pl-PL" i="1" dirty="0"/>
              <a:t>Gdańsk, 02.03.2018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8031"/>
            <a:ext cx="11163300" cy="10382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67" y="3308356"/>
            <a:ext cx="3164115" cy="206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46" y="3308356"/>
            <a:ext cx="3004475" cy="2186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Prostokąt 7"/>
          <p:cNvSpPr/>
          <p:nvPr/>
        </p:nvSpPr>
        <p:spPr>
          <a:xfrm>
            <a:off x="4404709" y="2911740"/>
            <a:ext cx="3127779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l-PL" dirty="0">
                <a:latin typeface="Algerian" panose="04020705040A02060702" pitchFamily="82" charset="0"/>
              </a:rPr>
              <a:t> Flaga i Herb Portugalii</a:t>
            </a:r>
          </a:p>
        </p:txBody>
      </p:sp>
    </p:spTree>
    <p:extLst>
      <p:ext uri="{BB962C8B-B14F-4D97-AF65-F5344CB8AC3E}">
        <p14:creationId xmlns:p14="http://schemas.microsoft.com/office/powerpoint/2010/main" val="125152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0416" y="976393"/>
            <a:ext cx="7625401" cy="71429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Muzeum powozów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200" dirty="0"/>
              <a:t>Narodowe Muzeum Powozów w Lizbonie – po portugalsku  </a:t>
            </a:r>
            <a:r>
              <a:rPr lang="pl-PL" sz="2200" i="1" dirty="0"/>
              <a:t>Museu Nacional dos Coches</a:t>
            </a:r>
            <a:r>
              <a:rPr lang="pl-PL" sz="2200" dirty="0"/>
              <a:t> – to największe muzeum powozów i karet na świecie, a jednocześnie jedno z najciekawszych muzeów w Lizbonie.</a:t>
            </a:r>
            <a:endParaRPr lang="pl-PL" sz="2200" dirty="0"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47" y="2092892"/>
            <a:ext cx="7393137" cy="4765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700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652" y="365125"/>
            <a:ext cx="7433678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Muzeum Powozów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52" y="1290996"/>
            <a:ext cx="8190691" cy="5425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6975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5555" y="116115"/>
            <a:ext cx="7942217" cy="260095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Klasztor Hier0nimitów (Jeronimos)</a:t>
            </a:r>
            <a:r>
              <a:rPr lang="pl-PL" sz="2200" b="1" dirty="0"/>
              <a:t>   </a:t>
            </a:r>
            <a:r>
              <a:rPr lang="pl-PL" sz="2200" dirty="0"/>
              <a:t> </a:t>
            </a:r>
            <a:br>
              <a:rPr lang="pl-PL" sz="2200" dirty="0"/>
            </a:br>
            <a:r>
              <a:rPr lang="pl-PL" sz="2000" dirty="0"/>
              <a:t>to  prawdziwe  arcydzieło kamieniarstwa, połączone elementami gotyckimi i renesansowymi, z VI wieku. Uważane za prawdziwą zabytkową perełkę Lizbony.</a:t>
            </a:r>
            <a:br>
              <a:rPr lang="pl-PL" sz="2000" dirty="0"/>
            </a:br>
            <a:r>
              <a:rPr lang="pl-PL" sz="2000" dirty="0"/>
              <a:t>Podczas szczytu Unii Europejskiej, 13 grudnia 2007 roku, na terenie Klasztoru </a:t>
            </a:r>
            <a:r>
              <a:rPr lang="pl-PL" sz="2200" dirty="0"/>
              <a:t>Hieronimitów podpisano formalnie tzw. Traktat Reformujący UE, odtąd nazywany Traktatem Lizbońskim.</a:t>
            </a:r>
            <a:endParaRPr lang="pl-PL" sz="2200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5" y="2897918"/>
            <a:ext cx="7942217" cy="3782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587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60300" y="365125"/>
            <a:ext cx="7358986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Klasztor hieronimitów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200" dirty="0"/>
              <a:t>Obiekt wpisany na Listę Światowego Dziedzictwa UNESCO w 1983r.</a:t>
            </a:r>
            <a:endParaRPr lang="pl-PL" sz="2200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00" y="1841952"/>
            <a:ext cx="7358986" cy="4901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875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4398" y="365125"/>
            <a:ext cx="7878506" cy="1325563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Klasztor Hieronimitów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98" y="1690688"/>
            <a:ext cx="7878506" cy="5167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3621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8211739" cy="88890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KoŚcióŁ </a:t>
            </a:r>
            <a:r>
              <a:rPr lang="pl-PL" dirty="0" err="1">
                <a:latin typeface="Algerian" panose="04020705040A02060702" pitchFamily="82" charset="0"/>
              </a:rPr>
              <a:t>Św</a:t>
            </a:r>
            <a:r>
              <a:rPr lang="pl-PL" dirty="0">
                <a:latin typeface="Algerian" panose="04020705040A02060702" pitchFamily="82" charset="0"/>
              </a:rPr>
              <a:t> Marii w Klasztorze Hieronimitów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00" y="1371600"/>
            <a:ext cx="8092439" cy="5394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316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46812" y="500062"/>
            <a:ext cx="7824651" cy="1325563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Grobowiec Vasco da Gamy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/>
              <a:t>(Klasztor Hieronimitów, Kościół św. Marii)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67" y="1825625"/>
            <a:ext cx="7341740" cy="4897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266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Słynna Kawiarnia Pasteis de Belem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/>
          <a:lstStyle/>
          <a:p>
            <a:r>
              <a:rPr lang="pl-PL" dirty="0"/>
              <a:t>Babeczki Pasteis de Belem (nazywane również Pasteis de Nata), to najpopularniejszy portugalski deser, który jest znany nie tylko w Lizbonie, ale w całej Portugalii i wszędzie tam, gdzie są Portugalczycy. </a:t>
            </a:r>
          </a:p>
          <a:p>
            <a:r>
              <a:rPr lang="pl-PL" dirty="0"/>
              <a:t>To właśnie w dzielnicy Belem narodziły się te słynne ciasteczka/babeczki, a fabryka je produkująca, ulokowana jest tuż obok </a:t>
            </a:r>
            <a:r>
              <a:rPr lang="pl-PL" b="1" dirty="0"/>
              <a:t>Klasztoru Hieronimitów</a:t>
            </a:r>
            <a:r>
              <a:rPr lang="pl-PL" dirty="0"/>
              <a:t>, i sprzedaje ciasteczka Pasteis de Belem od 1837 roku.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96" y="4185016"/>
            <a:ext cx="2902858" cy="2176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73" y="4630954"/>
            <a:ext cx="2528832" cy="1546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390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 Kawiarnia Pasteis de Belem 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1406298"/>
            <a:ext cx="8017328" cy="5297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453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977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r>
              <a:rPr lang="pl-PL" dirty="0">
                <a:latin typeface="Algerian" panose="04020705040A02060702" pitchFamily="82" charset="0"/>
              </a:rPr>
              <a:t>Dzielnica </a:t>
            </a:r>
            <a:r>
              <a:rPr lang="pl-PL" dirty="0" err="1">
                <a:latin typeface="Algerian" panose="04020705040A02060702" pitchFamily="82" charset="0"/>
              </a:rPr>
              <a:t>Alfama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 err="1"/>
              <a:t>Alfama</a:t>
            </a:r>
            <a:r>
              <a:rPr lang="pl-PL" sz="2000" dirty="0"/>
              <a:t> to najstarsza dzielnica Lizbony</a:t>
            </a:r>
            <a:r>
              <a:rPr lang="pl-PL" dirty="0"/>
              <a:t>.</a:t>
            </a:r>
            <a:r>
              <a:rPr lang="pl-PL" sz="2200" dirty="0"/>
              <a:t> Wypełniona wąskimi, stromymi uliczkami (do niektórych z nich dochodzi się po schodach) i artystycznym duchem.</a:t>
            </a:r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620"/>
            <a:ext cx="10515600" cy="4291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163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Lizbona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Stolica i największe miasto Portugalii położone jest w zachodniej części Półwyspu Iberyjskiego, nad rzeką Tag przy jego ujściu do Oceanu Atlantyckiego. Miasto rozpościera się na siedmiu wzgórzach.</a:t>
            </a:r>
          </a:p>
          <a:p>
            <a:r>
              <a:rPr lang="pl-PL" dirty="0"/>
              <a:t>W centrum administracyjnym Lizbony mieszkało (2011)  547,6 tyś. mieszkańców, natomiast cała metropolia- Zespół Metropolitalny Lizbony ma 2.821,9 tyś. ludzi (27% populacji państwa).</a:t>
            </a:r>
          </a:p>
          <a:p>
            <a:r>
              <a:rPr lang="pl-PL" dirty="0"/>
              <a:t>Rocznie odwiedza Lizbonę ponad 8 milionów turystów.</a:t>
            </a:r>
          </a:p>
          <a:p>
            <a:r>
              <a:rPr lang="pl-PL" dirty="0"/>
              <a:t>Region Lizbony jest najbogatszym regionem w Portugalii, wysoko ponad średnim PKB Unii Europejskiej – wytwarza 37% PKB kraju.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206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7203" y="480449"/>
            <a:ext cx="10515600" cy="14484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Katedra SE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200" dirty="0"/>
              <a:t>Pełna nazwa brzmi Katedra Najświętszej Maryi Panny  ( Se de </a:t>
            </a:r>
            <a:r>
              <a:rPr lang="pl-PL" sz="2200" dirty="0" err="1"/>
              <a:t>Lisboa</a:t>
            </a:r>
            <a:r>
              <a:rPr lang="pl-PL" sz="2200" dirty="0"/>
              <a:t>). Jest to najstarszy kościół w Lizbonie, którego historia sięga czasów zdobycia Lizbony przez krzyżowców. Budowa</a:t>
            </a:r>
            <a:r>
              <a:rPr lang="pl-PL" sz="2400" dirty="0"/>
              <a:t> </a:t>
            </a:r>
            <a:r>
              <a:rPr lang="pl-PL" sz="2200" dirty="0"/>
              <a:t>katedry trwała od roku 1147 do pierwszej dekady XIII wieku.</a:t>
            </a:r>
            <a:endParaRPr lang="pl-PL" sz="2200" dirty="0">
              <a:latin typeface="Algerian" panose="04020705040A02060702" pitchFamily="8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08" y="2187358"/>
            <a:ext cx="3619997" cy="4316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93" y="2138766"/>
            <a:ext cx="4875424" cy="4365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581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0443" y="365125"/>
            <a:ext cx="7870374" cy="1528989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Katedra SE matka wszystkich lizbońskich świątyń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3" y="1753767"/>
            <a:ext cx="7870373" cy="5104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1510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1417" y="104503"/>
            <a:ext cx="8046719" cy="190717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 Miradouro das portas do sol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1800" dirty="0"/>
              <a:t>znaczy punkt widokowy bram słońca- tu rozpościera się jeden z najpiękniejszych widoków na Alfamie. Widzimy nie tylko czerwone dachy budynków, ale również Klasztor SE i Kościół św. Wincentego, którego figura również stoi na tym punkcie</a:t>
            </a:r>
            <a:br>
              <a:rPr lang="pl-PL" sz="1800" dirty="0"/>
            </a:br>
            <a:r>
              <a:rPr lang="pl-PL" sz="1800" dirty="0"/>
              <a:t>widokowym, a który jest oficjalnym patronem Lizbony. Lizbona posiada 16 oficjalnych punktów widokowych. </a:t>
            </a:r>
            <a:endParaRPr lang="pl-PL" sz="1800" dirty="0"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68" y="2011680"/>
            <a:ext cx="7630016" cy="4609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424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1051" y="326572"/>
            <a:ext cx="9648984" cy="156724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Zamek Św. Jerzego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/>
              <a:t>Pierwsze fortyfikacje na wzgórzu zamkowym powstały jeszcze za czasów rzymskich, kiedy to Lizbona i okoliczne ziemie były pod panowaniem Rzymu. Zamek, który możemy oglądać dzisiaj, został wzniesiony przez Maurów w X wieku i był pod ich panowaniem, aż do XII wieku, dokładnie do roku 1147, kiedy to zamek, jak i cała Lizbona, zostały odbite z rąk Maurów przez pierwszego króla Portugalii – Afonso Henriques – w ramach II krucjaty.</a:t>
            </a:r>
            <a:br>
              <a:rPr lang="pl-PL" sz="2000" dirty="0">
                <a:latin typeface="Algerian" panose="04020705040A02060702" pitchFamily="82" charset="0"/>
              </a:rPr>
            </a:br>
            <a:endParaRPr lang="pl-PL" sz="2000" dirty="0"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1893820"/>
            <a:ext cx="9614853" cy="4650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6557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65614" y="500061"/>
            <a:ext cx="7609115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targ złodziei- pchli targ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/>
              <a:t>(</a:t>
            </a:r>
            <a:r>
              <a:rPr lang="pl-PL" sz="2000" dirty="0" err="1"/>
              <a:t>Feira</a:t>
            </a:r>
            <a:r>
              <a:rPr lang="pl-PL" sz="2000" dirty="0"/>
              <a:t> da Ladra)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4" y="1825624"/>
            <a:ext cx="7380515" cy="4886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5525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7440" y="365126"/>
            <a:ext cx="7837714" cy="110444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Targ  Złodziei - </a:t>
            </a:r>
            <a:r>
              <a:rPr lang="pl-PL" dirty="0" err="1">
                <a:latin typeface="Algerian" panose="04020705040A02060702" pitchFamily="82" charset="0"/>
              </a:rPr>
              <a:t>pChli</a:t>
            </a:r>
            <a:r>
              <a:rPr lang="pl-PL" dirty="0">
                <a:latin typeface="Algerian" panose="04020705040A02060702" pitchFamily="82" charset="0"/>
              </a:rPr>
              <a:t> targ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200" dirty="0"/>
              <a:t>czynny we wtorki i soboty od godziny 6.00 do 15.00 lub 17.00</a:t>
            </a:r>
            <a:br>
              <a:rPr lang="pl-PL" sz="2200" dirty="0">
                <a:latin typeface="Algerian" panose="04020705040A02060702" pitchFamily="82" charset="0"/>
              </a:rPr>
            </a:br>
            <a:endParaRPr lang="pl-PL" sz="2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469572"/>
            <a:ext cx="7617146" cy="4914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5652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468" y="173491"/>
            <a:ext cx="9862457" cy="1733686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Algerian" panose="04020705040A02060702" pitchFamily="82" charset="0"/>
              </a:rPr>
            </a:br>
            <a:r>
              <a:rPr lang="pl-PL" sz="4000" b="1" dirty="0">
                <a:latin typeface="Algerian" panose="04020705040A02060702" pitchFamily="82" charset="0"/>
              </a:rPr>
              <a:t>Klasztor i koŚcióŁ Sao Vicente de Fora, </a:t>
            </a:r>
            <a:br>
              <a:rPr lang="pl-PL" sz="2200" b="1" dirty="0"/>
            </a:br>
            <a:r>
              <a:rPr lang="pl-PL" sz="2200" dirty="0"/>
              <a:t>czyli</a:t>
            </a:r>
            <a:r>
              <a:rPr lang="pl-PL" sz="2200" b="1" dirty="0"/>
              <a:t> </a:t>
            </a:r>
            <a:r>
              <a:rPr lang="pl-PL" sz="2000" dirty="0"/>
              <a:t> </a:t>
            </a:r>
            <a:r>
              <a:rPr lang="pl-PL" sz="2200" dirty="0"/>
              <a:t>św. Wincentego z Saragossy</a:t>
            </a:r>
            <a:r>
              <a:rPr lang="pl-PL" sz="2200" b="1" dirty="0"/>
              <a:t>.</a:t>
            </a:r>
            <a:r>
              <a:rPr lang="pl-PL" sz="2000" dirty="0"/>
              <a:t> </a:t>
            </a:r>
            <a:r>
              <a:rPr lang="pl-PL" sz="2200" dirty="0"/>
              <a:t>Jest to jeden z najważniejszych klasztorów i manierystycznych budynków w Portugalii. W klasztorze znajduje się  królewski panteon monarchów z dynastii Braganca.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2018484"/>
            <a:ext cx="7067005" cy="4713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6124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074" y="299811"/>
            <a:ext cx="10515600" cy="1325563"/>
          </a:xfrm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Fasada Klasztoru Św. Wincentego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70" y="1625374"/>
            <a:ext cx="3307110" cy="508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721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5474" y="365126"/>
            <a:ext cx="7640801" cy="1156286"/>
          </a:xfrm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Klasztor Św. Wincentego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5" y="1521411"/>
            <a:ext cx="7640800" cy="5088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1459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>
                <a:latin typeface="Algerian" panose="04020705040A02060702" pitchFamily="82" charset="0"/>
              </a:rPr>
              <a:t>Azulejo</a:t>
            </a:r>
            <a:r>
              <a:rPr lang="pl-PL" dirty="0">
                <a:latin typeface="Algerian" panose="04020705040A02060702" pitchFamily="82" charset="0"/>
              </a:rPr>
              <a:t> - Klasztor Św. Wincentego</a:t>
            </a:r>
            <a:br>
              <a:rPr lang="pl-PL" dirty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1199685"/>
            <a:ext cx="7889966" cy="5249244"/>
          </a:xfrm>
        </p:spPr>
      </p:pic>
    </p:spTree>
    <p:extLst>
      <p:ext uri="{BB962C8B-B14F-4D97-AF65-F5344CB8AC3E}">
        <p14:creationId xmlns:p14="http://schemas.microsoft.com/office/powerpoint/2010/main" val="354402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 Dzielnica Belem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Dzielnica tak naprawdę nazywa się Santa Maria de Belem, jednak jej nazwa skracana jest do Belem, co oznacza </a:t>
            </a:r>
            <a:r>
              <a:rPr lang="pl-PL" i="1" dirty="0"/>
              <a:t>Betlejem</a:t>
            </a:r>
            <a:r>
              <a:rPr lang="pl-PL" dirty="0"/>
              <a:t>.</a:t>
            </a:r>
          </a:p>
          <a:p>
            <a:r>
              <a:rPr lang="pl-PL" dirty="0"/>
              <a:t>Oddalona od centrum miasta o 6 km, malowniczo położona nad rzeką Tag zachwyca nie tylko pięknymi zabytkami, ale również  niepowtarzalnym klimatem. Trzeba wiedzieć bowiem, że to właśnie z Belem wiążą się najważniejsze odkrycia geograficzne Portugalczyków.</a:t>
            </a:r>
          </a:p>
          <a:p>
            <a:r>
              <a:rPr lang="pl-PL" dirty="0"/>
              <a:t>To właśnie stąd Vasco da Gama wyruszył w podróż do Indii, tutaj też po powrocie witany był przez Manuela I, </a:t>
            </a:r>
            <a:r>
              <a:rPr lang="pl-PL" i="1" dirty="0"/>
              <a:t>zwanego Szczęśliwym</a:t>
            </a:r>
            <a:r>
              <a:rPr lang="pl-PL" dirty="0"/>
              <a:t>.</a:t>
            </a:r>
          </a:p>
          <a:p>
            <a:r>
              <a:rPr lang="pl-PL" dirty="0"/>
              <a:t> Podróżnik przywiózł ze sobą niewielką ilość pieprzu, który to okazał się na wagę złota.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6160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9457" y="0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Muzeum fado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2999"/>
            <a:ext cx="10661542" cy="4835472"/>
          </a:xfrm>
        </p:spPr>
        <p:txBody>
          <a:bodyPr/>
          <a:lstStyle/>
          <a:p>
            <a:r>
              <a:rPr lang="pl-PL" sz="2000" dirty="0"/>
              <a:t>Muzeum muzyki Fado mieści się w centrum Alfamy – najstarszej dzielnicy Lizbony, z którą to muzyka fado jest nieodłącznie związana. </a:t>
            </a:r>
          </a:p>
          <a:p>
            <a:r>
              <a:rPr lang="pl-PL" sz="2000" dirty="0"/>
              <a:t>Muzeum  prezentuje kulturę fado </a:t>
            </a:r>
            <a:r>
              <a:rPr lang="pl-PL" dirty="0"/>
              <a:t>i </a:t>
            </a:r>
            <a:r>
              <a:rPr lang="pl-PL" sz="2000" dirty="0"/>
              <a:t>jej wpływ od samych początków tej muzyki, które sięgają XIX wieku i biednych dzielnic Lizbony, po jej rozkwit i rozwój popularności, cenzurę którą była objęta za rządów dyktatora Salazara, po jej obecny kształt i rolę we współczesnej Portugalii. </a:t>
            </a:r>
          </a:p>
          <a:p>
            <a:r>
              <a:rPr lang="pl-PL" sz="2000" dirty="0"/>
              <a:t>Prześledzić w nim możemy również i zapoznać się z gitarą portugalską (guitarra portuguesa), która to jest nieodłącznym atutem fado.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70" y="3606749"/>
            <a:ext cx="4029559" cy="2696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4103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7126" y="365125"/>
            <a:ext cx="8202023" cy="146050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Muzyka Fado</a:t>
            </a:r>
            <a:br>
              <a:rPr lang="pl-PL" sz="2200" dirty="0"/>
            </a:br>
            <a:r>
              <a:rPr lang="pl-PL" sz="1800" dirty="0"/>
              <a:t>Najbardziej charakterystyczną muzyką Lizbony jest nastrojowe i nostalgiczne fado. Słowo fado oznacza przeznaczenie. Piosenki skupiają się na smutnych aspektach miłości i życia, trudach i rozczarowaniach. Fado śpiewane jest tylko w języku portugalskim.</a:t>
            </a:r>
            <a:endParaRPr lang="pl-PL" sz="1800" dirty="0">
              <a:latin typeface="Algerian" panose="04020705040A02060702" pitchFamily="82" charset="0"/>
            </a:endParaRPr>
          </a:p>
        </p:txBody>
      </p:sp>
      <p:pic>
        <p:nvPicPr>
          <p:cNvPr id="6" name="X9sSNh8SWO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4114" y="2048419"/>
            <a:ext cx="7759337" cy="46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89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4" y="2272938"/>
            <a:ext cx="5418713" cy="3726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12327" y="-137148"/>
            <a:ext cx="184731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2789" y="681416"/>
            <a:ext cx="11466398" cy="2009975"/>
          </a:xfrm>
        </p:spPr>
        <p:txBody>
          <a:bodyPr>
            <a:normAutofit/>
          </a:bodyPr>
          <a:lstStyle/>
          <a:p>
            <a:br>
              <a:rPr lang="pl-PL" sz="2200" dirty="0"/>
            </a:br>
            <a:r>
              <a:rPr lang="pl-PL" sz="2200" dirty="0"/>
              <a:t>Przejażdżka żółtym tramwajem nr 28, to punkt obowiązkowy podczas zwiedzania Lizbony. Stary tramwaj przejeżdża przez najciekawsze dzielnicy Lizbony – Alfamę, Baixe, Chiado lub Bairro.</a:t>
            </a:r>
            <a:br>
              <a:rPr lang="pl-PL" dirty="0"/>
            </a:br>
            <a:endParaRPr lang="pl-P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03616" y="-287150"/>
            <a:ext cx="193442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1" y="2272937"/>
            <a:ext cx="5622621" cy="3726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5434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691" y="0"/>
            <a:ext cx="7106196" cy="245581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>
                <a:latin typeface="Algerian" panose="04020705040A02060702" pitchFamily="82" charset="0"/>
              </a:rPr>
              <a:t>Praça do Comércio</a:t>
            </a:r>
            <a:r>
              <a:rPr lang="pl-PL" sz="4900" dirty="0">
                <a:latin typeface="Algerian" panose="04020705040A02060702" pitchFamily="82" charset="0"/>
              </a:rPr>
              <a:t> (</a:t>
            </a:r>
            <a:r>
              <a:rPr lang="pt-BR" sz="4900" b="1" dirty="0">
                <a:latin typeface="Algerian" panose="04020705040A02060702" pitchFamily="82" charset="0"/>
              </a:rPr>
              <a:t>Plac Handlowy</a:t>
            </a:r>
            <a:r>
              <a:rPr lang="pt-BR" sz="4900" dirty="0">
                <a:latin typeface="Algerian" panose="04020705040A02060702" pitchFamily="82" charset="0"/>
              </a:rPr>
              <a:t>) </a:t>
            </a:r>
            <a:br>
              <a:rPr lang="pl-PL" sz="4900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23" y="1867989"/>
            <a:ext cx="7589371" cy="4990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rostokąt 2"/>
          <p:cNvSpPr/>
          <p:nvPr/>
        </p:nvSpPr>
        <p:spPr>
          <a:xfrm>
            <a:off x="3474720" y="1355269"/>
            <a:ext cx="4611189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rgbClr val="222222"/>
                </a:solidFill>
                <a:latin typeface="Arial" panose="020B0604020202020204" pitchFamily="34" charset="0"/>
              </a:rPr>
              <a:t>Jedno z serc dzielnicy Baixa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8142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2857" y="365125"/>
            <a:ext cx="9720942" cy="1325563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Praca do </a:t>
            </a:r>
            <a:r>
              <a:rPr lang="pl-PL" dirty="0" err="1">
                <a:latin typeface="Algerian" panose="04020705040A02060702" pitchFamily="82" charset="0"/>
              </a:rPr>
              <a:t>Rossio</a:t>
            </a:r>
            <a:r>
              <a:rPr lang="pl-PL" dirty="0">
                <a:latin typeface="Algerian" panose="04020705040A02060702" pitchFamily="82" charset="0"/>
              </a:rPr>
              <a:t> (plac </a:t>
            </a:r>
            <a:r>
              <a:rPr lang="pl-PL" dirty="0" err="1">
                <a:latin typeface="Algerian" panose="04020705040A02060702" pitchFamily="82" charset="0"/>
              </a:rPr>
              <a:t>Rossio</a:t>
            </a:r>
            <a:r>
              <a:rPr lang="pl-PL" dirty="0">
                <a:latin typeface="Algerian" panose="04020705040A02060702" pitchFamily="82" charset="0"/>
              </a:rPr>
              <a:t>)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/>
              <a:t>fontanny i Teatr Narodowy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5" y="1690688"/>
            <a:ext cx="7470207" cy="4971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8562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57" y="375556"/>
            <a:ext cx="8082643" cy="1172824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Winda de Santa Justa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1800" dirty="0"/>
              <a:t> </a:t>
            </a:r>
            <a:r>
              <a:rPr lang="pl-PL" sz="2000" dirty="0"/>
              <a:t>Najsłynniejsza winda  w Lizbonie, która zwana jest również Elevador do Carmo. Winda Santa Justa łączy dzielnice Baixa i Chiado, a dokładnie Largo do Carmo z Rua do Ouro</a:t>
            </a:r>
            <a:r>
              <a:rPr lang="pl-PL" sz="1800" dirty="0"/>
              <a:t>.</a:t>
            </a:r>
            <a:endParaRPr lang="pl-PL" sz="1800" dirty="0">
              <a:latin typeface="Algerian" panose="04020705040A02060702" pitchFamily="82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730828"/>
            <a:ext cx="7690757" cy="5127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920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2714" y="365125"/>
            <a:ext cx="80053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WieŻa vasco da Gama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/>
              <a:t>145 m wysokości nad rzeką Tag w dzielnicy </a:t>
            </a:r>
            <a:r>
              <a:rPr lang="pl-PL" sz="2000" dirty="0" err="1"/>
              <a:t>Oriente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dirty="0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1" y="1560230"/>
            <a:ext cx="5437416" cy="3623528"/>
          </a:xfrm>
        </p:spPr>
      </p:pic>
      <p:pic>
        <p:nvPicPr>
          <p:cNvPr id="11" name="Symbol zastępczy zawartości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0" y="1486895"/>
            <a:ext cx="7863786" cy="5240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2652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Kolej linowa typu gondolowego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dirty="0">
                <a:latin typeface="Algerian" panose="04020705040A02060702" pitchFamily="82" charset="0"/>
              </a:rPr>
              <a:t> </a:t>
            </a:r>
            <a:r>
              <a:rPr lang="pl-PL" sz="2000" dirty="0"/>
              <a:t>Lizbońskie </a:t>
            </a:r>
            <a:r>
              <a:rPr lang="pl-PL" sz="2000" dirty="0" err="1"/>
              <a:t>teleferico</a:t>
            </a:r>
            <a:r>
              <a:rPr lang="pl-PL" sz="2000" dirty="0"/>
              <a:t> składa się z dwóch stacji-kursuje między stacją północną, która znajduje się obok Wieży Vasco da Gama, a stacją południową zlokalizowaną przy Oceanarium. Oddana do użytku na EXPO ’98.      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5" y="2020736"/>
            <a:ext cx="3004457" cy="4503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8" y="2005903"/>
            <a:ext cx="6749112" cy="451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9079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9328" y="146958"/>
            <a:ext cx="8979020" cy="1616528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r>
              <a:rPr lang="pl-PL" dirty="0">
                <a:latin typeface="Algerian" panose="04020705040A02060702" pitchFamily="82" charset="0"/>
              </a:rPr>
              <a:t>Most Vasco da Gama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Najdłuższy most w Europie, który spina brzeg rzeki Tag w okolicach Lizbony (</a:t>
            </a:r>
            <a:r>
              <a:rPr lang="pl-PL" sz="2000" dirty="0" err="1"/>
              <a:t>Sacavem</a:t>
            </a:r>
            <a:r>
              <a:rPr lang="pl-PL" sz="2000" dirty="0"/>
              <a:t>) do miejscowości </a:t>
            </a:r>
            <a:r>
              <a:rPr lang="pl-PL" sz="2000" dirty="0" err="1"/>
              <a:t>Montijo</a:t>
            </a:r>
            <a:r>
              <a:rPr lang="pl-PL" sz="2000" dirty="0"/>
              <a:t> po drugiej stronie rzeki. Jego długość to 17,2 km. Został udostępniony do ruchu w czasie międzynarodowych Targów Expo’98. Budowlę nazwano imieniem żeglarza Vasco da Gamy w pięćsetną rocznicę odkrycia przez niego drogi morskiej z Europy do Indii. </a:t>
            </a:r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br>
              <a:rPr lang="pl-PL" dirty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28" y="1975757"/>
            <a:ext cx="8979019" cy="4653642"/>
          </a:xfrm>
        </p:spPr>
      </p:pic>
    </p:spTree>
    <p:extLst>
      <p:ext uri="{BB962C8B-B14F-4D97-AF65-F5344CB8AC3E}">
        <p14:creationId xmlns:p14="http://schemas.microsoft.com/office/powerpoint/2010/main" val="4082742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4257" cy="1325563"/>
          </a:xfrm>
        </p:spPr>
        <p:txBody>
          <a:bodyPr>
            <a:normAutofit/>
          </a:bodyPr>
          <a:lstStyle/>
          <a:p>
            <a:r>
              <a:rPr lang="pl-PL" sz="2000" dirty="0"/>
              <a:t>Na moście znajduje się 6 pasów ruchu, które w przypadku dużego ruchu samochodowego mogą być przemienione w 8 pasów. Most Vasco da Gama zaprojektowany jest w ten sposób, że ma wytrzymać trzęsienie ziemi 4,5 razy silniejsze, niż które, zniszczyło Lizbonę w roku 1755.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7" y="1690688"/>
            <a:ext cx="8899070" cy="5135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07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26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Mapa dzielnicy belem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49" y="1146875"/>
            <a:ext cx="6011289" cy="5346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197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8456" y="610053"/>
            <a:ext cx="10303329" cy="174126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Panorama Mostu z </a:t>
            </a:r>
            <a:r>
              <a:rPr lang="pl-PL" dirty="0" err="1">
                <a:latin typeface="Algerian" panose="04020705040A02060702" pitchFamily="82" charset="0"/>
              </a:rPr>
              <a:t>wieŹy</a:t>
            </a:r>
            <a:r>
              <a:rPr lang="pl-PL" dirty="0">
                <a:latin typeface="Algerian" panose="04020705040A02060702" pitchFamily="82" charset="0"/>
              </a:rPr>
              <a:t>  Vasco da Gama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/>
              <a:t>Przejażdżka autobusem (np. nr 431) przez most należy do ciekawszych i nietypowych atrakcji z racji pięknych widoków. Czas przejazdu 50 minut. Autobusy odjeżdżają z dworca Orient.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0" y="2903424"/>
            <a:ext cx="9601200" cy="3317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22378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7786" y="443160"/>
            <a:ext cx="8115301" cy="9121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Most 25 kwietnia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b="1" dirty="0"/>
              <a:t>Most</a:t>
            </a:r>
            <a:r>
              <a:rPr lang="pl-PL" sz="2000" dirty="0"/>
              <a:t> </a:t>
            </a:r>
            <a:r>
              <a:rPr lang="pl-PL" sz="2000" b="1" dirty="0"/>
              <a:t>wiszący</a:t>
            </a:r>
            <a:r>
              <a:rPr lang="pl-PL" sz="2000" dirty="0"/>
              <a:t> łączący Lizbonę z gminą Almada na lewym (południowym) brzegu rzeki Tag. Udostępniony do ruchu w 1966 roku. Poziom kolejowy dobudowany w 1999. Ma łączną długość 2277 metrów. Górnym poziomem prowadzi autostrada A2 o sześciu pasach ruchu. Na dolnym poziomie znajdują się dwa tory kolejowe. 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6" y="1768723"/>
            <a:ext cx="8115300" cy="4958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6317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937" cy="1325563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Statua Chrystusa KróLa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41895"/>
            <a:ext cx="3177842" cy="4735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1941895"/>
            <a:ext cx="7040880" cy="4733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969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7925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Pomnik Odkrywców 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200" dirty="0"/>
              <a:t>Monumentalny Pomnik Odkrywców o wysokości 52 m przedstawia ważne postacie z okresu wielkich odkryć geograficznych. Są to między innymi Henryk Żeglarz, Vasco da Gama, Ferdynand Magellan i inni. Na samym szczycie pomnika jest mały taras widokowy na dzielnicę Belem.</a:t>
            </a:r>
            <a:br>
              <a:rPr lang="pl-PL" dirty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07267"/>
            <a:ext cx="3309257" cy="4933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1906859"/>
            <a:ext cx="6585857" cy="4933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899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128400"/>
            <a:ext cx="8790214" cy="1325563"/>
          </a:xfrm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Element Pomnika Odkrywców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77" y="1267097"/>
            <a:ext cx="8223671" cy="5465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146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5658" y="481239"/>
            <a:ext cx="104628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      Torre de Belem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200" dirty="0"/>
              <a:t>W 1983 Torre de Belém wpisano na Listę światowego dziedzictwa UNESCO. Jest to militarna budowla z 1520 roku. Ciekawostką jest to, że w historii Torre de Belem znajdziemy również polski akcent. W 1833 przez dwa miesiące był tu więziony generał Józef Bem, twórca Legionu Polskiego w Portugalii. </a:t>
            </a:r>
            <a:br>
              <a:rPr lang="pl-PL" dirty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1" y="1665515"/>
            <a:ext cx="9552215" cy="5105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4545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42244" y="0"/>
            <a:ext cx="7668407" cy="147501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pl-PL" dirty="0">
                <a:latin typeface="Algerian" panose="04020705040A02060702" pitchFamily="82" charset="0"/>
              </a:rPr>
              <a:t>		Marmurowa mozaika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Pod pomnikiem Odkrywców położona jest mozaika o średnicy 50 m, przedstawiająca mapę i trasy podróży portugalskich odkrywców. Mozaika podarowana w 1960 roku przez RPA.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91" y="1616619"/>
            <a:ext cx="7405079" cy="4953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311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3829" y="653142"/>
            <a:ext cx="6998591" cy="757203"/>
          </a:xfrm>
        </p:spPr>
        <p:txBody>
          <a:bodyPr>
            <a:noAutofit/>
          </a:bodyPr>
          <a:lstStyle/>
          <a:p>
            <a:pPr algn="ctr"/>
            <a:br>
              <a:rPr lang="pl-PL" dirty="0">
                <a:latin typeface="Algerian" panose="04020705040A02060702" pitchFamily="82" charset="0"/>
              </a:rPr>
            </a:br>
            <a:r>
              <a:rPr lang="pl-PL" dirty="0">
                <a:latin typeface="Algerian" panose="04020705040A02060702" pitchFamily="82" charset="0"/>
              </a:rPr>
              <a:t>PaŁac Prezydencki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000" dirty="0"/>
              <a:t>Palacio de Belem od 1912 roku jest oficjalną rezydencja prezydenta republiki portugalskiej.</a:t>
            </a:r>
            <a:br>
              <a:rPr lang="pl-PL" sz="2000" dirty="0"/>
            </a:br>
            <a:r>
              <a:rPr lang="pl-PL" sz="2000" dirty="0"/>
              <a:t> Pałac mieści dwa muzea:  Muzeum Prezydencji Portugalskiej i Narodowe Muzeum Powozów.</a:t>
            </a:r>
            <a:br>
              <a:rPr lang="pl-PL" dirty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917670"/>
            <a:ext cx="6998591" cy="494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84084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4333</TotalTime>
  <Words>394</Words>
  <Application>Microsoft Office PowerPoint</Application>
  <PresentationFormat>Panoramiczny</PresentationFormat>
  <Paragraphs>66</Paragraphs>
  <Slides>42</Slides>
  <Notes>4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7" baseType="lpstr">
      <vt:lpstr>Algerian</vt:lpstr>
      <vt:lpstr>Arial</vt:lpstr>
      <vt:lpstr>Calibri</vt:lpstr>
      <vt:lpstr>Calibri Light</vt:lpstr>
      <vt:lpstr>Motyw pakietu Office</vt:lpstr>
      <vt:lpstr>Portugalia</vt:lpstr>
      <vt:lpstr>Lizbona</vt:lpstr>
      <vt:lpstr> Dzielnica Belem</vt:lpstr>
      <vt:lpstr>Mapa dzielnicy belem</vt:lpstr>
      <vt:lpstr>Pomnik Odkrywców  Monumentalny Pomnik Odkrywców o wysokości 52 m przedstawia ważne postacie z okresu wielkich odkryć geograficznych. Są to między innymi Henryk Żeglarz, Vasco da Gama, Ferdynand Magellan i inni. Na samym szczycie pomnika jest mały taras widokowy na dzielnicę Belem. </vt:lpstr>
      <vt:lpstr>Element Pomnika Odkrywców</vt:lpstr>
      <vt:lpstr>      Torre de Belem W 1983 Torre de Belém wpisano na Listę światowego dziedzictwa UNESCO. Jest to militarna budowla z 1520 roku. Ciekawostką jest to, że w historii Torre de Belem znajdziemy również polski akcent. W 1833 przez dwa miesiące był tu więziony generał Józef Bem, twórca Legionu Polskiego w Portugalii.  </vt:lpstr>
      <vt:lpstr>  Marmurowa mozaika Pod pomnikiem Odkrywców położona jest mozaika o średnicy 50 m, przedstawiająca mapę i trasy podróży portugalskich odkrywców. Mozaika podarowana w 1960 roku przez RPA.</vt:lpstr>
      <vt:lpstr> PaŁac Prezydencki Palacio de Belem od 1912 roku jest oficjalną rezydencja prezydenta republiki portugalskiej.  Pałac mieści dwa muzea:  Muzeum Prezydencji Portugalskiej i Narodowe Muzeum Powozów. </vt:lpstr>
      <vt:lpstr>Muzeum powozów Narodowe Muzeum Powozów w Lizbonie – po portugalsku  Museu Nacional dos Coches – to największe muzeum powozów i karet na świecie, a jednocześnie jedno z najciekawszych muzeów w Lizbonie.</vt:lpstr>
      <vt:lpstr>Muzeum Powozów</vt:lpstr>
      <vt:lpstr>Klasztor Hier0nimitów (Jeronimos)     to  prawdziwe  arcydzieło kamieniarstwa, połączone elementami gotyckimi i renesansowymi, z VI wieku. Uważane za prawdziwą zabytkową perełkę Lizbony. Podczas szczytu Unii Europejskiej, 13 grudnia 2007 roku, na terenie Klasztoru Hieronimitów podpisano formalnie tzw. Traktat Reformujący UE, odtąd nazywany Traktatem Lizbońskim.</vt:lpstr>
      <vt:lpstr>Klasztor hieronimitów Obiekt wpisany na Listę Światowego Dziedzictwa UNESCO w 1983r.</vt:lpstr>
      <vt:lpstr>Klasztor Hieronimitów</vt:lpstr>
      <vt:lpstr>KoŚcióŁ Św Marii w Klasztorze Hieronimitów</vt:lpstr>
      <vt:lpstr>Grobowiec Vasco da Gamy (Klasztor Hieronimitów, Kościół św. Marii)</vt:lpstr>
      <vt:lpstr>Słynna Kawiarnia Pasteis de Belem</vt:lpstr>
      <vt:lpstr> Kawiarnia Pasteis de Belem  </vt:lpstr>
      <vt:lpstr>    Dzielnica Alfama Alfama to najstarsza dzielnica Lizbony. Wypełniona wąskimi, stromymi uliczkami (do niektórych z nich dochodzi się po schodach) i artystycznym duchem.    </vt:lpstr>
      <vt:lpstr>Katedra SE Pełna nazwa brzmi Katedra Najświętszej Maryi Panny  ( Se de Lisboa). Jest to najstarszy kościół w Lizbonie, którego historia sięga czasów zdobycia Lizbony przez krzyżowców. Budowa katedry trwała od roku 1147 do pierwszej dekady XIII wieku.</vt:lpstr>
      <vt:lpstr>Katedra SE matka wszystkich lizbońskich świątyń</vt:lpstr>
      <vt:lpstr> Miradouro das portas do sol znaczy punkt widokowy bram słońca- tu rozpościera się jeden z najpiękniejszych widoków na Alfamie. Widzimy nie tylko czerwone dachy budynków, ale również Klasztor SE i Kościół św. Wincentego, którego figura również stoi na tym punkcie widokowym, a który jest oficjalnym patronem Lizbony. Lizbona posiada 16 oficjalnych punktów widokowych. </vt:lpstr>
      <vt:lpstr>Zamek Św. Jerzego Pierwsze fortyfikacje na wzgórzu zamkowym powstały jeszcze za czasów rzymskich, kiedy to Lizbona i okoliczne ziemie były pod panowaniem Rzymu. Zamek, który możemy oglądać dzisiaj, został wzniesiony przez Maurów w X wieku i był pod ich panowaniem, aż do XII wieku, dokładnie do roku 1147, kiedy to zamek, jak i cała Lizbona, zostały odbite z rąk Maurów przez pierwszego króla Portugalii – Afonso Henriques – w ramach II krucjaty. </vt:lpstr>
      <vt:lpstr>targ złodziei- pchli targ (Feira da Ladra)</vt:lpstr>
      <vt:lpstr>Targ  Złodziei - pChli targ czynny we wtorki i soboty od godziny 6.00 do 15.00 lub 17.00 </vt:lpstr>
      <vt:lpstr> Klasztor i koŚcióŁ Sao Vicente de Fora,  czyli  św. Wincentego z Saragossy. Jest to jeden z najważniejszych klasztorów i manierystycznych budynków w Portugalii. W klasztorze znajduje się  królewski panteon monarchów z dynastii Braganca.</vt:lpstr>
      <vt:lpstr>Fasada Klasztoru Św. Wincentego</vt:lpstr>
      <vt:lpstr>Klasztor Św. Wincentego</vt:lpstr>
      <vt:lpstr>Azulejo - Klasztor Św. Wincentego </vt:lpstr>
      <vt:lpstr>Muzeum fado</vt:lpstr>
      <vt:lpstr>Muzyka Fado Najbardziej charakterystyczną muzyką Lizbony jest nastrojowe i nostalgiczne fado. Słowo fado oznacza przeznaczenie. Piosenki skupiają się na smutnych aspektach miłości i życia, trudach i rozczarowaniach. Fado śpiewane jest tylko w języku portugalskim.</vt:lpstr>
      <vt:lpstr> Przejażdżka żółtym tramwajem nr 28, to punkt obowiązkowy podczas zwiedzania Lizbony. Stary tramwaj przejeżdża przez najciekawsze dzielnicy Lizbony – Alfamę, Baixe, Chiado lub Bairro. </vt:lpstr>
      <vt:lpstr>Praça do Comércio (Plac Handlowy)   </vt:lpstr>
      <vt:lpstr>Praca do Rossio (plac Rossio) fontanny i Teatr Narodowy</vt:lpstr>
      <vt:lpstr>Winda de Santa Justa  Najsłynniejsza winda  w Lizbonie, która zwana jest również Elevador do Carmo. Winda Santa Justa łączy dzielnice Baixa i Chiado, a dokładnie Largo do Carmo z Rua do Ouro.</vt:lpstr>
      <vt:lpstr>WieŻa vasco da Gama 145 m wysokości nad rzeką Tag w dzielnicy Oriente  </vt:lpstr>
      <vt:lpstr>Kolej linowa typu gondolowego  Lizbońskie teleferico składa się z dwóch stacji-kursuje między stacją północną, która znajduje się obok Wieży Vasco da Gama, a stacją południową zlokalizowaną przy Oceanarium. Oddana do użytku na EXPO ’98.      </vt:lpstr>
      <vt:lpstr>   Most Vasco da Gama  Najdłuższy most w Europie, który spina brzeg rzeki Tag w okolicach Lizbony (Sacavem) do miejscowości Montijo po drugiej stronie rzeki. Jego długość to 17,2 km. Został udostępniony do ruchu w czasie międzynarodowych Targów Expo’98. Budowlę nazwano imieniem żeglarza Vasco da Gamy w pięćsetną rocznicę odkrycia przez niego drogi morskiej z Europy do Indii.    </vt:lpstr>
      <vt:lpstr>Na moście znajduje się 6 pasów ruchu, które w przypadku dużego ruchu samochodowego mogą być przemienione w 8 pasów. Most Vasco da Gama zaprojektowany jest w ten sposób, że ma wytrzymać trzęsienie ziemi 4,5 razy silniejsze, niż które, zniszczyło Lizbonę w roku 1755.</vt:lpstr>
      <vt:lpstr>Panorama Mostu z wieŹy  Vasco da Gama Przejażdżka autobusem (np. nr 431) przez most należy do ciekawszych i nietypowych atrakcji z racji pięknych widoków. Czas przejazdu 50 minut. Autobusy odjeżdżają z dworca Orient.</vt:lpstr>
      <vt:lpstr>Most 25 kwietnia Most wiszący łączący Lizbonę z gminą Almada na lewym (południowym) brzegu rzeki Tag. Udostępniony do ruchu w 1966 roku. Poziom kolejowy dobudowany w 1999. Ma łączną długość 2277 metrów. Górnym poziomem prowadzi autostrada A2 o sześciu pasach ruchu. Na dolnym poziomie znajdują się dwa tory kolejowe. </vt:lpstr>
      <vt:lpstr>Statua Chrystusa KróLa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Portugalia</dc:title>
  <dc:creator>Irena Kusyk</dc:creator>
  <cp:lastModifiedBy>Anna Grabowska</cp:lastModifiedBy>
  <cp:revision>137</cp:revision>
  <dcterms:created xsi:type="dcterms:W3CDTF">2018-03-02T09:09:58Z</dcterms:created>
  <dcterms:modified xsi:type="dcterms:W3CDTF">2018-03-08T06:47:43Z</dcterms:modified>
</cp:coreProperties>
</file>