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B4F7E8-E74A-4BF2-9592-0851346C2BFE}" type="datetimeFigureOut">
              <a:rPr lang="pl-PL" smtClean="0"/>
              <a:t>27.02.2019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5BDF3C-54C2-42D5-8681-D1944362B1D3}" type="slidenum">
              <a:rPr lang="pl-PL" smtClean="0"/>
              <a:t>‹#›</a:t>
            </a:fld>
            <a:endParaRPr lang="pl-PL"/>
          </a:p>
        </p:txBody>
      </p:sp>
    </p:spTree>
    <p:extLst>
      <p:ext uri="{BB962C8B-B14F-4D97-AF65-F5344CB8AC3E}">
        <p14:creationId xmlns:p14="http://schemas.microsoft.com/office/powerpoint/2010/main" val="974411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9C79A4-2D7D-464D-9313-B923B095A4F8}"/>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C16AD88-73D2-4100-9636-BF3C525E05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D99C4D9-7EF1-4344-B2B7-D69F69F8E701}"/>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5" name="Symbol zastępczy stopki 4">
            <a:extLst>
              <a:ext uri="{FF2B5EF4-FFF2-40B4-BE49-F238E27FC236}">
                <a16:creationId xmlns:a16="http://schemas.microsoft.com/office/drawing/2014/main" id="{AFB76151-67DD-4F30-A4C1-447A8528B8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FD2C6C7-A38B-473D-B407-DC2DD45070AD}"/>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40288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1967C-87B8-420D-BE24-6358835809A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022C52B-BE8D-4077-805E-334D195C4162}"/>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9E75FB8-26EF-43BD-A6DC-429DB498FFAB}"/>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5" name="Symbol zastępczy stopki 4">
            <a:extLst>
              <a:ext uri="{FF2B5EF4-FFF2-40B4-BE49-F238E27FC236}">
                <a16:creationId xmlns:a16="http://schemas.microsoft.com/office/drawing/2014/main" id="{FB54C9A8-9876-46FA-A6CF-99472F3EDF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4677B0D-D6A3-4895-A5CC-3131587C446A}"/>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361115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8313B31-8683-408B-9FC7-28B87219382A}"/>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6A61AAD3-32B5-4F68-B924-4DDC96C09674}"/>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7C4D428-23CB-4FB1-8A67-D8A3D19CF2CA}"/>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5" name="Symbol zastępczy stopki 4">
            <a:extLst>
              <a:ext uri="{FF2B5EF4-FFF2-40B4-BE49-F238E27FC236}">
                <a16:creationId xmlns:a16="http://schemas.microsoft.com/office/drawing/2014/main" id="{456B979B-1518-4619-B5E6-36925E203F4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3B9455A-99F7-4408-9B4B-D7C68C1971C1}"/>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402581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420003-C913-4193-BD6B-64F562BCEE8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2100ABE-F519-4CA5-8A5D-DC454DC042F9}"/>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7E681DB-8141-4D27-82FC-A3931EA96893}"/>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5" name="Symbol zastępczy stopki 4">
            <a:extLst>
              <a:ext uri="{FF2B5EF4-FFF2-40B4-BE49-F238E27FC236}">
                <a16:creationId xmlns:a16="http://schemas.microsoft.com/office/drawing/2014/main" id="{80F384F9-C9EE-4795-AECB-75B3BF8B8F0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CCFCF70-047D-4591-933B-2E5ACB16D7D8}"/>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2551830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1ABD36-A950-4CF2-BA0D-277D40DF4A52}"/>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77A312D-332E-4FFA-9A1A-1347D2D585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556172F9-BB88-44C7-B34A-3C16E4781EF7}"/>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5" name="Symbol zastępczy stopki 4">
            <a:extLst>
              <a:ext uri="{FF2B5EF4-FFF2-40B4-BE49-F238E27FC236}">
                <a16:creationId xmlns:a16="http://schemas.microsoft.com/office/drawing/2014/main" id="{08A4812D-731C-46E2-8245-7CDB5A906C6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633D88A-7C02-4F2A-AB17-1676B5CF5A84}"/>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148096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C17306-EC3F-4065-AC13-B631121EC19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DA0A94D-89D5-4BAD-8812-24306EAD4226}"/>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9143C42-2618-465A-B36D-3BC8EEC7868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290ED2D-5341-47BD-BB50-6CA42CCC5E8B}"/>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6" name="Symbol zastępczy stopki 5">
            <a:extLst>
              <a:ext uri="{FF2B5EF4-FFF2-40B4-BE49-F238E27FC236}">
                <a16:creationId xmlns:a16="http://schemas.microsoft.com/office/drawing/2014/main" id="{C978E49E-4198-4DC0-B51C-F63096CAA87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5F3E336-F948-47C0-8609-E71E8440DD2F}"/>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3675955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EAE228-872E-4B7B-A2A2-7066C9A906D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4B1B566-DE1C-4B11-9A23-5652FFD81D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30339F70-792C-409A-9BE4-12310F0F7AF8}"/>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B7DE697-AE02-41FC-A57D-BD0BC3D4FF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F7ED77B9-F5C4-4EFD-864F-4043A0CC2C16}"/>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D13A764-7025-4D13-A3E3-6A33AEE1DE49}"/>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8" name="Symbol zastępczy stopki 7">
            <a:extLst>
              <a:ext uri="{FF2B5EF4-FFF2-40B4-BE49-F238E27FC236}">
                <a16:creationId xmlns:a16="http://schemas.microsoft.com/office/drawing/2014/main" id="{9B74BD5D-E6F6-4C90-AC85-1831438DA09D}"/>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66B5ABF-07EA-4234-9039-7D0B75A89C4A}"/>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366659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197069-2ACD-4AB1-AA1B-723ED7DD99A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ADB9220-722F-4D00-A6F1-921E7A7BFF7A}"/>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4" name="Symbol zastępczy stopki 3">
            <a:extLst>
              <a:ext uri="{FF2B5EF4-FFF2-40B4-BE49-F238E27FC236}">
                <a16:creationId xmlns:a16="http://schemas.microsoft.com/office/drawing/2014/main" id="{A630B826-290D-4F9F-9EF2-67BA2ABEC85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931F790-9842-483A-8CED-C60A25B90575}"/>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4042923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1C58A98-7674-4886-914B-D2FAB0BC4B36}"/>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3" name="Symbol zastępczy stopki 2">
            <a:extLst>
              <a:ext uri="{FF2B5EF4-FFF2-40B4-BE49-F238E27FC236}">
                <a16:creationId xmlns:a16="http://schemas.microsoft.com/office/drawing/2014/main" id="{E61C2D64-9A2D-4F0F-8151-C99591D671EE}"/>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BF7A944-4EF0-4E1C-A30E-20BB682D54CE}"/>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42527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9AFD75-8C92-46C0-BB48-CCF68838DEC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8F71FE34-99AE-401B-B999-CAF24F42AA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583D64B-1BA0-4277-99A1-9AC6249F5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B373DE04-0D59-417E-9E95-AAF26FB768EC}"/>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6" name="Symbol zastępczy stopki 5">
            <a:extLst>
              <a:ext uri="{FF2B5EF4-FFF2-40B4-BE49-F238E27FC236}">
                <a16:creationId xmlns:a16="http://schemas.microsoft.com/office/drawing/2014/main" id="{D54F1686-9FC5-454D-BEBD-8A4A410D8DB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1ECFC19-B6B0-4292-BC7B-C7326551E902}"/>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87391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9EEEEE-904E-43B0-B34E-58ACF8FF7B9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E642170-3245-479E-8A6B-61E05340D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3DEE344B-B593-40E1-BFAF-5B291E138D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AE059D12-F252-4E12-AA54-DD7FD18E7D86}"/>
              </a:ext>
            </a:extLst>
          </p:cNvPr>
          <p:cNvSpPr>
            <a:spLocks noGrp="1"/>
          </p:cNvSpPr>
          <p:nvPr>
            <p:ph type="dt" sz="half" idx="10"/>
          </p:nvPr>
        </p:nvSpPr>
        <p:spPr/>
        <p:txBody>
          <a:bodyPr/>
          <a:lstStyle/>
          <a:p>
            <a:fld id="{85B9F722-EADF-450B-80B3-E24F4F2FEC32}" type="datetimeFigureOut">
              <a:rPr lang="pl-PL" smtClean="0"/>
              <a:t>27.02.2019</a:t>
            </a:fld>
            <a:endParaRPr lang="pl-PL"/>
          </a:p>
        </p:txBody>
      </p:sp>
      <p:sp>
        <p:nvSpPr>
          <p:cNvPr id="6" name="Symbol zastępczy stopki 5">
            <a:extLst>
              <a:ext uri="{FF2B5EF4-FFF2-40B4-BE49-F238E27FC236}">
                <a16:creationId xmlns:a16="http://schemas.microsoft.com/office/drawing/2014/main" id="{BCFC6CF5-57C5-48C7-866F-E4B5B092DD6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F7D6C95-9396-4B07-80EC-D8E22F2CC26D}"/>
              </a:ext>
            </a:extLst>
          </p:cNvPr>
          <p:cNvSpPr>
            <a:spLocks noGrp="1"/>
          </p:cNvSpPr>
          <p:nvPr>
            <p:ph type="sldNum" sz="quarter" idx="12"/>
          </p:nvPr>
        </p:nvSpPr>
        <p:spPr/>
        <p:txBody>
          <a:bodyPr/>
          <a:lstStyle/>
          <a:p>
            <a:fld id="{9C456A69-0C32-4A6E-AB09-698687324E7B}" type="slidenum">
              <a:rPr lang="pl-PL" smtClean="0"/>
              <a:t>‹#›</a:t>
            </a:fld>
            <a:endParaRPr lang="pl-PL"/>
          </a:p>
        </p:txBody>
      </p:sp>
    </p:spTree>
    <p:extLst>
      <p:ext uri="{BB962C8B-B14F-4D97-AF65-F5344CB8AC3E}">
        <p14:creationId xmlns:p14="http://schemas.microsoft.com/office/powerpoint/2010/main" val="276120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BAB18D9-CF6C-4C2D-8E9A-2284624875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A6769A73-E21A-498D-9D1A-DDD6969A58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0F14E7C-F3FD-421E-96AF-69DB5FBDF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B9F722-EADF-450B-80B3-E24F4F2FEC32}" type="datetimeFigureOut">
              <a:rPr lang="pl-PL" smtClean="0"/>
              <a:t>27.02.2019</a:t>
            </a:fld>
            <a:endParaRPr lang="pl-PL"/>
          </a:p>
        </p:txBody>
      </p:sp>
      <p:sp>
        <p:nvSpPr>
          <p:cNvPr id="5" name="Symbol zastępczy stopki 4">
            <a:extLst>
              <a:ext uri="{FF2B5EF4-FFF2-40B4-BE49-F238E27FC236}">
                <a16:creationId xmlns:a16="http://schemas.microsoft.com/office/drawing/2014/main" id="{12DB40D1-59A1-47E8-9600-D454F45934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E5C012E-16A2-4150-9AF7-EFE88351D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56A69-0C32-4A6E-AB09-698687324E7B}" type="slidenum">
              <a:rPr lang="pl-PL" smtClean="0"/>
              <a:t>‹#›</a:t>
            </a:fld>
            <a:endParaRPr lang="pl-PL"/>
          </a:p>
        </p:txBody>
      </p:sp>
    </p:spTree>
    <p:extLst>
      <p:ext uri="{BB962C8B-B14F-4D97-AF65-F5344CB8AC3E}">
        <p14:creationId xmlns:p14="http://schemas.microsoft.com/office/powerpoint/2010/main" val="1872500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ABBFA3-78EF-444C-BDA2-553139B017D7}"/>
              </a:ext>
            </a:extLst>
          </p:cNvPr>
          <p:cNvSpPr>
            <a:spLocks noGrp="1"/>
          </p:cNvSpPr>
          <p:nvPr>
            <p:ph type="ctrTitle"/>
          </p:nvPr>
        </p:nvSpPr>
        <p:spPr/>
        <p:txBody>
          <a:bodyPr/>
          <a:lstStyle/>
          <a:p>
            <a:r>
              <a:rPr lang="pl-PL" b="1" dirty="0"/>
              <a:t>City Games </a:t>
            </a:r>
            <a:br>
              <a:rPr lang="pl-PL" b="1" dirty="0"/>
            </a:br>
            <a:r>
              <a:rPr lang="pl-PL" b="1" dirty="0"/>
              <a:t>What is </a:t>
            </a:r>
            <a:r>
              <a:rPr lang="pl-PL" b="1" dirty="0" err="1"/>
              <a:t>all</a:t>
            </a:r>
            <a:r>
              <a:rPr lang="pl-PL" b="1" dirty="0"/>
              <a:t> about?</a:t>
            </a:r>
          </a:p>
        </p:txBody>
      </p:sp>
      <p:sp>
        <p:nvSpPr>
          <p:cNvPr id="3" name="Podtytuł 2">
            <a:extLst>
              <a:ext uri="{FF2B5EF4-FFF2-40B4-BE49-F238E27FC236}">
                <a16:creationId xmlns:a16="http://schemas.microsoft.com/office/drawing/2014/main" id="{0830C71B-DC40-4FB5-BD2C-93731F74C027}"/>
              </a:ext>
            </a:extLst>
          </p:cNvPr>
          <p:cNvSpPr>
            <a:spLocks noGrp="1"/>
          </p:cNvSpPr>
          <p:nvPr>
            <p:ph type="subTitle" idx="1"/>
          </p:nvPr>
        </p:nvSpPr>
        <p:spPr/>
        <p:txBody>
          <a:bodyPr>
            <a:normAutofit lnSpcReduction="10000"/>
          </a:bodyPr>
          <a:lstStyle/>
          <a:p>
            <a:endParaRPr lang="pl-PL" dirty="0"/>
          </a:p>
          <a:p>
            <a:r>
              <a:rPr lang="pl-PL" dirty="0"/>
              <a:t>LTT </a:t>
            </a:r>
            <a:r>
              <a:rPr lang="pl-PL" dirty="0" err="1"/>
              <a:t>Activities</a:t>
            </a:r>
            <a:r>
              <a:rPr lang="pl-PL" dirty="0"/>
              <a:t> in Augsburg, 23.02.2019</a:t>
            </a:r>
          </a:p>
          <a:p>
            <a:r>
              <a:rPr lang="pl-PL" dirty="0"/>
              <a:t>Dr Anna Grabowska, Ewa Kozłowska</a:t>
            </a:r>
          </a:p>
          <a:p>
            <a:r>
              <a:rPr lang="pl-PL" dirty="0"/>
              <a:t>PRO-MED, Poland</a:t>
            </a:r>
          </a:p>
          <a:p>
            <a:endParaRPr lang="pl-PL" dirty="0"/>
          </a:p>
        </p:txBody>
      </p:sp>
      <p:pic>
        <p:nvPicPr>
          <p:cNvPr id="5" name="Obraz 4">
            <a:extLst>
              <a:ext uri="{FF2B5EF4-FFF2-40B4-BE49-F238E27FC236}">
                <a16:creationId xmlns:a16="http://schemas.microsoft.com/office/drawing/2014/main" id="{D1EE9650-BE27-4536-8486-1FEBC854BD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304070" cy="1122363"/>
          </a:xfrm>
          <a:prstGeom prst="rect">
            <a:avLst/>
          </a:prstGeom>
        </p:spPr>
      </p:pic>
      <p:pic>
        <p:nvPicPr>
          <p:cNvPr id="7" name="Obraz 6">
            <a:extLst>
              <a:ext uri="{FF2B5EF4-FFF2-40B4-BE49-F238E27FC236}">
                <a16:creationId xmlns:a16="http://schemas.microsoft.com/office/drawing/2014/main" id="{34D68CF5-17C4-412D-9D2C-764C0546F1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9310" y="0"/>
            <a:ext cx="2532690" cy="1790700"/>
          </a:xfrm>
          <a:prstGeom prst="rect">
            <a:avLst/>
          </a:prstGeom>
        </p:spPr>
      </p:pic>
      <p:pic>
        <p:nvPicPr>
          <p:cNvPr id="9" name="Obraz 8">
            <a:extLst>
              <a:ext uri="{FF2B5EF4-FFF2-40B4-BE49-F238E27FC236}">
                <a16:creationId xmlns:a16="http://schemas.microsoft.com/office/drawing/2014/main" id="{13842A63-5E35-4268-B75F-1C88AC9A05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62525" y="5264149"/>
            <a:ext cx="2609850" cy="942975"/>
          </a:xfrm>
          <a:prstGeom prst="rect">
            <a:avLst/>
          </a:prstGeom>
        </p:spPr>
      </p:pic>
      <p:sp>
        <p:nvSpPr>
          <p:cNvPr id="10" name="Symbol zastępczy stopki 9">
            <a:extLst>
              <a:ext uri="{FF2B5EF4-FFF2-40B4-BE49-F238E27FC236}">
                <a16:creationId xmlns:a16="http://schemas.microsoft.com/office/drawing/2014/main" id="{03F03472-13A3-4B7A-B222-F5F99E2B4582}"/>
              </a:ext>
            </a:extLst>
          </p:cNvPr>
          <p:cNvSpPr>
            <a:spLocks noGrp="1"/>
          </p:cNvSpPr>
          <p:nvPr>
            <p:ph type="ftr" sz="quarter" idx="11"/>
          </p:nvPr>
        </p:nvSpPr>
        <p:spPr>
          <a:xfrm>
            <a:off x="190500" y="6207124"/>
            <a:ext cx="11849100" cy="584201"/>
          </a:xfrm>
        </p:spPr>
        <p:txBody>
          <a:bodyPr/>
          <a:lstStyle/>
          <a:p>
            <a:r>
              <a:rPr lang="en-GB" b="1" i="1" dirty="0"/>
              <a:t>The authors would like to express their thanks to the Faculty of Electronics, Telecommunications and Computer Science at Gdansk University of Technology</a:t>
            </a:r>
            <a:r>
              <a:rPr lang="pl-PL" b="1" i="1" dirty="0"/>
              <a:t> for </a:t>
            </a:r>
          </a:p>
          <a:p>
            <a:r>
              <a:rPr lang="pl-PL" b="1" i="1" dirty="0" err="1"/>
              <a:t>Computer</a:t>
            </a:r>
            <a:r>
              <a:rPr lang="pl-PL" b="1" i="1" dirty="0"/>
              <a:t> lab for </a:t>
            </a:r>
            <a:r>
              <a:rPr lang="pl-PL" b="1" i="1" dirty="0" err="1"/>
              <a:t>organising</a:t>
            </a:r>
            <a:r>
              <a:rPr lang="pl-PL" b="1" i="1" dirty="0"/>
              <a:t>  „</a:t>
            </a:r>
            <a:r>
              <a:rPr lang="pl-PL" b="1" i="1" dirty="0" err="1"/>
              <a:t>Meetings</a:t>
            </a:r>
            <a:r>
              <a:rPr lang="pl-PL" b="1" i="1" dirty="0"/>
              <a:t> with </a:t>
            </a:r>
            <a:r>
              <a:rPr lang="pl-PL" b="1" i="1" dirty="0" err="1"/>
              <a:t>computers</a:t>
            </a:r>
            <a:r>
              <a:rPr lang="pl-PL" b="1" i="1" dirty="0"/>
              <a:t>” for </a:t>
            </a:r>
            <a:r>
              <a:rPr lang="pl-PL" b="1" i="1" dirty="0" err="1"/>
              <a:t>ealderly</a:t>
            </a:r>
            <a:endParaRPr lang="pl-PL" b="1" i="1" dirty="0"/>
          </a:p>
          <a:p>
            <a:endParaRPr lang="pl-PL" b="1" i="1" dirty="0"/>
          </a:p>
        </p:txBody>
      </p:sp>
    </p:spTree>
    <p:extLst>
      <p:ext uri="{BB962C8B-B14F-4D97-AF65-F5344CB8AC3E}">
        <p14:creationId xmlns:p14="http://schemas.microsoft.com/office/powerpoint/2010/main" val="180417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FD8F75-9291-4378-BC92-78A546869A78}"/>
              </a:ext>
            </a:extLst>
          </p:cNvPr>
          <p:cNvSpPr>
            <a:spLocks noGrp="1"/>
          </p:cNvSpPr>
          <p:nvPr>
            <p:ph type="title"/>
          </p:nvPr>
        </p:nvSpPr>
        <p:spPr/>
        <p:txBody>
          <a:bodyPr>
            <a:normAutofit/>
          </a:bodyPr>
          <a:lstStyle/>
          <a:p>
            <a:pPr algn="ctr"/>
            <a:r>
              <a:rPr lang="en-GB" b="1" dirty="0"/>
              <a:t>What problem do you want to solve, </a:t>
            </a:r>
            <a:br>
              <a:rPr lang="pl-PL" b="1" dirty="0"/>
            </a:br>
            <a:r>
              <a:rPr lang="en-GB" b="1" dirty="0"/>
              <a:t>what need to satisfy? </a:t>
            </a:r>
            <a:endParaRPr lang="pl-PL" dirty="0"/>
          </a:p>
        </p:txBody>
      </p:sp>
      <p:sp>
        <p:nvSpPr>
          <p:cNvPr id="3" name="Symbol zastępczy zawartości 2">
            <a:extLst>
              <a:ext uri="{FF2B5EF4-FFF2-40B4-BE49-F238E27FC236}">
                <a16:creationId xmlns:a16="http://schemas.microsoft.com/office/drawing/2014/main" id="{1E54C20D-741B-4859-B6C7-336A18DB5986}"/>
              </a:ext>
            </a:extLst>
          </p:cNvPr>
          <p:cNvSpPr>
            <a:spLocks noGrp="1"/>
          </p:cNvSpPr>
          <p:nvPr>
            <p:ph idx="1"/>
          </p:nvPr>
        </p:nvSpPr>
        <p:spPr/>
        <p:txBody>
          <a:bodyPr>
            <a:normAutofit fontScale="85000" lnSpcReduction="10000"/>
          </a:bodyPr>
          <a:lstStyle/>
          <a:p>
            <a:r>
              <a:rPr lang="en-GB" dirty="0"/>
              <a:t>The project supports active citizenship of people 60 +, 70 +, 80+ and educational and social activities that promote </a:t>
            </a:r>
            <a:r>
              <a:rPr lang="en-GB" dirty="0" err="1"/>
              <a:t>Gdańsk</a:t>
            </a:r>
            <a:r>
              <a:rPr lang="en-GB" dirty="0"/>
              <a:t>, its culture and history. </a:t>
            </a:r>
            <a:endParaRPr lang="pl-PL" dirty="0"/>
          </a:p>
          <a:p>
            <a:r>
              <a:rPr lang="en-GB" dirty="0"/>
              <a:t>A few years ago, during the implementation of international educational projects for the elderly, I noticed the difficulties in organizing guided tours of the old city due to the lack of funds and poor knowledge of English not only our seniors but also guests from abroad. Visiting the city with a guide was a waste of time and money. </a:t>
            </a:r>
            <a:endParaRPr lang="pl-PL" dirty="0"/>
          </a:p>
          <a:p>
            <a:r>
              <a:rPr lang="en-GB" dirty="0"/>
              <a:t>I involved participants of computer meetings at the </a:t>
            </a:r>
            <a:r>
              <a:rPr lang="en-GB" dirty="0" err="1"/>
              <a:t>Gdańsk</a:t>
            </a:r>
            <a:r>
              <a:rPr lang="en-GB" dirty="0"/>
              <a:t> University of Technology in developing a paper game urban prototype. Seniors very keenly participated in the preparation of the prototype and checked its usability. </a:t>
            </a:r>
            <a:endParaRPr lang="pl-PL" dirty="0"/>
          </a:p>
          <a:p>
            <a:r>
              <a:rPr lang="en-GB" dirty="0"/>
              <a:t>It turned out that not only the study but also a tour of </a:t>
            </a:r>
            <a:r>
              <a:rPr lang="en-GB" dirty="0" err="1"/>
              <a:t>Gdańsk</a:t>
            </a:r>
            <a:r>
              <a:rPr lang="en-GB" dirty="0"/>
              <a:t> using the city game gives them enormous satisfaction and motivates them for further educational activities.</a:t>
            </a:r>
            <a:endParaRPr lang="pl-PL" dirty="0"/>
          </a:p>
          <a:p>
            <a:endParaRPr lang="pl-PL" dirty="0"/>
          </a:p>
        </p:txBody>
      </p:sp>
    </p:spTree>
    <p:extLst>
      <p:ext uri="{BB962C8B-B14F-4D97-AF65-F5344CB8AC3E}">
        <p14:creationId xmlns:p14="http://schemas.microsoft.com/office/powerpoint/2010/main" val="3230128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203EE-3AF6-423F-B85F-A96DE20DBE81}"/>
              </a:ext>
            </a:extLst>
          </p:cNvPr>
          <p:cNvSpPr>
            <a:spLocks noGrp="1"/>
          </p:cNvSpPr>
          <p:nvPr>
            <p:ph type="title"/>
          </p:nvPr>
        </p:nvSpPr>
        <p:spPr/>
        <p:txBody>
          <a:bodyPr/>
          <a:lstStyle/>
          <a:p>
            <a:pPr algn="ctr"/>
            <a:r>
              <a:rPr lang="en-GB" b="1" dirty="0"/>
              <a:t>How</a:t>
            </a:r>
            <a:r>
              <a:rPr lang="pl-PL" b="1" dirty="0"/>
              <a:t> was/will be </a:t>
            </a:r>
            <a:r>
              <a:rPr lang="pl-PL" b="1" dirty="0" err="1"/>
              <a:t>it</a:t>
            </a:r>
            <a:r>
              <a:rPr lang="pl-PL" b="1" dirty="0"/>
              <a:t> </a:t>
            </a:r>
            <a:r>
              <a:rPr lang="pl-PL" b="1" dirty="0" err="1"/>
              <a:t>done</a:t>
            </a:r>
            <a:r>
              <a:rPr lang="pl-PL" b="1" dirty="0"/>
              <a:t>?</a:t>
            </a:r>
            <a:endParaRPr lang="pl-PL" dirty="0"/>
          </a:p>
        </p:txBody>
      </p:sp>
      <p:sp>
        <p:nvSpPr>
          <p:cNvPr id="3" name="Symbol zastępczy zawartości 2">
            <a:extLst>
              <a:ext uri="{FF2B5EF4-FFF2-40B4-BE49-F238E27FC236}">
                <a16:creationId xmlns:a16="http://schemas.microsoft.com/office/drawing/2014/main" id="{05CB5FCA-D7FD-41DF-BB8A-4189F7F523B3}"/>
              </a:ext>
            </a:extLst>
          </p:cNvPr>
          <p:cNvSpPr>
            <a:spLocks noGrp="1"/>
          </p:cNvSpPr>
          <p:nvPr>
            <p:ph idx="1"/>
          </p:nvPr>
        </p:nvSpPr>
        <p:spPr/>
        <p:txBody>
          <a:bodyPr>
            <a:normAutofit/>
          </a:bodyPr>
          <a:lstStyle/>
          <a:p>
            <a:r>
              <a:rPr lang="en-GB" dirty="0"/>
              <a:t>City games cover the area </a:t>
            </a:r>
            <a:r>
              <a:rPr lang="pl-PL" dirty="0" err="1"/>
              <a:t>chosen</a:t>
            </a:r>
            <a:r>
              <a:rPr lang="pl-PL" dirty="0"/>
              <a:t> by </a:t>
            </a:r>
            <a:r>
              <a:rPr lang="pl-PL" dirty="0" err="1"/>
              <a:t>participants</a:t>
            </a:r>
            <a:r>
              <a:rPr lang="pl-PL" dirty="0"/>
              <a:t> (1st choice was</a:t>
            </a:r>
            <a:r>
              <a:rPr lang="en-GB" dirty="0"/>
              <a:t> ​​an old </a:t>
            </a:r>
            <a:r>
              <a:rPr lang="en-GB" dirty="0" err="1"/>
              <a:t>Gdańsk</a:t>
            </a:r>
            <a:r>
              <a:rPr lang="pl-PL" dirty="0"/>
              <a:t>)</a:t>
            </a:r>
            <a:r>
              <a:rPr lang="en-GB" dirty="0"/>
              <a:t>.</a:t>
            </a:r>
            <a:endParaRPr lang="pl-PL" dirty="0"/>
          </a:p>
          <a:p>
            <a:r>
              <a:rPr lang="pl-PL" dirty="0" err="1"/>
              <a:t>There</a:t>
            </a:r>
            <a:r>
              <a:rPr lang="pl-PL" dirty="0"/>
              <a:t> are </a:t>
            </a:r>
            <a:r>
              <a:rPr lang="en-GB" dirty="0"/>
              <a:t>two levels of </a:t>
            </a:r>
            <a:r>
              <a:rPr lang="en-GB" dirty="0" err="1"/>
              <a:t>activi</a:t>
            </a:r>
            <a:r>
              <a:rPr lang="pl-PL" dirty="0" err="1"/>
              <a:t>ties</a:t>
            </a:r>
            <a:r>
              <a:rPr lang="en-GB" dirty="0"/>
              <a:t>:</a:t>
            </a:r>
            <a:endParaRPr lang="pl-PL" dirty="0"/>
          </a:p>
          <a:p>
            <a:pPr lvl="1"/>
            <a:r>
              <a:rPr lang="en-GB" dirty="0"/>
              <a:t>The first level - involves the inclusion of seniors 60 +, 70 +, 80+ in the process of creating games in the urban space, which is particularly close to them and the development of playing cards in paper and electronic form.</a:t>
            </a:r>
            <a:endParaRPr lang="pl-PL" dirty="0"/>
          </a:p>
          <a:p>
            <a:pPr lvl="1"/>
            <a:r>
              <a:rPr lang="en-GB" dirty="0"/>
              <a:t>The second level is the participation in the game, where teams of several players move to play in the urban space in order to perform the tasks set out in the instructions as best as possible. Using the map, participants search for an object / place, answer the question, take pictures of the object / place.</a:t>
            </a:r>
            <a:endParaRPr lang="pl-PL" dirty="0"/>
          </a:p>
          <a:p>
            <a:endParaRPr lang="pl-PL" dirty="0"/>
          </a:p>
        </p:txBody>
      </p:sp>
    </p:spTree>
    <p:extLst>
      <p:ext uri="{BB962C8B-B14F-4D97-AF65-F5344CB8AC3E}">
        <p14:creationId xmlns:p14="http://schemas.microsoft.com/office/powerpoint/2010/main" val="262794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2DFF29-DEEB-43A9-94FC-CD620B216595}"/>
              </a:ext>
            </a:extLst>
          </p:cNvPr>
          <p:cNvSpPr>
            <a:spLocks noGrp="1"/>
          </p:cNvSpPr>
          <p:nvPr>
            <p:ph type="title"/>
          </p:nvPr>
        </p:nvSpPr>
        <p:spPr/>
        <p:txBody>
          <a:bodyPr/>
          <a:lstStyle/>
          <a:p>
            <a:pPr algn="ctr"/>
            <a:r>
              <a:rPr lang="en-GB" b="1" dirty="0"/>
              <a:t>What is the innovation of </a:t>
            </a:r>
            <a:r>
              <a:rPr lang="pl-PL" b="1" dirty="0"/>
              <a:t>the </a:t>
            </a:r>
            <a:r>
              <a:rPr lang="pl-PL" b="1" dirty="0" err="1"/>
              <a:t>project</a:t>
            </a:r>
            <a:r>
              <a:rPr lang="en-GB" b="1" dirty="0"/>
              <a:t> idea?</a:t>
            </a:r>
            <a:endParaRPr lang="pl-PL" dirty="0"/>
          </a:p>
        </p:txBody>
      </p:sp>
      <p:sp>
        <p:nvSpPr>
          <p:cNvPr id="3" name="Symbol zastępczy zawartości 2">
            <a:extLst>
              <a:ext uri="{FF2B5EF4-FFF2-40B4-BE49-F238E27FC236}">
                <a16:creationId xmlns:a16="http://schemas.microsoft.com/office/drawing/2014/main" id="{9B972BDD-8A94-4659-A795-4C61D9AB155E}"/>
              </a:ext>
            </a:extLst>
          </p:cNvPr>
          <p:cNvSpPr>
            <a:spLocks noGrp="1"/>
          </p:cNvSpPr>
          <p:nvPr>
            <p:ph idx="1"/>
          </p:nvPr>
        </p:nvSpPr>
        <p:spPr/>
        <p:txBody>
          <a:bodyPr/>
          <a:lstStyle/>
          <a:p>
            <a:r>
              <a:rPr lang="en-GB" dirty="0"/>
              <a:t>Seniors will expand their skills in the field of computer use, learn about mobile applications that enable the preparation of presentations used in urban games. </a:t>
            </a:r>
            <a:endParaRPr lang="pl-PL" dirty="0"/>
          </a:p>
          <a:p>
            <a:r>
              <a:rPr lang="en-GB" dirty="0"/>
              <a:t>During the workshops, </a:t>
            </a:r>
            <a:r>
              <a:rPr lang="pl-PL" dirty="0"/>
              <a:t>we</a:t>
            </a:r>
            <a:r>
              <a:rPr lang="en-GB" dirty="0"/>
              <a:t> will use the e-learning method. </a:t>
            </a:r>
            <a:endParaRPr lang="pl-PL" dirty="0"/>
          </a:p>
          <a:p>
            <a:r>
              <a:rPr lang="en-GB" dirty="0"/>
              <a:t>For remote cooperation, a dedicated Moodle platform</a:t>
            </a:r>
            <a:r>
              <a:rPr lang="pl-PL" dirty="0"/>
              <a:t> is </a:t>
            </a:r>
            <a:r>
              <a:rPr lang="pl-PL" dirty="0" err="1"/>
              <a:t>proposed</a:t>
            </a:r>
            <a:r>
              <a:rPr lang="en-GB" dirty="0"/>
              <a:t>.</a:t>
            </a:r>
            <a:endParaRPr lang="pl-PL" dirty="0"/>
          </a:p>
          <a:p>
            <a:r>
              <a:rPr lang="pl-PL" dirty="0"/>
              <a:t>The </a:t>
            </a:r>
            <a:r>
              <a:rPr lang="pl-PL" dirty="0" err="1"/>
              <a:t>chosen</a:t>
            </a:r>
            <a:r>
              <a:rPr lang="pl-PL" dirty="0"/>
              <a:t> software (Word, PowerPoint, </a:t>
            </a:r>
            <a:r>
              <a:rPr lang="pl-PL" dirty="0" err="1"/>
              <a:t>steller.co</a:t>
            </a:r>
            <a:r>
              <a:rPr lang="pl-PL" dirty="0"/>
              <a:t>) can be </a:t>
            </a:r>
            <a:r>
              <a:rPr lang="pl-PL" dirty="0" err="1"/>
              <a:t>used</a:t>
            </a:r>
            <a:r>
              <a:rPr lang="pl-PL" dirty="0"/>
              <a:t> for the </a:t>
            </a:r>
            <a:r>
              <a:rPr lang="pl-PL" dirty="0" err="1"/>
              <a:t>city</a:t>
            </a:r>
            <a:r>
              <a:rPr lang="pl-PL" dirty="0"/>
              <a:t> </a:t>
            </a:r>
            <a:r>
              <a:rPr lang="pl-PL" dirty="0" err="1"/>
              <a:t>game</a:t>
            </a:r>
            <a:r>
              <a:rPr lang="pl-PL" dirty="0"/>
              <a:t> development.</a:t>
            </a:r>
          </a:p>
        </p:txBody>
      </p:sp>
    </p:spTree>
    <p:extLst>
      <p:ext uri="{BB962C8B-B14F-4D97-AF65-F5344CB8AC3E}">
        <p14:creationId xmlns:p14="http://schemas.microsoft.com/office/powerpoint/2010/main" val="956625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F37661-B051-4FA3-87AD-180C0A104595}"/>
              </a:ext>
            </a:extLst>
          </p:cNvPr>
          <p:cNvSpPr>
            <a:spLocks noGrp="1"/>
          </p:cNvSpPr>
          <p:nvPr>
            <p:ph type="title"/>
          </p:nvPr>
        </p:nvSpPr>
        <p:spPr/>
        <p:txBody>
          <a:bodyPr/>
          <a:lstStyle/>
          <a:p>
            <a:pPr algn="ctr"/>
            <a:r>
              <a:rPr lang="en-GB" b="1" dirty="0"/>
              <a:t>Do </a:t>
            </a:r>
            <a:r>
              <a:rPr lang="pl-PL" b="1" dirty="0"/>
              <a:t>we</a:t>
            </a:r>
            <a:r>
              <a:rPr lang="en-GB" b="1" dirty="0"/>
              <a:t> have an idea for the development </a:t>
            </a:r>
            <a:r>
              <a:rPr lang="pl-PL" b="1" dirty="0"/>
              <a:t>            </a:t>
            </a:r>
            <a:r>
              <a:rPr lang="en-GB" b="1" dirty="0"/>
              <a:t>of the initiative? </a:t>
            </a:r>
            <a:endParaRPr lang="pl-PL" dirty="0"/>
          </a:p>
        </p:txBody>
      </p:sp>
      <p:sp>
        <p:nvSpPr>
          <p:cNvPr id="3" name="Symbol zastępczy zawartości 2">
            <a:extLst>
              <a:ext uri="{FF2B5EF4-FFF2-40B4-BE49-F238E27FC236}">
                <a16:creationId xmlns:a16="http://schemas.microsoft.com/office/drawing/2014/main" id="{25E3FDAB-60F0-4503-B16D-13D4958EDB67}"/>
              </a:ext>
            </a:extLst>
          </p:cNvPr>
          <p:cNvSpPr>
            <a:spLocks noGrp="1"/>
          </p:cNvSpPr>
          <p:nvPr>
            <p:ph idx="1"/>
          </p:nvPr>
        </p:nvSpPr>
        <p:spPr/>
        <p:txBody>
          <a:bodyPr/>
          <a:lstStyle/>
          <a:p>
            <a:r>
              <a:rPr lang="en-GB" dirty="0"/>
              <a:t>City games in Polish and English will be available in electronic form on the TASK server (Tri-City Academic Computer Network). </a:t>
            </a:r>
            <a:endParaRPr lang="pl-PL" dirty="0"/>
          </a:p>
          <a:p>
            <a:r>
              <a:rPr lang="en-GB" dirty="0"/>
              <a:t>Information about games will also be available in a dedicated group on Facebook. </a:t>
            </a:r>
            <a:endParaRPr lang="pl-PL" dirty="0"/>
          </a:p>
          <a:p>
            <a:r>
              <a:rPr lang="en-GB" dirty="0"/>
              <a:t>City games will be transferred to </a:t>
            </a:r>
            <a:r>
              <a:rPr lang="pl-PL" dirty="0" err="1"/>
              <a:t>local</a:t>
            </a:r>
            <a:r>
              <a:rPr lang="pl-PL" dirty="0"/>
              <a:t> </a:t>
            </a:r>
            <a:r>
              <a:rPr lang="pl-PL" dirty="0" err="1"/>
              <a:t>organisations</a:t>
            </a:r>
            <a:r>
              <a:rPr lang="pl-PL" dirty="0"/>
              <a:t>/</a:t>
            </a:r>
            <a:r>
              <a:rPr lang="pl-PL" dirty="0" err="1"/>
              <a:t>hotels</a:t>
            </a:r>
            <a:r>
              <a:rPr lang="pl-PL" dirty="0"/>
              <a:t>/etc.</a:t>
            </a:r>
            <a:r>
              <a:rPr lang="en-GB" dirty="0"/>
              <a:t> in a printed form.</a:t>
            </a:r>
            <a:endParaRPr lang="pl-PL" dirty="0"/>
          </a:p>
          <a:p>
            <a:r>
              <a:rPr lang="pl-PL" dirty="0"/>
              <a:t>Using City Games </a:t>
            </a:r>
            <a:r>
              <a:rPr lang="pl-PL" dirty="0" err="1"/>
              <a:t>concept</a:t>
            </a:r>
            <a:r>
              <a:rPr lang="pl-PL" dirty="0"/>
              <a:t> in </a:t>
            </a:r>
            <a:r>
              <a:rPr lang="pl-PL" dirty="0" err="1"/>
              <a:t>all</a:t>
            </a:r>
            <a:r>
              <a:rPr lang="pl-PL" dirty="0"/>
              <a:t> ERASMUS+ in the period 2018-2020</a:t>
            </a:r>
          </a:p>
        </p:txBody>
      </p:sp>
    </p:spTree>
    <p:extLst>
      <p:ext uri="{BB962C8B-B14F-4D97-AF65-F5344CB8AC3E}">
        <p14:creationId xmlns:p14="http://schemas.microsoft.com/office/powerpoint/2010/main" val="1061475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57469E-3E45-4F2F-9C0F-E355858F2832}"/>
              </a:ext>
            </a:extLst>
          </p:cNvPr>
          <p:cNvSpPr>
            <a:spLocks noGrp="1"/>
          </p:cNvSpPr>
          <p:nvPr>
            <p:ph type="title"/>
          </p:nvPr>
        </p:nvSpPr>
        <p:spPr/>
        <p:txBody>
          <a:bodyPr/>
          <a:lstStyle/>
          <a:p>
            <a:pPr algn="ctr"/>
            <a:r>
              <a:rPr lang="pl-PL" b="1" dirty="0"/>
              <a:t>Is </a:t>
            </a:r>
            <a:r>
              <a:rPr lang="pl-PL" b="1" dirty="0" err="1"/>
              <a:t>it</a:t>
            </a:r>
            <a:r>
              <a:rPr lang="pl-PL" b="1" dirty="0"/>
              <a:t> a </a:t>
            </a:r>
            <a:r>
              <a:rPr lang="pl-PL" b="1" dirty="0" err="1"/>
              <a:t>sustainable</a:t>
            </a:r>
            <a:r>
              <a:rPr lang="pl-PL" b="1" dirty="0"/>
              <a:t> </a:t>
            </a:r>
            <a:r>
              <a:rPr lang="pl-PL" b="1" dirty="0" err="1"/>
              <a:t>proposal</a:t>
            </a:r>
            <a:r>
              <a:rPr lang="en-GB" b="1" dirty="0"/>
              <a:t>? </a:t>
            </a:r>
            <a:br>
              <a:rPr lang="pl-PL" dirty="0"/>
            </a:br>
            <a:endParaRPr lang="pl-PL" dirty="0"/>
          </a:p>
        </p:txBody>
      </p:sp>
      <p:sp>
        <p:nvSpPr>
          <p:cNvPr id="3" name="Symbol zastępczy zawartości 2">
            <a:extLst>
              <a:ext uri="{FF2B5EF4-FFF2-40B4-BE49-F238E27FC236}">
                <a16:creationId xmlns:a16="http://schemas.microsoft.com/office/drawing/2014/main" id="{F2ED06C0-7AD3-440A-AA0A-191B18982188}"/>
              </a:ext>
            </a:extLst>
          </p:cNvPr>
          <p:cNvSpPr>
            <a:spLocks noGrp="1"/>
          </p:cNvSpPr>
          <p:nvPr>
            <p:ph idx="1"/>
          </p:nvPr>
        </p:nvSpPr>
        <p:spPr/>
        <p:txBody>
          <a:bodyPr/>
          <a:lstStyle/>
          <a:p>
            <a:r>
              <a:rPr lang="en-GB" dirty="0"/>
              <a:t>Development and participation in urban games is a response to the interest of seniors in new technologies and their practical use. </a:t>
            </a:r>
            <a:endParaRPr lang="pl-PL" dirty="0"/>
          </a:p>
          <a:p>
            <a:r>
              <a:rPr lang="en-GB" dirty="0"/>
              <a:t>A few months ago, a </a:t>
            </a:r>
            <a:r>
              <a:rPr lang="en-GB" dirty="0" err="1"/>
              <a:t>Scotish</a:t>
            </a:r>
            <a:r>
              <a:rPr lang="en-GB" dirty="0"/>
              <a:t> lady from the University of the Third Age wrote to me. She asked for help in visiting the old town. </a:t>
            </a:r>
            <a:endParaRPr lang="pl-PL" dirty="0"/>
          </a:p>
          <a:p>
            <a:r>
              <a:rPr lang="en-GB" dirty="0"/>
              <a:t>In October, the Scots received a prototype urban game prepared by our seniors. </a:t>
            </a:r>
            <a:endParaRPr lang="pl-PL" dirty="0"/>
          </a:p>
          <a:p>
            <a:r>
              <a:rPr lang="pl-PL" dirty="0"/>
              <a:t>Our </a:t>
            </a:r>
            <a:r>
              <a:rPr lang="pl-PL" dirty="0" err="1"/>
              <a:t>guests</a:t>
            </a:r>
            <a:r>
              <a:rPr lang="pl-PL" dirty="0"/>
              <a:t> </a:t>
            </a:r>
            <a:r>
              <a:rPr lang="pl-PL" dirty="0" err="1"/>
              <a:t>were</a:t>
            </a:r>
            <a:r>
              <a:rPr lang="pl-PL" dirty="0"/>
              <a:t> </a:t>
            </a:r>
            <a:r>
              <a:rPr lang="pl-PL" dirty="0" err="1"/>
              <a:t>very</a:t>
            </a:r>
            <a:r>
              <a:rPr lang="pl-PL" dirty="0"/>
              <a:t> </a:t>
            </a:r>
            <a:r>
              <a:rPr lang="pl-PL" dirty="0" err="1"/>
              <a:t>positive</a:t>
            </a:r>
            <a:r>
              <a:rPr lang="pl-PL" dirty="0"/>
              <a:t> about the </a:t>
            </a:r>
            <a:r>
              <a:rPr lang="pl-PL" dirty="0" err="1"/>
              <a:t>proposed</a:t>
            </a:r>
            <a:r>
              <a:rPr lang="pl-PL" dirty="0"/>
              <a:t> </a:t>
            </a:r>
            <a:r>
              <a:rPr lang="pl-PL" dirty="0" err="1"/>
              <a:t>game</a:t>
            </a:r>
            <a:r>
              <a:rPr lang="pl-PL" dirty="0"/>
              <a:t>.</a:t>
            </a:r>
          </a:p>
          <a:p>
            <a:r>
              <a:rPr lang="pl-PL" dirty="0"/>
              <a:t>What will be </a:t>
            </a:r>
            <a:r>
              <a:rPr lang="pl-PL" dirty="0" err="1"/>
              <a:t>next</a:t>
            </a:r>
            <a:r>
              <a:rPr lang="pl-PL" dirty="0"/>
              <a:t> – </a:t>
            </a:r>
            <a:r>
              <a:rPr lang="pl-PL" b="1" dirty="0" err="1"/>
              <a:t>why</a:t>
            </a:r>
            <a:r>
              <a:rPr lang="pl-PL" b="1" dirty="0"/>
              <a:t> not City Games in Augsburg</a:t>
            </a:r>
          </a:p>
          <a:p>
            <a:endParaRPr lang="pl-PL" dirty="0"/>
          </a:p>
        </p:txBody>
      </p:sp>
    </p:spTree>
    <p:extLst>
      <p:ext uri="{BB962C8B-B14F-4D97-AF65-F5344CB8AC3E}">
        <p14:creationId xmlns:p14="http://schemas.microsoft.com/office/powerpoint/2010/main" val="250746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3916B-50E4-472C-8999-51075AD70AB1}"/>
              </a:ext>
            </a:extLst>
          </p:cNvPr>
          <p:cNvSpPr>
            <a:spLocks noGrp="1"/>
          </p:cNvSpPr>
          <p:nvPr>
            <p:ph type="title"/>
          </p:nvPr>
        </p:nvSpPr>
        <p:spPr/>
        <p:txBody>
          <a:bodyPr/>
          <a:lstStyle/>
          <a:p>
            <a:pPr algn="ctr"/>
            <a:r>
              <a:rPr lang="pl-PL" b="1" dirty="0"/>
              <a:t>Thank for your </a:t>
            </a:r>
            <a:r>
              <a:rPr lang="pl-PL" b="1" dirty="0" err="1"/>
              <a:t>attention</a:t>
            </a:r>
            <a:br>
              <a:rPr lang="pl-PL" b="1" dirty="0"/>
            </a:br>
            <a:endParaRPr lang="pl-PL" b="1" dirty="0"/>
          </a:p>
        </p:txBody>
      </p:sp>
      <p:sp>
        <p:nvSpPr>
          <p:cNvPr id="3" name="Symbol zastępczy tekstu 2">
            <a:extLst>
              <a:ext uri="{FF2B5EF4-FFF2-40B4-BE49-F238E27FC236}">
                <a16:creationId xmlns:a16="http://schemas.microsoft.com/office/drawing/2014/main" id="{933C71E5-630E-491D-B1CE-516837E0B399}"/>
              </a:ext>
            </a:extLst>
          </p:cNvPr>
          <p:cNvSpPr>
            <a:spLocks noGrp="1"/>
          </p:cNvSpPr>
          <p:nvPr>
            <p:ph type="body" idx="1"/>
          </p:nvPr>
        </p:nvSpPr>
        <p:spPr>
          <a:xfrm>
            <a:off x="1628774" y="4589463"/>
            <a:ext cx="9505951" cy="1500187"/>
          </a:xfrm>
        </p:spPr>
        <p:txBody>
          <a:bodyPr>
            <a:normAutofit fontScale="92500" lnSpcReduction="10000"/>
          </a:bodyPr>
          <a:lstStyle/>
          <a:p>
            <a:pPr algn="ctr"/>
            <a:r>
              <a:rPr lang="en-US" b="1" i="1" dirty="0"/>
              <a:t>Th</a:t>
            </a:r>
            <a:r>
              <a:rPr lang="pl-PL" b="1" i="1" dirty="0"/>
              <a:t>e</a:t>
            </a:r>
            <a:r>
              <a:rPr lang="en-US" b="1" i="1" dirty="0"/>
              <a:t> project ERASMUS + "Strategic Partnership for Older People’s Inclusion into the Digital World" (1.10.2018 – 30.09.2020) has been funded with support from the European Commission. This publication only reflects the views the author, and the Commission cannot be held responsible for any use which may be made of the information contained therein.</a:t>
            </a:r>
            <a:endParaRPr lang="pl-PL" b="1" i="1" dirty="0"/>
          </a:p>
        </p:txBody>
      </p:sp>
      <p:pic>
        <p:nvPicPr>
          <p:cNvPr id="4" name="Obraz 3">
            <a:extLst>
              <a:ext uri="{FF2B5EF4-FFF2-40B4-BE49-F238E27FC236}">
                <a16:creationId xmlns:a16="http://schemas.microsoft.com/office/drawing/2014/main" id="{A94D9E8D-6CA7-4479-A587-DCA9CC7817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304070" cy="1122363"/>
          </a:xfrm>
          <a:prstGeom prst="rect">
            <a:avLst/>
          </a:prstGeom>
        </p:spPr>
      </p:pic>
      <p:pic>
        <p:nvPicPr>
          <p:cNvPr id="5" name="Obraz 4">
            <a:extLst>
              <a:ext uri="{FF2B5EF4-FFF2-40B4-BE49-F238E27FC236}">
                <a16:creationId xmlns:a16="http://schemas.microsoft.com/office/drawing/2014/main" id="{22C95494-616B-4D7D-ACBF-D4DB23A776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9310" y="0"/>
            <a:ext cx="2532690" cy="1790700"/>
          </a:xfrm>
          <a:prstGeom prst="rect">
            <a:avLst/>
          </a:prstGeom>
        </p:spPr>
      </p:pic>
    </p:spTree>
    <p:extLst>
      <p:ext uri="{BB962C8B-B14F-4D97-AF65-F5344CB8AC3E}">
        <p14:creationId xmlns:p14="http://schemas.microsoft.com/office/powerpoint/2010/main" val="74241355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670</Words>
  <Application>Microsoft Office PowerPoint</Application>
  <PresentationFormat>Panoramiczny</PresentationFormat>
  <Paragraphs>35</Paragraphs>
  <Slides>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vt:i4>
      </vt:variant>
    </vt:vector>
  </HeadingPairs>
  <TitlesOfParts>
    <vt:vector size="11" baseType="lpstr">
      <vt:lpstr>Arial</vt:lpstr>
      <vt:lpstr>Calibri</vt:lpstr>
      <vt:lpstr>Calibri Light</vt:lpstr>
      <vt:lpstr>Motyw pakietu Office</vt:lpstr>
      <vt:lpstr>City Games  What is all about?</vt:lpstr>
      <vt:lpstr>What problem do you want to solve,  what need to satisfy? </vt:lpstr>
      <vt:lpstr>How was/will be it done?</vt:lpstr>
      <vt:lpstr>What is the innovation of the project idea?</vt:lpstr>
      <vt:lpstr>Do we have an idea for the development             of the initiative? </vt:lpstr>
      <vt:lpstr>Is it a sustainable proposal?  </vt:lpstr>
      <vt:lpstr>Thank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Games  What is all about?</dc:title>
  <dc:creator>Anna Grabowska</dc:creator>
  <cp:lastModifiedBy>Anna Grabowska</cp:lastModifiedBy>
  <cp:revision>5</cp:revision>
  <dcterms:created xsi:type="dcterms:W3CDTF">2019-02-23T07:32:46Z</dcterms:created>
  <dcterms:modified xsi:type="dcterms:W3CDTF">2019-02-27T18:05:09Z</dcterms:modified>
</cp:coreProperties>
</file>