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7" r:id="rId3"/>
    <p:sldId id="286" r:id="rId4"/>
    <p:sldId id="259" r:id="rId5"/>
    <p:sldId id="260" r:id="rId6"/>
    <p:sldId id="262" r:id="rId7"/>
    <p:sldId id="278" r:id="rId8"/>
    <p:sldId id="289" r:id="rId9"/>
    <p:sldId id="288" r:id="rId10"/>
    <p:sldId id="285" r:id="rId11"/>
    <p:sldId id="263" r:id="rId12"/>
    <p:sldId id="283" r:id="rId13"/>
    <p:sldId id="266" r:id="rId14"/>
    <p:sldId id="265" r:id="rId15"/>
    <p:sldId id="272" r:id="rId16"/>
    <p:sldId id="267" r:id="rId17"/>
    <p:sldId id="269" r:id="rId18"/>
    <p:sldId id="299" r:id="rId19"/>
    <p:sldId id="293" r:id="rId20"/>
    <p:sldId id="294" r:id="rId21"/>
    <p:sldId id="279" r:id="rId22"/>
    <p:sldId id="300" r:id="rId23"/>
    <p:sldId id="282" r:id="rId24"/>
    <p:sldId id="301" r:id="rId25"/>
    <p:sldId id="290" r:id="rId26"/>
    <p:sldId id="291" r:id="rId27"/>
    <p:sldId id="292" r:id="rId28"/>
    <p:sldId id="275" r:id="rId29"/>
    <p:sldId id="274" r:id="rId30"/>
    <p:sldId id="295" r:id="rId31"/>
    <p:sldId id="298" r:id="rId32"/>
    <p:sldId id="277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D7346-E7A2-4FFF-8C32-436D9ABCD93E}" type="datetimeFigureOut">
              <a:rPr lang="pl-PL" smtClean="0"/>
              <a:t>20.10.2019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F92AD-F4F2-4EB8-9C21-8FDE63C246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923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B2FE55-23F0-48D3-966B-2FAF80879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7C2A388-845D-46F4-9E7B-DDD4C8E9F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9B78AC-62BD-4888-BCAF-D8F62DE9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20.10.2019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8EE87D-C5F2-4A8C-A17C-BD706EE1D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C61721-F300-4C9E-AC96-4C0AD45C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17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3AC819-3296-49FF-81E6-1721849F1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7053E7-B155-402E-BC27-1F7EFC078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6B568C-7A5D-48CE-A028-BF6BA346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20.10.2019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E4026E-3A2A-4485-BA2C-5172AE657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760FF7-722C-49DA-9F2A-9AD63A1D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78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732CFFB-EECD-4AFF-A4FB-BAD82D931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7B2EE91-61C0-4734-B0A8-0A831D6E3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96A17C-BA86-4062-84A8-2D0E4818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20.10.2019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D91DA0-01F3-4DD2-90DB-C2AF424C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06A4DE-D8DD-4926-9300-9F77B506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02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F74034-C22A-4CE8-B72A-BE5E19BB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DDCFB8-AFEE-41E8-BD74-649A3F355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74BE19-A7E0-470C-93E9-FA5D64AC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20.10.2019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C2E683-80BA-43BE-8916-468B2BED0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4AEA5C-9DD8-4FAF-8557-20754878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67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183C02-CCAF-4470-A2BD-EFAF10E3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FD33FA-84B7-4DE0-90AB-81A3289BD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FEBD12-DEBC-4DB9-AACB-FA420422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20.10.2019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E99DC3-6E3D-4B47-A8A0-7172441D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3A24FD-96EB-4967-BD98-6A0CA8B0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15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51793F-68B5-4834-8F08-E2256611F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C95F9E-79E1-45EB-BCBE-493E29B7B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694B091-1F29-4BEB-9B0D-93C51CCEB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16F307-2E14-4A8D-838F-E2FE7FF3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20.10.2019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CB467E-5BC5-465E-9428-5156C0AD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FC0DAC4-BA9E-4B9D-9882-C6F44569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18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EB7FD3-4D90-4283-B329-863E8974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0B2095-0FFE-4E13-9832-AD2170B07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67CD3D6-CD9B-48F2-9451-46B34B52E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B3B72B3-8135-4C13-ADD1-9DE0E6E21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F861C71-0C58-4F85-9656-841C4D48D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DD075C1-9008-47CB-B624-9094A0969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20.10.2019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158B301-DF80-4839-8073-0E4D14D6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4BF653C-52FE-46AD-A325-E790B203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254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A58708-3C14-4F70-BA9A-BC21CAEFF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E0B5E5F-0B07-4415-995E-DD953405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20.10.2019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1A3E19E-D7EA-499C-9E21-71A4A71C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3DF6CF5-50A3-4A2F-8667-3DADC4F2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96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A530DCD-66B2-4CD8-93CE-1D1B82741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20.10.2019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3404AA5-133C-48B3-9FF0-D80133D29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821B22A-4923-4E63-A8DB-C85C4B43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56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A37D64-0DAE-4197-BDC1-2FC02084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D9EB53-4AAB-42AF-95C5-25C1D1A5C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2856AA6-4603-4221-8AAE-6F205F593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809A204-BB31-4466-AC3F-A0D97096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20.10.2019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67E9D1A-E02D-45CD-BF16-F8C703F8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7F71C9D-2E9A-40DC-8F3B-9A112E4F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20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7290C6-754A-4509-82CF-96196F67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CAD5362-3870-4496-860D-7E628848F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D1D9C1-D152-41E3-97C7-BF94B2C4A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F40EAED-668C-4F09-BD36-CA765C54A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20.10.2019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A96ED4-673C-42DF-8ECC-EAA5E30D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6E27C8-1913-4CF9-82B6-1625CACC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664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97821E4-70AE-432F-A2BD-7FDBD69B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447676-09E0-41AC-8927-B1BD730D0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256DDE-63EA-4603-8464-D308BAF7D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33BF-D487-4B85-8A0A-65B127CA0573}" type="datetimeFigureOut">
              <a:rPr lang="pl-PL" smtClean="0"/>
              <a:t>20.10.2019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594F43-91CE-44CE-A3A0-4745F96BC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D8813D-77A2-45FF-85AA-9064313C1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55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jatobym.moodle.pl/" TargetMode="External"/><Relationship Id="rId2" Type="http://schemas.openxmlformats.org/officeDocument/2006/relationships/hyperlink" Target="mailto:anka.grabowska@gmail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twpg.gda.pl/2014jatobym/city-game-Reagan-Park-6-11-2014.pdf" TargetMode="External"/><Relationship Id="rId2" Type="http://schemas.openxmlformats.org/officeDocument/2006/relationships/hyperlink" Target="https://youtu.be/tI6dm71Uvw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prezy.trojmiasto.pl/Obrazy-ogniem-malowane-2019-imp488441.html" TargetMode="External"/><Relationship Id="rId2" Type="http://schemas.openxmlformats.org/officeDocument/2006/relationships/hyperlink" Target="http://utwpg.gda.pl/2014jatobym/zaproszenie-30-10-2014-A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youtu.be/xEcZpCSS0Z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youtu.be/d7GYxImTf2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twpg.gda.pl/2014SenAcT/SenAcT-25-05-2014-by-Yuksel.mp4" TargetMode="External"/><Relationship Id="rId2" Type="http://schemas.openxmlformats.org/officeDocument/2006/relationships/hyperlink" Target="https://youtu.be/sSdeOx9Kp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facebook.com/groups/100160903745678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jatobym.moodle.p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u3aonline.org.a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u3aforum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u3aforum.org/programme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facebook.com/pg/BankBabcinychBajek/video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sp4ce.moodlecloud.com/course/view.php?id=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youtu.be/rkAtDpQ6GT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youtu.be/08mNIN9r5O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alaandbunny.com/" TargetMode="External"/><Relationship Id="rId2" Type="http://schemas.openxmlformats.org/officeDocument/2006/relationships/hyperlink" Target="https://www.facebook.com/Koala-And-Bunny-65105194832419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koalaandbunny.com/KOALAPOLISHCOLOUR8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epale.ec.europa.eu/p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ehure.moodlecloud.com/mod/forum/view.php?id=67" TargetMode="External"/><Relationship Id="rId2" Type="http://schemas.openxmlformats.org/officeDocument/2006/relationships/hyperlink" Target="https://dehure.moodlecloud.com/login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atobym.moodle.pl/" TargetMode="External"/><Relationship Id="rId2" Type="http://schemas.openxmlformats.org/officeDocument/2006/relationships/hyperlink" Target="http://utw.moodle.pl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youtu.be/CLKbr7LlGmU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g.edu.pl/pwp" TargetMode="External"/><Relationship Id="rId2" Type="http://schemas.openxmlformats.org/officeDocument/2006/relationships/hyperlink" Target="Wsp&#243;lne%20&#346;rodowisko%20Nauczania%20dla%20Edukacji%20In&#380;ynierskiej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coled.moodle.pl/" TargetMode="External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hyperlink" Target="https://coled.moodle.pl/" TargetMode="External"/><Relationship Id="rId2" Type="http://schemas.openxmlformats.org/officeDocument/2006/relationships/hyperlink" Target="mailto:anka.grabowska@gmail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YaiwxDEttAQ&amp;feature=youtu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s://youtu.be/oN1uOhl-IAI?t=14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youtu.be/IuyUhuydr1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facebook.com/groups/LwG.Gdans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facebook.com/groups/397417027477225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537220-CB40-4B66-A20B-266287DA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722454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 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sz="4900" b="1" dirty="0"/>
              <a:t>E-learning w kształceniu osób dorosłych, kształcenie przez całe życie jest dla wszystkich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18B7C88-861A-4B23-92E0-1FC2AAFCC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099" y="4252118"/>
            <a:ext cx="9782175" cy="1792287"/>
          </a:xfrm>
        </p:spPr>
        <p:txBody>
          <a:bodyPr>
            <a:normAutofit fontScale="92500" lnSpcReduction="10000"/>
          </a:bodyPr>
          <a:lstStyle/>
          <a:p>
            <a:endParaRPr lang="pl-PL" dirty="0"/>
          </a:p>
          <a:p>
            <a:r>
              <a:rPr lang="pl-PL" sz="3000" b="1" i="1" dirty="0"/>
              <a:t>Dr inż. </a:t>
            </a:r>
            <a:r>
              <a:rPr lang="en-GB" sz="3000" b="1" i="1" dirty="0"/>
              <a:t>Anna Grabowska </a:t>
            </a:r>
            <a:endParaRPr lang="pl-PL" sz="3000" b="1" i="1" dirty="0"/>
          </a:p>
          <a:p>
            <a:r>
              <a:rPr lang="pl-PL" sz="3000" b="1" i="1" dirty="0">
                <a:hlinkClick r:id="rId2"/>
              </a:rPr>
              <a:t>anka.grabowska@gmail.com</a:t>
            </a:r>
            <a:endParaRPr lang="pl-PL" sz="3000" b="1" i="1" dirty="0"/>
          </a:p>
          <a:p>
            <a:r>
              <a:rPr lang="pl-PL" sz="3000" b="1" i="1" dirty="0">
                <a:hlinkClick r:id="rId3"/>
              </a:rPr>
              <a:t>http://jatobym.moodle.pl/</a:t>
            </a:r>
            <a:endParaRPr lang="pl-PL" sz="3000" b="1" i="1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455D198-0E4D-4DCC-BC04-B0BAD9AF1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93"/>
            <a:ext cx="6096000" cy="1251489"/>
          </a:xfrm>
          <a:prstGeom prst="rect">
            <a:avLst/>
          </a:prstGeom>
        </p:spPr>
      </p:pic>
      <p:pic>
        <p:nvPicPr>
          <p:cNvPr id="17" name="Picture 2" descr="WETI nowy">
            <a:extLst>
              <a:ext uri="{FF2B5EF4-FFF2-40B4-BE49-F238E27FC236}">
                <a16:creationId xmlns:a16="http://schemas.microsoft.com/office/drawing/2014/main" id="{5F56EF25-A0AC-417B-BFC3-6AFFF4C9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635" y="3810000"/>
            <a:ext cx="3577497" cy="248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57DB5A7-2A0B-4CF7-BE9C-25EE4E967B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0"/>
            <a:ext cx="4591049" cy="190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75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B3B2DB-6F5F-4C9E-9020-D1A77D80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Dobre praktyki</a:t>
            </a:r>
            <a:br>
              <a:rPr lang="pl-PL" b="1" dirty="0"/>
            </a:br>
            <a:r>
              <a:rPr lang="pl-PL" b="1" dirty="0"/>
              <a:t> </a:t>
            </a:r>
            <a:r>
              <a:rPr lang="pl-PL" b="1" dirty="0">
                <a:hlinkClick r:id="rId2"/>
              </a:rPr>
              <a:t>Gry miejskie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915899-958D-450C-AC90-7FAD49637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302"/>
            <a:ext cx="10515600" cy="5618374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>
                <a:hlinkClick r:id="rId3"/>
              </a:rPr>
            </a:br>
            <a:endParaRPr lang="pl-PL" dirty="0"/>
          </a:p>
        </p:txBody>
      </p:sp>
      <p:pic>
        <p:nvPicPr>
          <p:cNvPr id="5" name="Obraz 4">
            <a:hlinkClick r:id="rId2"/>
            <a:extLst>
              <a:ext uri="{FF2B5EF4-FFF2-40B4-BE49-F238E27FC236}">
                <a16:creationId xmlns:a16="http://schemas.microsoft.com/office/drawing/2014/main" id="{406CA4A8-CA6D-4A90-87E4-DADF95EAF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5" y="1860714"/>
            <a:ext cx="75374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2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B3B2DB-6F5F-4C9E-9020-D1A77D80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67" y="365125"/>
            <a:ext cx="11076495" cy="1325563"/>
          </a:xfrm>
        </p:spPr>
        <p:txBody>
          <a:bodyPr/>
          <a:lstStyle/>
          <a:p>
            <a:pPr algn="ctr"/>
            <a:r>
              <a:rPr lang="pl-PL" b="1" dirty="0"/>
              <a:t>Dobre praktyki </a:t>
            </a:r>
            <a:br>
              <a:rPr lang="pl-PL" b="1" dirty="0"/>
            </a:br>
            <a:r>
              <a:rPr lang="pl-PL" b="1" dirty="0">
                <a:hlinkClick r:id="rId2"/>
              </a:rPr>
              <a:t>Zaproszenie  </a:t>
            </a:r>
            <a:endParaRPr lang="pl-PL" dirty="0"/>
          </a:p>
        </p:txBody>
      </p:sp>
      <p:pic>
        <p:nvPicPr>
          <p:cNvPr id="5" name="Symbol zastępczy zawartości 4">
            <a:hlinkClick r:id="rId3"/>
            <a:extLst>
              <a:ext uri="{FF2B5EF4-FFF2-40B4-BE49-F238E27FC236}">
                <a16:creationId xmlns:a16="http://schemas.microsoft.com/office/drawing/2014/main" id="{F26DFFA0-C031-4293-8993-06F7ED0C5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84" y="1690688"/>
            <a:ext cx="7541131" cy="5008926"/>
          </a:xfr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234418E0-1653-4030-AEBD-6837E2D4CCCC}"/>
              </a:ext>
            </a:extLst>
          </p:cNvPr>
          <p:cNvSpPr/>
          <p:nvPr/>
        </p:nvSpPr>
        <p:spPr>
          <a:xfrm>
            <a:off x="7935376" y="3823586"/>
            <a:ext cx="1284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u="sng" dirty="0">
                <a:solidFill>
                  <a:schemeClr val="accent1"/>
                </a:solidFill>
              </a:rPr>
              <a:t>https://imprezy.trojmiasto.pl/Obrazy-ogniem-malowane-2019-imp488441.html</a:t>
            </a:r>
          </a:p>
        </p:txBody>
      </p:sp>
    </p:spTree>
    <p:extLst>
      <p:ext uri="{BB962C8B-B14F-4D97-AF65-F5344CB8AC3E}">
        <p14:creationId xmlns:p14="http://schemas.microsoft.com/office/powerpoint/2010/main" val="388413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76DF4B-2654-4BA8-9443-5A5E9259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365125"/>
            <a:ext cx="12921343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/>
              <a:t>Dobre praktyki</a:t>
            </a:r>
            <a:br>
              <a:rPr lang="pl-PL" b="1" dirty="0">
                <a:hlinkClick r:id="rId2"/>
              </a:rPr>
            </a:br>
            <a:r>
              <a:rPr lang="pl-PL" b="1" dirty="0">
                <a:hlinkClick r:id="rId2"/>
              </a:rPr>
              <a:t>Finał III edycji konkursu „Dojrzałość w sieci. Dobre praktyki”, Pałac Prezydencki, Warszawa, 20 marca 2015</a:t>
            </a:r>
            <a:endParaRPr lang="pl-PL" b="1" dirty="0"/>
          </a:p>
        </p:txBody>
      </p:sp>
      <p:pic>
        <p:nvPicPr>
          <p:cNvPr id="5" name="Symbol zastępczy zawartości 4">
            <a:hlinkClick r:id="rId2"/>
            <a:extLst>
              <a:ext uri="{FF2B5EF4-FFF2-40B4-BE49-F238E27FC236}">
                <a16:creationId xmlns:a16="http://schemas.microsoft.com/office/drawing/2014/main" id="{9BB10647-C781-4EC9-9DB2-280FA706D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73" y="2348365"/>
            <a:ext cx="5597425" cy="4351338"/>
          </a:xfrm>
        </p:spPr>
      </p:pic>
    </p:spTree>
    <p:extLst>
      <p:ext uri="{BB962C8B-B14F-4D97-AF65-F5344CB8AC3E}">
        <p14:creationId xmlns:p14="http://schemas.microsoft.com/office/powerpoint/2010/main" val="1458295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42DBBB-731F-4DD3-84B8-6F277E46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4102"/>
          </a:xfrm>
        </p:spPr>
        <p:txBody>
          <a:bodyPr>
            <a:noAutofit/>
          </a:bodyPr>
          <a:lstStyle/>
          <a:p>
            <a:pPr algn="ctr"/>
            <a:r>
              <a:rPr lang="pl-PL" b="1" dirty="0"/>
              <a:t>Dobre praktyki </a:t>
            </a:r>
            <a:br>
              <a:rPr lang="pl-PL" b="1" dirty="0"/>
            </a:br>
            <a:r>
              <a:rPr lang="pl-PL" b="1" dirty="0">
                <a:hlinkClick r:id="rId2"/>
              </a:rPr>
              <a:t>Senior </a:t>
            </a:r>
            <a:r>
              <a:rPr lang="pl-PL" b="1" dirty="0" err="1">
                <a:hlinkClick r:id="rId2"/>
              </a:rPr>
              <a:t>Acting</a:t>
            </a:r>
            <a:r>
              <a:rPr lang="pl-PL" b="1" dirty="0">
                <a:hlinkClick r:id="rId2"/>
              </a:rPr>
              <a:t> </a:t>
            </a:r>
            <a:r>
              <a:rPr lang="pl-PL" b="1" dirty="0" err="1">
                <a:hlinkClick r:id="rId2"/>
              </a:rPr>
              <a:t>Together</a:t>
            </a:r>
            <a:r>
              <a:rPr lang="pl-PL" b="1" dirty="0">
                <a:hlinkClick r:id="rId2"/>
              </a:rPr>
              <a:t> – 2014</a:t>
            </a:r>
            <a:endParaRPr lang="pl-PL" b="1" dirty="0"/>
          </a:p>
        </p:txBody>
      </p:sp>
      <p:pic>
        <p:nvPicPr>
          <p:cNvPr id="5" name="Symbol zastępczy zawartości 4">
            <a:hlinkClick r:id="rId2"/>
            <a:extLst>
              <a:ext uri="{FF2B5EF4-FFF2-40B4-BE49-F238E27FC236}">
                <a16:creationId xmlns:a16="http://schemas.microsoft.com/office/drawing/2014/main" id="{591C6CFD-15C1-4341-9923-4CEDECE22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99" y="1771371"/>
            <a:ext cx="6805661" cy="4904151"/>
          </a:xfrm>
        </p:spPr>
      </p:pic>
    </p:spTree>
    <p:extLst>
      <p:ext uri="{BB962C8B-B14F-4D97-AF65-F5344CB8AC3E}">
        <p14:creationId xmlns:p14="http://schemas.microsoft.com/office/powerpoint/2010/main" val="156081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D993FD-93DC-4151-9B3B-0D4BE0385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900" b="1" dirty="0"/>
              <a:t>Dobre praktyki</a:t>
            </a:r>
            <a:br>
              <a:rPr lang="pl-PL" sz="4900" b="1" dirty="0">
                <a:hlinkClick r:id="rId2"/>
              </a:rPr>
            </a:br>
            <a:r>
              <a:rPr lang="pl-PL" sz="4900" b="1" dirty="0">
                <a:hlinkClick r:id="rId2"/>
              </a:rPr>
              <a:t>Senior </a:t>
            </a:r>
            <a:r>
              <a:rPr lang="pl-PL" sz="4900" b="1" dirty="0" err="1">
                <a:hlinkClick r:id="rId2"/>
              </a:rPr>
              <a:t>Acting</a:t>
            </a:r>
            <a:r>
              <a:rPr lang="pl-PL" sz="4900" b="1" dirty="0">
                <a:hlinkClick r:id="rId2"/>
              </a:rPr>
              <a:t> </a:t>
            </a:r>
            <a:r>
              <a:rPr lang="pl-PL" sz="4900" b="1" dirty="0" err="1">
                <a:hlinkClick r:id="rId2"/>
              </a:rPr>
              <a:t>Together</a:t>
            </a:r>
            <a:r>
              <a:rPr lang="pl-PL" sz="4900" b="1" dirty="0">
                <a:hlinkClick r:id="rId2"/>
              </a:rPr>
              <a:t> – 2014</a:t>
            </a:r>
            <a:br>
              <a:rPr lang="pl-PL" b="1" dirty="0"/>
            </a:br>
            <a:endParaRPr lang="pl-PL" sz="2800" dirty="0"/>
          </a:p>
        </p:txBody>
      </p:sp>
      <p:pic>
        <p:nvPicPr>
          <p:cNvPr id="5" name="Symbol zastępczy zawartości 4">
            <a:hlinkClick r:id="rId3"/>
            <a:extLst>
              <a:ext uri="{FF2B5EF4-FFF2-40B4-BE49-F238E27FC236}">
                <a16:creationId xmlns:a16="http://schemas.microsoft.com/office/drawing/2014/main" id="{00824626-5853-48AD-AF1C-DB0349027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965680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125398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EBF349-708D-49F4-AF29-514827B0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b="1" dirty="0"/>
              <a:t>Dobre praktyki  </a:t>
            </a:r>
            <a:br>
              <a:rPr lang="pl-PL" b="1" dirty="0"/>
            </a:br>
            <a:r>
              <a:rPr lang="pl-PL" b="1" dirty="0">
                <a:hlinkClick r:id="rId2"/>
              </a:rPr>
              <a:t>Czy Gruzja leży w Europie?</a:t>
            </a:r>
            <a:r>
              <a:rPr lang="en-US" b="1" dirty="0">
                <a:hlinkClick r:id="rId2"/>
              </a:rPr>
              <a:t>, 2016 – 2017</a:t>
            </a:r>
            <a:endParaRPr lang="pl-PL" dirty="0"/>
          </a:p>
        </p:txBody>
      </p:sp>
      <p:pic>
        <p:nvPicPr>
          <p:cNvPr id="6" name="Symbol zastępczy zawartości 5">
            <a:hlinkClick r:id="rId2"/>
            <a:extLst>
              <a:ext uri="{FF2B5EF4-FFF2-40B4-BE49-F238E27FC236}">
                <a16:creationId xmlns:a16="http://schemas.microsoft.com/office/drawing/2014/main" id="{471FF9B3-7F4C-4E2D-8B75-36EE772A2B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3" y="2097882"/>
            <a:ext cx="4239895" cy="3806825"/>
          </a:xfrm>
        </p:spPr>
      </p:pic>
      <p:pic>
        <p:nvPicPr>
          <p:cNvPr id="12" name="Symbol zastępczy zawartości 11">
            <a:hlinkClick r:id="rId2"/>
            <a:extLst>
              <a:ext uri="{FF2B5EF4-FFF2-40B4-BE49-F238E27FC236}">
                <a16:creationId xmlns:a16="http://schemas.microsoft.com/office/drawing/2014/main" id="{A3610313-4035-4BA4-A91C-738FF7631F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68" y="2196445"/>
            <a:ext cx="5219357" cy="3708262"/>
          </a:xfrm>
        </p:spPr>
      </p:pic>
    </p:spTree>
    <p:extLst>
      <p:ext uri="{BB962C8B-B14F-4D97-AF65-F5344CB8AC3E}">
        <p14:creationId xmlns:p14="http://schemas.microsoft.com/office/powerpoint/2010/main" val="519885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6EDCBA-85A2-4691-8159-1FB30713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365125"/>
            <a:ext cx="11430000" cy="1048897"/>
          </a:xfrm>
        </p:spPr>
        <p:txBody>
          <a:bodyPr>
            <a:noAutofit/>
          </a:bodyPr>
          <a:lstStyle/>
          <a:p>
            <a:pPr algn="ctr"/>
            <a:r>
              <a:rPr lang="pl-PL" b="1" dirty="0"/>
              <a:t>Dobre praktyki </a:t>
            </a:r>
            <a:br>
              <a:rPr lang="pl-PL" b="1" dirty="0"/>
            </a:br>
            <a:r>
              <a:rPr lang="pl-PL" b="1" dirty="0">
                <a:hlinkClick r:id="rId2"/>
              </a:rPr>
              <a:t>SPADE, SPIDW, </a:t>
            </a:r>
            <a:r>
              <a:rPr lang="pl-PL" b="1" dirty="0" err="1">
                <a:hlinkClick r:id="rId2"/>
              </a:rPr>
              <a:t>Seniors@ICT</a:t>
            </a:r>
            <a:r>
              <a:rPr lang="pl-PL" dirty="0">
                <a:hlinkClick r:id="rId2"/>
              </a:rPr>
              <a:t> </a:t>
            </a:r>
            <a:endParaRPr lang="pl-PL" b="1" dirty="0"/>
          </a:p>
        </p:txBody>
      </p:sp>
      <p:pic>
        <p:nvPicPr>
          <p:cNvPr id="5" name="Symbol zastępczy zawartości 4">
            <a:hlinkClick r:id="rId2"/>
            <a:extLst>
              <a:ext uri="{FF2B5EF4-FFF2-40B4-BE49-F238E27FC236}">
                <a16:creationId xmlns:a16="http://schemas.microsoft.com/office/drawing/2014/main" id="{BA043654-6AAB-44EC-B6A7-0ADC484C1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526183"/>
            <a:ext cx="8829675" cy="4966692"/>
          </a:xfrm>
        </p:spPr>
      </p:pic>
    </p:spTree>
    <p:extLst>
      <p:ext uri="{BB962C8B-B14F-4D97-AF65-F5344CB8AC3E}">
        <p14:creationId xmlns:p14="http://schemas.microsoft.com/office/powerpoint/2010/main" val="3447732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8A8B09-F83E-44A9-8782-F6169D8C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hlinkClick r:id="rId2"/>
              </a:rPr>
              <a:t>U3A online</a:t>
            </a:r>
            <a:endParaRPr lang="pl-PL" b="1" dirty="0"/>
          </a:p>
        </p:txBody>
      </p:sp>
      <p:pic>
        <p:nvPicPr>
          <p:cNvPr id="5" name="Symbol zastępczy zawartości 4">
            <a:hlinkClick r:id="rId2"/>
            <a:extLst>
              <a:ext uri="{FF2B5EF4-FFF2-40B4-BE49-F238E27FC236}">
                <a16:creationId xmlns:a16="http://schemas.microsoft.com/office/drawing/2014/main" id="{1C033ECF-CF19-4B82-8250-1537BF881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784732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6B59F7-A1F1-4752-94D9-ACCE273C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hlinkClick r:id="rId2"/>
              </a:rPr>
              <a:t>U3A Forum</a:t>
            </a:r>
            <a:endParaRPr lang="pl-PL" b="1" dirty="0"/>
          </a:p>
        </p:txBody>
      </p:sp>
      <p:pic>
        <p:nvPicPr>
          <p:cNvPr id="5" name="Symbol zastępczy zawartości 4">
            <a:hlinkClick r:id="rId2"/>
            <a:extLst>
              <a:ext uri="{FF2B5EF4-FFF2-40B4-BE49-F238E27FC236}">
                <a16:creationId xmlns:a16="http://schemas.microsoft.com/office/drawing/2014/main" id="{74F3F334-2998-4BA1-A03A-8347EE1E2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10" y="1825625"/>
            <a:ext cx="8364580" cy="4351338"/>
          </a:xfrm>
        </p:spPr>
      </p:pic>
    </p:spTree>
    <p:extLst>
      <p:ext uri="{BB962C8B-B14F-4D97-AF65-F5344CB8AC3E}">
        <p14:creationId xmlns:p14="http://schemas.microsoft.com/office/powerpoint/2010/main" val="2934900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7E833C-F1A3-4948-9FB2-F6ADE14A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U3A Forum </a:t>
            </a:r>
            <a:br>
              <a:rPr lang="pl-PL" b="1" dirty="0"/>
            </a:br>
            <a:r>
              <a:rPr lang="pl-PL" b="1" dirty="0"/>
              <a:t>II wojna światowa - wspomnienia 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DFEFA61-689D-4C1D-AA73-3112EBFCA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07" y="1825625"/>
            <a:ext cx="8223985" cy="4351338"/>
          </a:xfrm>
        </p:spPr>
      </p:pic>
    </p:spTree>
    <p:extLst>
      <p:ext uri="{BB962C8B-B14F-4D97-AF65-F5344CB8AC3E}">
        <p14:creationId xmlns:p14="http://schemas.microsoft.com/office/powerpoint/2010/main" val="401475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4767600-ECF8-47EE-A0F5-960498B9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Agenda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E58911C-0CCC-4CC2-BA24-6A91710A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25625"/>
            <a:ext cx="11582400" cy="4667250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pl-PL" sz="4000" dirty="0"/>
              <a:t>Powrót do przeszłości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4000" dirty="0"/>
              <a:t>Dobre praktyki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4000" dirty="0"/>
              <a:t>U3A online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4000" dirty="0"/>
              <a:t>U3A Forum  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4000" dirty="0"/>
              <a:t>Bank Babcinych Bajek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4000" dirty="0"/>
              <a:t>EPALE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4000" dirty="0"/>
              <a:t>Podsumowanie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8231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5F7B4E-2F9F-4937-A8E8-1F3EED8E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hlinkClick r:id="rId2"/>
              </a:rPr>
              <a:t>U3A Forum </a:t>
            </a:r>
            <a:endParaRPr lang="pl-PL" b="1" dirty="0"/>
          </a:p>
        </p:txBody>
      </p:sp>
      <p:pic>
        <p:nvPicPr>
          <p:cNvPr id="7" name="Symbol zastępczy zawartości 6">
            <a:hlinkClick r:id="rId2"/>
            <a:extLst>
              <a:ext uri="{FF2B5EF4-FFF2-40B4-BE49-F238E27FC236}">
                <a16:creationId xmlns:a16="http://schemas.microsoft.com/office/drawing/2014/main" id="{9AEDC98B-FF21-4720-AD79-CD0252263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22" y="1825625"/>
            <a:ext cx="8250756" cy="4351338"/>
          </a:xfrm>
        </p:spPr>
      </p:pic>
    </p:spTree>
    <p:extLst>
      <p:ext uri="{BB962C8B-B14F-4D97-AF65-F5344CB8AC3E}">
        <p14:creationId xmlns:p14="http://schemas.microsoft.com/office/powerpoint/2010/main" val="1365311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091B53-7B6D-448D-8EE6-4A91B58B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hlinkClick r:id="rId2"/>
              </a:rPr>
              <a:t>Bank Babcinych Bajek</a:t>
            </a:r>
            <a:br>
              <a:rPr lang="pl-PL" b="1" dirty="0">
                <a:hlinkClick r:id="rId2"/>
              </a:rPr>
            </a:br>
            <a:r>
              <a:rPr lang="pl-PL" b="1" dirty="0">
                <a:hlinkClick r:id="rId2"/>
              </a:rPr>
              <a:t>Facebook </a:t>
            </a:r>
            <a:endParaRPr lang="pl-PL" b="1" dirty="0"/>
          </a:p>
        </p:txBody>
      </p:sp>
      <p:pic>
        <p:nvPicPr>
          <p:cNvPr id="6" name="Symbol zastępczy zawartości 5">
            <a:hlinkClick r:id="rId2"/>
            <a:extLst>
              <a:ext uri="{FF2B5EF4-FFF2-40B4-BE49-F238E27FC236}">
                <a16:creationId xmlns:a16="http://schemas.microsoft.com/office/drawing/2014/main" id="{77335F05-B4E1-4F96-8FB9-F729528BD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42" y="1825625"/>
            <a:ext cx="7127116" cy="4351338"/>
          </a:xfrm>
        </p:spPr>
      </p:pic>
    </p:spTree>
    <p:extLst>
      <p:ext uri="{BB962C8B-B14F-4D97-AF65-F5344CB8AC3E}">
        <p14:creationId xmlns:p14="http://schemas.microsoft.com/office/powerpoint/2010/main" val="1044896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091B53-7B6D-448D-8EE6-4A91B58B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hlinkClick r:id="rId2"/>
              </a:rPr>
              <a:t>Bank Babcinych Bajek</a:t>
            </a:r>
            <a:br>
              <a:rPr lang="pl-PL" b="1" dirty="0">
                <a:hlinkClick r:id="rId2"/>
              </a:rPr>
            </a:br>
            <a:r>
              <a:rPr lang="pl-PL" b="1" dirty="0">
                <a:hlinkClick r:id="rId2"/>
              </a:rPr>
              <a:t>w chmurze </a:t>
            </a:r>
            <a:endParaRPr lang="pl-PL" b="1" dirty="0"/>
          </a:p>
        </p:txBody>
      </p:sp>
      <p:pic>
        <p:nvPicPr>
          <p:cNvPr id="9" name="Symbol zastępczy zawartości 8">
            <a:hlinkClick r:id="rId2"/>
            <a:extLst>
              <a:ext uri="{FF2B5EF4-FFF2-40B4-BE49-F238E27FC236}">
                <a16:creationId xmlns:a16="http://schemas.microsoft.com/office/drawing/2014/main" id="{08953BD6-5737-49A6-93C7-A6F82399B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759022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091B53-7B6D-448D-8EE6-4A91B58B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hlinkClick r:id="rId2"/>
              </a:rPr>
              <a:t>Bank Babcinych Bajek - </a:t>
            </a:r>
            <a:br>
              <a:rPr lang="pl-PL" b="1" dirty="0">
                <a:hlinkClick r:id="rId2"/>
              </a:rPr>
            </a:br>
            <a:r>
              <a:rPr lang="pl-PL" b="1" dirty="0">
                <a:hlinkClick r:id="rId2"/>
              </a:rPr>
              <a:t>oryginał</a:t>
            </a:r>
            <a:endParaRPr lang="pl-PL" b="1" dirty="0"/>
          </a:p>
        </p:txBody>
      </p:sp>
      <p:pic>
        <p:nvPicPr>
          <p:cNvPr id="5" name="Symbol zastępczy zawartości 4">
            <a:hlinkClick r:id="rId2"/>
            <a:extLst>
              <a:ext uri="{FF2B5EF4-FFF2-40B4-BE49-F238E27FC236}">
                <a16:creationId xmlns:a16="http://schemas.microsoft.com/office/drawing/2014/main" id="{D42C0528-9E95-4002-B537-8C217756D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82" y="1838324"/>
            <a:ext cx="8017835" cy="4520515"/>
          </a:xfrm>
        </p:spPr>
      </p:pic>
    </p:spTree>
    <p:extLst>
      <p:ext uri="{BB962C8B-B14F-4D97-AF65-F5344CB8AC3E}">
        <p14:creationId xmlns:p14="http://schemas.microsoft.com/office/powerpoint/2010/main" val="644812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091B53-7B6D-448D-8EE6-4A91B58B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hlinkClick r:id="rId2"/>
              </a:rPr>
              <a:t>Bank Babcinych Bajek - </a:t>
            </a:r>
            <a:br>
              <a:rPr lang="pl-PL" b="1" dirty="0">
                <a:hlinkClick r:id="rId2"/>
              </a:rPr>
            </a:br>
            <a:r>
              <a:rPr lang="pl-PL" b="1" dirty="0">
                <a:hlinkClick r:id="rId2"/>
              </a:rPr>
              <a:t>adaptacja teatralna</a:t>
            </a:r>
            <a:endParaRPr lang="pl-PL" b="1" dirty="0"/>
          </a:p>
        </p:txBody>
      </p:sp>
      <p:pic>
        <p:nvPicPr>
          <p:cNvPr id="7" name="Symbol zastępczy zawartości 6">
            <a:hlinkClick r:id="rId2"/>
            <a:extLst>
              <a:ext uri="{FF2B5EF4-FFF2-40B4-BE49-F238E27FC236}">
                <a16:creationId xmlns:a16="http://schemas.microsoft.com/office/drawing/2014/main" id="{C411D220-09A7-428B-B749-BE2A5BE01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1825625"/>
            <a:ext cx="8229599" cy="4794250"/>
          </a:xfrm>
        </p:spPr>
      </p:pic>
    </p:spTree>
    <p:extLst>
      <p:ext uri="{BB962C8B-B14F-4D97-AF65-F5344CB8AC3E}">
        <p14:creationId xmlns:p14="http://schemas.microsoft.com/office/powerpoint/2010/main" val="2774039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753502-00A4-436B-A32B-9BD203E3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hlinkClick r:id="rId2"/>
              </a:rPr>
              <a:t>Bank babcinych bajek</a:t>
            </a:r>
            <a:br>
              <a:rPr lang="pl-PL" b="1" dirty="0">
                <a:hlinkClick r:id="rId2"/>
              </a:rPr>
            </a:br>
            <a:r>
              <a:rPr lang="pl-PL" b="1" dirty="0">
                <a:hlinkClick r:id="rId2"/>
              </a:rPr>
              <a:t>Koala and </a:t>
            </a:r>
            <a:r>
              <a:rPr lang="pl-PL" b="1" dirty="0" err="1">
                <a:hlinkClick r:id="rId2"/>
              </a:rPr>
              <a:t>Bunny</a:t>
            </a:r>
            <a:endParaRPr lang="pl-PL" b="1" dirty="0"/>
          </a:p>
        </p:txBody>
      </p:sp>
      <p:pic>
        <p:nvPicPr>
          <p:cNvPr id="7" name="Symbol zastępczy zawartości 6">
            <a:hlinkClick r:id="rId3"/>
            <a:extLst>
              <a:ext uri="{FF2B5EF4-FFF2-40B4-BE49-F238E27FC236}">
                <a16:creationId xmlns:a16="http://schemas.microsoft.com/office/drawing/2014/main" id="{4EA31BA2-E8F0-4C76-8EDB-348C72D79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64" y="1825625"/>
            <a:ext cx="8450872" cy="4351338"/>
          </a:xfrm>
        </p:spPr>
      </p:pic>
    </p:spTree>
    <p:extLst>
      <p:ext uri="{BB962C8B-B14F-4D97-AF65-F5344CB8AC3E}">
        <p14:creationId xmlns:p14="http://schemas.microsoft.com/office/powerpoint/2010/main" val="4165766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EEDD2F-9CCC-44C8-9AC2-A3E9E25E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Bank babcinych bajek </a:t>
            </a:r>
            <a:br>
              <a:rPr lang="pl-PL" b="1" dirty="0"/>
            </a:br>
            <a:r>
              <a:rPr lang="pl-PL" b="1" dirty="0"/>
              <a:t>tłumaczenia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06E1C64-A4A1-4C61-B916-18602AAC1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1619135"/>
            <a:ext cx="7829550" cy="4873740"/>
          </a:xfrm>
        </p:spPr>
      </p:pic>
    </p:spTree>
    <p:extLst>
      <p:ext uri="{BB962C8B-B14F-4D97-AF65-F5344CB8AC3E}">
        <p14:creationId xmlns:p14="http://schemas.microsoft.com/office/powerpoint/2010/main" val="3835299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0042FF-7617-4500-94BF-7201D002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65125"/>
            <a:ext cx="11591925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Bank babcinych bajek  </a:t>
            </a:r>
            <a:r>
              <a:rPr lang="pl-PL" sz="4000" b="1" dirty="0">
                <a:hlinkClick r:id="rId2"/>
              </a:rPr>
              <a:t>http://koalaandbunny.com/KOALAPOLISHCOLOUR8.pdf</a:t>
            </a:r>
            <a:endParaRPr lang="pl-PL" sz="4000" b="1" dirty="0"/>
          </a:p>
        </p:txBody>
      </p:sp>
      <p:pic>
        <p:nvPicPr>
          <p:cNvPr id="5" name="Symbol zastępczy zawartości 4">
            <a:hlinkClick r:id="rId2"/>
            <a:extLst>
              <a:ext uri="{FF2B5EF4-FFF2-40B4-BE49-F238E27FC236}">
                <a16:creationId xmlns:a16="http://schemas.microsoft.com/office/drawing/2014/main" id="{4233B4B5-1F02-489A-B071-BAD44A8CA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90688"/>
            <a:ext cx="7105650" cy="5017936"/>
          </a:xfrm>
        </p:spPr>
      </p:pic>
    </p:spTree>
    <p:extLst>
      <p:ext uri="{BB962C8B-B14F-4D97-AF65-F5344CB8AC3E}">
        <p14:creationId xmlns:p14="http://schemas.microsoft.com/office/powerpoint/2010/main" val="859410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67C41D-6495-42CA-A0B4-956C9E8D8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65125"/>
            <a:ext cx="112585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hlinkClick r:id="rId2"/>
              </a:rPr>
              <a:t>EPALE</a:t>
            </a:r>
            <a:br>
              <a:rPr lang="pl-PL" b="1" dirty="0">
                <a:hlinkClick r:id="rId2"/>
              </a:rPr>
            </a:br>
            <a:r>
              <a:rPr lang="pl-PL" b="1" dirty="0" err="1">
                <a:hlinkClick r:id="rId2"/>
              </a:rPr>
              <a:t>ePlatforma</a:t>
            </a:r>
            <a:r>
              <a:rPr lang="pl-PL" b="1" dirty="0">
                <a:hlinkClick r:id="rId2"/>
              </a:rPr>
              <a:t> na rzecz uczenia się dorosłych w Europie</a:t>
            </a:r>
            <a:br>
              <a:rPr lang="pl-PL" b="1" dirty="0">
                <a:hlinkClick r:id="rId2"/>
              </a:rPr>
            </a:br>
            <a:endParaRPr lang="pl-PL" b="1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80F1E26-236A-44A6-913C-C62838DA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12" y="1825625"/>
            <a:ext cx="8168376" cy="4351338"/>
          </a:xfrm>
        </p:spPr>
      </p:pic>
    </p:spTree>
    <p:extLst>
      <p:ext uri="{BB962C8B-B14F-4D97-AF65-F5344CB8AC3E}">
        <p14:creationId xmlns:p14="http://schemas.microsoft.com/office/powerpoint/2010/main" val="522213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EE8748-7F2D-4D72-870E-8CCDD7C5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900" b="1" dirty="0">
                <a:hlinkClick r:id="rId2"/>
              </a:rPr>
              <a:t>Podsumowanie w chmurze </a:t>
            </a:r>
            <a:br>
              <a:rPr lang="pl-PL" sz="4900" b="1" dirty="0">
                <a:hlinkClick r:id="rId2"/>
              </a:rPr>
            </a:br>
            <a:r>
              <a:rPr lang="pl-PL" sz="4900" b="1" dirty="0">
                <a:hlinkClick r:id="rId2"/>
              </a:rPr>
              <a:t>http://dehure.moodle.com/</a:t>
            </a:r>
            <a:br>
              <a:rPr lang="pl-PL" b="1" dirty="0">
                <a:hlinkClick r:id="rId2"/>
              </a:rPr>
            </a:br>
            <a:r>
              <a:rPr lang="pl-PL" sz="2700" b="1" dirty="0">
                <a:hlinkClick r:id="rId2"/>
              </a:rPr>
              <a:t>login: student, hasło: </a:t>
            </a:r>
            <a:r>
              <a:rPr lang="pl-PL" sz="2700" b="1" dirty="0" err="1">
                <a:hlinkClick r:id="rId2"/>
              </a:rPr>
              <a:t>erasmus</a:t>
            </a:r>
            <a:endParaRPr lang="pl-PL" sz="2700" b="1" dirty="0"/>
          </a:p>
        </p:txBody>
      </p:sp>
      <p:pic>
        <p:nvPicPr>
          <p:cNvPr id="9" name="Symbol zastępczy zawartości 8">
            <a:hlinkClick r:id="rId3"/>
            <a:extLst>
              <a:ext uri="{FF2B5EF4-FFF2-40B4-BE49-F238E27FC236}">
                <a16:creationId xmlns:a16="http://schemas.microsoft.com/office/drawing/2014/main" id="{F2313B48-CAB6-4780-9DB7-D84108C41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13" y="1958975"/>
            <a:ext cx="8131374" cy="4351338"/>
          </a:xfrm>
        </p:spPr>
      </p:pic>
    </p:spTree>
    <p:extLst>
      <p:ext uri="{BB962C8B-B14F-4D97-AF65-F5344CB8AC3E}">
        <p14:creationId xmlns:p14="http://schemas.microsoft.com/office/powerpoint/2010/main" val="188936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D1C296-8346-490C-8B8C-A255DF90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Powrót do przeszłości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25002C-8D1A-4B2F-BEED-D31117152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Jestem nauczycielem od ponad czterdziestu lat.</a:t>
            </a:r>
          </a:p>
          <a:p>
            <a:r>
              <a:rPr lang="pl-PL" dirty="0"/>
              <a:t>Od 1993 roku biorę udział w projektach edukacyjnych UE dla studentów oraz osób starszych.</a:t>
            </a:r>
          </a:p>
          <a:p>
            <a:r>
              <a:rPr lang="pl-PL" dirty="0"/>
              <a:t>Projekty dotyczyły/dotyczą zastosowania technologii komunikacyjnych           i informacyjnych w edukacji osób dorosłych.</a:t>
            </a:r>
          </a:p>
          <a:p>
            <a:r>
              <a:rPr lang="pl-PL" dirty="0"/>
              <a:t>Jednym z najważniejszych projektów był TeleCAD realizowany w ramach programu  Leonardo da Vinci (1998-2001).  Powstała platforma LMS oraz  opracowano materiały online/offline do nauki obsługi programu AutoCAD.  </a:t>
            </a:r>
          </a:p>
          <a:p>
            <a:r>
              <a:rPr lang="pl-PL" dirty="0"/>
              <a:t>Od 12 lat prowadzę „Spotkania z komputerem” dla 60,70,80+                              na Politechnice Gdańskiej oraz administruję platformami e-learningowymi dla seniorów: </a:t>
            </a:r>
            <a:r>
              <a:rPr lang="pl-PL" dirty="0">
                <a:hlinkClick r:id="rId2"/>
              </a:rPr>
              <a:t>http://utw.moodle.pl</a:t>
            </a:r>
            <a:r>
              <a:rPr lang="pl-PL" dirty="0"/>
              <a:t>, </a:t>
            </a:r>
            <a:r>
              <a:rPr lang="pl-PL" dirty="0">
                <a:hlinkClick r:id="rId3"/>
              </a:rPr>
              <a:t>http://jatobym.moodle.pl/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5809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0038CC-DD9C-4F1F-9DBA-4F0943A8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b="1" dirty="0"/>
            </a:br>
            <a:r>
              <a:rPr lang="pl-PL" sz="4900" b="1" dirty="0">
                <a:hlinkClick r:id="rId2"/>
              </a:rPr>
              <a:t>Podsumowanie w  </a:t>
            </a:r>
            <a:r>
              <a:rPr lang="pl-PL" sz="4900" b="1" dirty="0" err="1">
                <a:sym typeface="Wingdings" panose="05000000000000000000" pitchFamily="2" charset="2"/>
                <a:hlinkClick r:id="rId2"/>
              </a:rPr>
              <a:t>Mentimeter</a:t>
            </a:r>
            <a:br>
              <a:rPr lang="pl-PL" b="1" dirty="0"/>
            </a:br>
            <a:endParaRPr lang="pl-PL" dirty="0"/>
          </a:p>
        </p:txBody>
      </p:sp>
      <p:pic>
        <p:nvPicPr>
          <p:cNvPr id="9" name="Symbol zastępczy zawartości 8">
            <a:hlinkClick r:id="rId2"/>
            <a:extLst>
              <a:ext uri="{FF2B5EF4-FFF2-40B4-BE49-F238E27FC236}">
                <a16:creationId xmlns:a16="http://schemas.microsoft.com/office/drawing/2014/main" id="{5A61BFC3-9D0E-4615-A2FD-9DCA37C30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71" y="1862251"/>
            <a:ext cx="8414657" cy="4733245"/>
          </a:xfrm>
        </p:spPr>
      </p:pic>
    </p:spTree>
    <p:extLst>
      <p:ext uri="{BB962C8B-B14F-4D97-AF65-F5344CB8AC3E}">
        <p14:creationId xmlns:p14="http://schemas.microsoft.com/office/powerpoint/2010/main" val="260755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0CC3CC-59EC-42C4-B512-6A732D908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1417" y="365125"/>
            <a:ext cx="12755217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pl-PL" b="1" dirty="0"/>
            </a:br>
            <a:r>
              <a:rPr lang="pl-PL" b="1" dirty="0"/>
              <a:t>Podsumowanie i zaproszenie do współpracy</a:t>
            </a:r>
            <a:br>
              <a:rPr lang="pl-PL" b="1" dirty="0"/>
            </a:br>
            <a:r>
              <a:rPr lang="pl-PL" sz="3600" b="1" dirty="0">
                <a:hlinkClick r:id="rId2"/>
              </a:rPr>
              <a:t>Wspólne Środowisko Nauczania dla Edukacji Inżynierskiej</a:t>
            </a:r>
            <a:br>
              <a:rPr lang="pl-PL" b="1" dirty="0">
                <a:hlinkClick r:id="rId2"/>
              </a:rPr>
            </a:br>
            <a:endParaRPr lang="pl-PL" b="1" dirty="0"/>
          </a:p>
        </p:txBody>
      </p:sp>
      <p:pic>
        <p:nvPicPr>
          <p:cNvPr id="7" name="Symbol zastępczy zawartości 6">
            <a:hlinkClick r:id="rId3"/>
            <a:extLst>
              <a:ext uri="{FF2B5EF4-FFF2-40B4-BE49-F238E27FC236}">
                <a16:creationId xmlns:a16="http://schemas.microsoft.com/office/drawing/2014/main" id="{53DD1D6B-D480-4FA5-93FC-5659E309E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82" y="2141537"/>
            <a:ext cx="7384635" cy="4351338"/>
          </a:xfrm>
        </p:spPr>
      </p:pic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id="{93DD7AA2-3599-4966-B93A-4CE416F01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681037"/>
            <a:ext cx="2529509" cy="7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21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C9212BC-EF22-453D-AE71-77E3FC65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93227"/>
            <a:ext cx="10515600" cy="2886075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Dziękuję za uwagę! </a:t>
            </a:r>
            <a:br>
              <a:rPr lang="pl-PL" b="1" dirty="0"/>
            </a:br>
            <a:r>
              <a:rPr lang="pl-PL" b="1" dirty="0"/>
              <a:t>Czy są pytania?</a:t>
            </a:r>
            <a:br>
              <a:rPr lang="pl-PL" b="1" dirty="0"/>
            </a:br>
            <a:r>
              <a:rPr lang="pl-PL" sz="3600" b="1" i="1" dirty="0"/>
              <a:t>e-mail: </a:t>
            </a:r>
            <a:r>
              <a:rPr lang="pl-PL" sz="3600" b="1" i="1" dirty="0">
                <a:hlinkClick r:id="rId2"/>
              </a:rPr>
              <a:t>anka.grabowska@gmail.com</a:t>
            </a:r>
            <a:br>
              <a:rPr lang="pl-PL" sz="3600" b="1" i="1" dirty="0"/>
            </a:br>
            <a:endParaRPr lang="pl-PL" sz="3600" b="1" i="1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D47BFFD-316B-4863-BABD-FCF54232335C}"/>
              </a:ext>
            </a:extLst>
          </p:cNvPr>
          <p:cNvSpPr/>
          <p:nvPr/>
        </p:nvSpPr>
        <p:spPr>
          <a:xfrm>
            <a:off x="0" y="5540970"/>
            <a:ext cx="12191999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Projekty </a:t>
            </a:r>
            <a:r>
              <a:rPr lang="pl-PL" sz="1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SPADE, SPIDW, </a:t>
            </a:r>
            <a:r>
              <a:rPr lang="pl-PL" sz="1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Seniors@ICT</a:t>
            </a:r>
            <a:r>
              <a:rPr lang="pl-PL" sz="1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l-PL" sz="1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CoLED</a:t>
            </a:r>
            <a:r>
              <a:rPr lang="pl-PL" sz="1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są finansowane ze środków Unii Europejskiej w ramach programu Erasmus+. Wsparcie Komisji Europejskiej dla produkcji tej publikacji nie stanowi poparcia dla treści, które odzwierciedlają jedynie poglądy autorów, Komisja Europejska               nie może zostać pociągnięte do odpowiedzialności za jakiekolwiek wykorzystanie informacji w niej zawartych.</a:t>
            </a:r>
            <a:endParaRPr lang="pl-PL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B68D8C-6B35-44E8-BED8-CAD992803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18002" cy="100965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D098081-77FC-4B22-9605-E19127B23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989" y="23043"/>
            <a:ext cx="1456248" cy="145624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73ECB38-95B9-472D-90A8-11F5E31B9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61" y="-12321"/>
            <a:ext cx="2106778" cy="148956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86F7AD9-9636-41B5-A639-2009432F5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63" y="23043"/>
            <a:ext cx="1431563" cy="1430356"/>
          </a:xfrm>
          <a:prstGeom prst="rect">
            <a:avLst/>
          </a:prstGeom>
        </p:spPr>
      </p:pic>
      <p:pic>
        <p:nvPicPr>
          <p:cNvPr id="13" name="Picture 2">
            <a:hlinkClick r:id="rId7"/>
            <a:extLst>
              <a:ext uri="{FF2B5EF4-FFF2-40B4-BE49-F238E27FC236}">
                <a16:creationId xmlns:a16="http://schemas.microsoft.com/office/drawing/2014/main" id="{D5FFA7ED-9767-4856-8BEE-B5074207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826" y="112643"/>
            <a:ext cx="2529509" cy="7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4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CB3EA2-CFE5-41DF-B036-B29869D4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Powrót do przeszłości (2)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99885537-58B6-46AC-883F-61FF9B077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/>
              <a:t>Meeting of </a:t>
            </a:r>
            <a:r>
              <a:rPr lang="pl-PL" b="1" dirty="0" err="1"/>
              <a:t>Generations</a:t>
            </a:r>
            <a:r>
              <a:rPr lang="pl-PL" b="1" dirty="0"/>
              <a:t> (2001-2003)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b="1" dirty="0"/>
              <a:t>and Active </a:t>
            </a:r>
            <a:r>
              <a:rPr lang="pl-PL" b="1" dirty="0" err="1"/>
              <a:t>Citizens</a:t>
            </a:r>
            <a:r>
              <a:rPr lang="pl-PL" b="1" dirty="0"/>
              <a:t> (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dirty="0"/>
              <a:t>Active </a:t>
            </a:r>
            <a:r>
              <a:rPr lang="pl-PL" b="1" dirty="0" err="1"/>
              <a:t>Citizens</a:t>
            </a:r>
            <a:r>
              <a:rPr lang="pl-PL" b="1" dirty="0"/>
              <a:t> – </a:t>
            </a:r>
            <a:r>
              <a:rPr lang="pl-PL" b="1" dirty="0" err="1"/>
              <a:t>Learn</a:t>
            </a:r>
            <a:r>
              <a:rPr lang="pl-PL" b="1" dirty="0"/>
              <a:t> with </a:t>
            </a:r>
            <a:r>
              <a:rPr lang="pl-PL" b="1" dirty="0" err="1"/>
              <a:t>Grandma</a:t>
            </a:r>
            <a:r>
              <a:rPr lang="pl-PL" b="1" dirty="0"/>
              <a:t> (2011)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11" name="Obraz 10">
            <a:hlinkClick r:id="rId2"/>
            <a:extLst>
              <a:ext uri="{FF2B5EF4-FFF2-40B4-BE49-F238E27FC236}">
                <a16:creationId xmlns:a16="http://schemas.microsoft.com/office/drawing/2014/main" id="{087BBCB7-B058-4D7F-8404-C5EB13523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33" y="2504256"/>
            <a:ext cx="8354681" cy="1860354"/>
          </a:xfrm>
          <a:prstGeom prst="rect">
            <a:avLst/>
          </a:prstGeom>
        </p:spPr>
      </p:pic>
      <p:pic>
        <p:nvPicPr>
          <p:cNvPr id="13" name="Obraz 12">
            <a:hlinkClick r:id="rId4"/>
            <a:extLst>
              <a:ext uri="{FF2B5EF4-FFF2-40B4-BE49-F238E27FC236}">
                <a16:creationId xmlns:a16="http://schemas.microsoft.com/office/drawing/2014/main" id="{75424BCA-F11D-4CE6-8CEF-2E2646656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20" y="4845664"/>
            <a:ext cx="8275994" cy="18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6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4E215F-EFB5-4520-A727-FD9A5DEF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/>
              <a:t>Dobre praktyki </a:t>
            </a:r>
            <a:br>
              <a:rPr lang="pl-PL" dirty="0"/>
            </a:br>
            <a:r>
              <a:rPr lang="pl-PL" b="1" dirty="0"/>
              <a:t>Learn with </a:t>
            </a:r>
            <a:r>
              <a:rPr lang="pl-PL" b="1" dirty="0" err="1"/>
              <a:t>Grandma</a:t>
            </a:r>
            <a:r>
              <a:rPr lang="pl-PL" b="1" dirty="0"/>
              <a:t> - 2011</a:t>
            </a:r>
            <a:endParaRPr lang="pl-PL" sz="2700" b="1" dirty="0"/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66C7999D-300C-41F1-BC99-72FE2C95E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45" y="1772239"/>
            <a:ext cx="8258575" cy="4487159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264710F-40B7-43CD-A7A0-DF44ADCF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3457" y="6259399"/>
            <a:ext cx="6411686" cy="370002"/>
          </a:xfrm>
        </p:spPr>
        <p:txBody>
          <a:bodyPr/>
          <a:lstStyle/>
          <a:p>
            <a:r>
              <a:rPr lang="pl-PL" dirty="0"/>
              <a:t>U3A INTERNATIONAL CONFERENCE, SINGAPORE, 8-9 August 2011</a:t>
            </a:r>
          </a:p>
        </p:txBody>
      </p:sp>
    </p:spTree>
    <p:extLst>
      <p:ext uri="{BB962C8B-B14F-4D97-AF65-F5344CB8AC3E}">
        <p14:creationId xmlns:p14="http://schemas.microsoft.com/office/powerpoint/2010/main" val="216340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8F062B-7BCB-43ED-B4A3-6EC59CED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Dobre praktyki </a:t>
            </a:r>
            <a:br>
              <a:rPr lang="pl-PL" b="1" dirty="0"/>
            </a:br>
            <a:r>
              <a:rPr lang="pl-PL" b="1" dirty="0"/>
              <a:t>Learn with </a:t>
            </a:r>
            <a:r>
              <a:rPr lang="pl-PL" b="1" dirty="0" err="1"/>
              <a:t>Grandma</a:t>
            </a:r>
            <a:r>
              <a:rPr lang="pl-PL" b="1" dirty="0"/>
              <a:t> - cele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0F6BBF-3BC0-4773-87EE-D35E974C0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5" y="1861457"/>
            <a:ext cx="10945586" cy="4853668"/>
          </a:xfrm>
        </p:spPr>
        <p:txBody>
          <a:bodyPr>
            <a:normAutofit fontScale="92500" lnSpcReduction="20000"/>
          </a:bodyPr>
          <a:lstStyle/>
          <a:p>
            <a:r>
              <a:rPr lang="pl-PL" sz="3200" dirty="0"/>
              <a:t>Podstawowym celem jest promowanie szacunku między pokoleniami.</a:t>
            </a:r>
          </a:p>
          <a:p>
            <a:r>
              <a:rPr lang="pl-PL" sz="3200" dirty="0"/>
              <a:t>Zachęcanie do edukacyjnych działań międzypokoleniowych,               w tym  e-learningu.</a:t>
            </a:r>
          </a:p>
          <a:p>
            <a:r>
              <a:rPr lang="pl-PL" sz="3200" dirty="0"/>
              <a:t>Międzypokoleniowa wymiana doświadczeń.</a:t>
            </a:r>
          </a:p>
          <a:p>
            <a:r>
              <a:rPr lang="pl-PL" sz="3200" dirty="0"/>
              <a:t>Tworzenie lokalnych oraz  internetowych sieci wsparcia                   dla dziadków, rodziców i dzieci.</a:t>
            </a:r>
          </a:p>
          <a:p>
            <a:r>
              <a:rPr lang="pl-PL" sz="3200" dirty="0"/>
              <a:t>Współpraca z organizacjami w innych krajach.</a:t>
            </a:r>
          </a:p>
          <a:p>
            <a:r>
              <a:rPr lang="pl-PL" sz="3200" dirty="0"/>
              <a:t>Utrwalenie lokalnej kultury, historii, zwyczajów ludowych.</a:t>
            </a:r>
          </a:p>
          <a:p>
            <a:r>
              <a:rPr lang="pl-PL" sz="3200" dirty="0"/>
              <a:t>Zachęcanie do międzypokoleniowego tworzenia e-booków,                 jako metody jednoczenia pokoleń.</a:t>
            </a:r>
          </a:p>
        </p:txBody>
      </p:sp>
    </p:spTree>
    <p:extLst>
      <p:ext uri="{BB962C8B-B14F-4D97-AF65-F5344CB8AC3E}">
        <p14:creationId xmlns:p14="http://schemas.microsoft.com/office/powerpoint/2010/main" val="21717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4E215F-EFB5-4520-A727-FD9A5DEF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Dobre praktyki</a:t>
            </a:r>
            <a:br>
              <a:rPr lang="pl-PL" b="1" dirty="0">
                <a:hlinkClick r:id="rId2"/>
              </a:rPr>
            </a:br>
            <a:r>
              <a:rPr lang="pl-PL" b="1" dirty="0">
                <a:hlinkClick r:id="rId2"/>
              </a:rPr>
              <a:t>Learn with </a:t>
            </a:r>
            <a:r>
              <a:rPr lang="pl-PL" b="1" dirty="0" err="1">
                <a:hlinkClick r:id="rId2"/>
              </a:rPr>
              <a:t>Grandma</a:t>
            </a:r>
            <a:r>
              <a:rPr lang="pl-PL" b="1" dirty="0">
                <a:hlinkClick r:id="rId2"/>
              </a:rPr>
              <a:t> (2012)</a:t>
            </a:r>
            <a:endParaRPr lang="pl-PL" b="1" dirty="0"/>
          </a:p>
        </p:txBody>
      </p:sp>
      <p:pic>
        <p:nvPicPr>
          <p:cNvPr id="5" name="Symbol zastępczy zawartości 4">
            <a:hlinkClick r:id="rId2"/>
            <a:extLst>
              <a:ext uri="{FF2B5EF4-FFF2-40B4-BE49-F238E27FC236}">
                <a16:creationId xmlns:a16="http://schemas.microsoft.com/office/drawing/2014/main" id="{E87C95D9-B1DF-44EE-8C0A-34696B253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47" y="2146317"/>
            <a:ext cx="3872823" cy="3342522"/>
          </a:xfrm>
        </p:spPr>
      </p:pic>
      <p:pic>
        <p:nvPicPr>
          <p:cNvPr id="7" name="Obraz 6">
            <a:hlinkClick r:id="rId2"/>
            <a:extLst>
              <a:ext uri="{FF2B5EF4-FFF2-40B4-BE49-F238E27FC236}">
                <a16:creationId xmlns:a16="http://schemas.microsoft.com/office/drawing/2014/main" id="{B72F5596-E393-4C5F-B1F8-10A5E0B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30" y="2182028"/>
            <a:ext cx="5084577" cy="327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4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E371FA-B7B7-42A1-9B25-B86EA87A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/>
              <a:t>Dobre praktyki </a:t>
            </a:r>
            <a:br>
              <a:rPr lang="pl-PL" b="1" dirty="0"/>
            </a:br>
            <a:r>
              <a:rPr lang="pl-PL" b="1" dirty="0">
                <a:hlinkClick r:id="rId2"/>
              </a:rPr>
              <a:t>LwG - Gdansk</a:t>
            </a:r>
            <a:endParaRPr lang="pl-PL" b="1" dirty="0"/>
          </a:p>
        </p:txBody>
      </p:sp>
      <p:pic>
        <p:nvPicPr>
          <p:cNvPr id="5" name="Symbol zastępczy zawartości 4">
            <a:hlinkClick r:id="rId2"/>
            <a:extLst>
              <a:ext uri="{FF2B5EF4-FFF2-40B4-BE49-F238E27FC236}">
                <a16:creationId xmlns:a16="http://schemas.microsoft.com/office/drawing/2014/main" id="{5E7DE2C5-4114-4EBD-B878-2F330F31F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14" y="1633074"/>
            <a:ext cx="7488011" cy="4859801"/>
          </a:xfrm>
        </p:spPr>
      </p:pic>
    </p:spTree>
    <p:extLst>
      <p:ext uri="{BB962C8B-B14F-4D97-AF65-F5344CB8AC3E}">
        <p14:creationId xmlns:p14="http://schemas.microsoft.com/office/powerpoint/2010/main" val="16031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D2B4B2-27D3-4D3F-9678-243D64B8E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Dobre praktyki </a:t>
            </a:r>
            <a:br>
              <a:rPr lang="pl-PL" b="1" dirty="0"/>
            </a:br>
            <a:r>
              <a:rPr lang="pl-PL" b="1" dirty="0">
                <a:hlinkClick r:id="rId2"/>
              </a:rPr>
              <a:t>Learn with </a:t>
            </a:r>
            <a:r>
              <a:rPr lang="pl-PL" b="1" dirty="0" err="1">
                <a:hlinkClick r:id="rId2"/>
              </a:rPr>
              <a:t>Grandma</a:t>
            </a:r>
            <a:r>
              <a:rPr lang="pl-PL" b="1" dirty="0">
                <a:hlinkClick r:id="rId2"/>
              </a:rPr>
              <a:t> Polska</a:t>
            </a:r>
            <a:endParaRPr lang="pl-PL" b="1" dirty="0"/>
          </a:p>
        </p:txBody>
      </p:sp>
      <p:pic>
        <p:nvPicPr>
          <p:cNvPr id="5" name="Symbol zastępczy zawartości 4">
            <a:hlinkClick r:id="rId2"/>
            <a:extLst>
              <a:ext uri="{FF2B5EF4-FFF2-40B4-BE49-F238E27FC236}">
                <a16:creationId xmlns:a16="http://schemas.microsoft.com/office/drawing/2014/main" id="{6DCD811B-5F46-43DE-91DD-98A0EAA07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08" y="1690688"/>
            <a:ext cx="7892884" cy="4981575"/>
          </a:xfrm>
        </p:spPr>
      </p:pic>
    </p:spTree>
    <p:extLst>
      <p:ext uri="{BB962C8B-B14F-4D97-AF65-F5344CB8AC3E}">
        <p14:creationId xmlns:p14="http://schemas.microsoft.com/office/powerpoint/2010/main" val="26487873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381</Words>
  <Application>Microsoft Office PowerPoint</Application>
  <PresentationFormat>Panoramiczny</PresentationFormat>
  <Paragraphs>65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Motyw pakietu Office</vt:lpstr>
      <vt:lpstr>             E-learning w kształceniu osób dorosłych, kształcenie przez całe życie jest dla wszystkich </vt:lpstr>
      <vt:lpstr>Agenda</vt:lpstr>
      <vt:lpstr>Powrót do przeszłości (1)</vt:lpstr>
      <vt:lpstr>Powrót do przeszłości (2)</vt:lpstr>
      <vt:lpstr>Dobre praktyki  Learn with Grandma - 2011</vt:lpstr>
      <vt:lpstr>Dobre praktyki  Learn with Grandma - cele</vt:lpstr>
      <vt:lpstr>Dobre praktyki Learn with Grandma (2012)</vt:lpstr>
      <vt:lpstr>Dobre praktyki  LwG - Gdansk</vt:lpstr>
      <vt:lpstr>Dobre praktyki  Learn with Grandma Polska</vt:lpstr>
      <vt:lpstr>Dobre praktyki  Gry miejskie </vt:lpstr>
      <vt:lpstr>Dobre praktyki  Zaproszenie  </vt:lpstr>
      <vt:lpstr>Dobre praktyki Finał III edycji konkursu „Dojrzałość w sieci. Dobre praktyki”, Pałac Prezydencki, Warszawa, 20 marca 2015</vt:lpstr>
      <vt:lpstr>Dobre praktyki  Senior Acting Together – 2014</vt:lpstr>
      <vt:lpstr>Dobre praktyki Senior Acting Together – 2014 </vt:lpstr>
      <vt:lpstr>Dobre praktyki   Czy Gruzja leży w Europie?, 2016 – 2017</vt:lpstr>
      <vt:lpstr>Dobre praktyki  SPADE, SPIDW, Seniors@ICT </vt:lpstr>
      <vt:lpstr>U3A online</vt:lpstr>
      <vt:lpstr>U3A Forum</vt:lpstr>
      <vt:lpstr>U3A Forum  II wojna światowa - wspomnienia  </vt:lpstr>
      <vt:lpstr>U3A Forum </vt:lpstr>
      <vt:lpstr>Bank Babcinych Bajek Facebook </vt:lpstr>
      <vt:lpstr>Bank Babcinych Bajek w chmurze </vt:lpstr>
      <vt:lpstr>Bank Babcinych Bajek -  oryginał</vt:lpstr>
      <vt:lpstr>Bank Babcinych Bajek -  adaptacja teatralna</vt:lpstr>
      <vt:lpstr>Bank babcinych bajek Koala and Bunny</vt:lpstr>
      <vt:lpstr>Bank babcinych bajek  tłumaczenia </vt:lpstr>
      <vt:lpstr>Bank babcinych bajek  http://koalaandbunny.com/KOALAPOLISHCOLOUR8.pdf</vt:lpstr>
      <vt:lpstr>EPALE ePlatforma na rzecz uczenia się dorosłych w Europie </vt:lpstr>
      <vt:lpstr>Podsumowanie w chmurze  http://dehure.moodle.com/ login: student, hasło: erasmus</vt:lpstr>
      <vt:lpstr> Podsumowanie w  Mentimeter </vt:lpstr>
      <vt:lpstr> Podsumowanie i zaproszenie do współpracy Wspólne Środowisko Nauczania dla Edukacji Inżynierskiej </vt:lpstr>
      <vt:lpstr>Dziękuję za uwagę!  Czy są pytania? e-mail: anka.grabowska@gmail.com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Adults Online  Meetings with computers for 60, 70, 80+</dc:title>
  <dc:creator>Anna Grabowska</dc:creator>
  <cp:lastModifiedBy>Anna Grabowska</cp:lastModifiedBy>
  <cp:revision>183</cp:revision>
  <dcterms:created xsi:type="dcterms:W3CDTF">2017-10-29T08:02:15Z</dcterms:created>
  <dcterms:modified xsi:type="dcterms:W3CDTF">2019-10-20T18:45:01Z</dcterms:modified>
</cp:coreProperties>
</file>