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0" r:id="rId3"/>
    <p:sldId id="261" r:id="rId4"/>
    <p:sldId id="325" r:id="rId5"/>
    <p:sldId id="263" r:id="rId6"/>
    <p:sldId id="299" r:id="rId7"/>
    <p:sldId id="262" r:id="rId8"/>
    <p:sldId id="298" r:id="rId9"/>
    <p:sldId id="303" r:id="rId10"/>
    <p:sldId id="264" r:id="rId11"/>
    <p:sldId id="304" r:id="rId12"/>
    <p:sldId id="265" r:id="rId13"/>
    <p:sldId id="344" r:id="rId14"/>
    <p:sldId id="266" r:id="rId15"/>
    <p:sldId id="258" r:id="rId16"/>
    <p:sldId id="310" r:id="rId17"/>
    <p:sldId id="316" r:id="rId18"/>
    <p:sldId id="330" r:id="rId19"/>
    <p:sldId id="331" r:id="rId20"/>
    <p:sldId id="259" r:id="rId21"/>
    <p:sldId id="324" r:id="rId22"/>
    <p:sldId id="257" r:id="rId23"/>
    <p:sldId id="311" r:id="rId24"/>
    <p:sldId id="312" r:id="rId25"/>
    <p:sldId id="314" r:id="rId26"/>
    <p:sldId id="315" r:id="rId27"/>
    <p:sldId id="327" r:id="rId28"/>
    <p:sldId id="321" r:id="rId29"/>
    <p:sldId id="283" r:id="rId30"/>
    <p:sldId id="326" r:id="rId31"/>
    <p:sldId id="332" r:id="rId32"/>
    <p:sldId id="282" r:id="rId33"/>
    <p:sldId id="290" r:id="rId34"/>
    <p:sldId id="289" r:id="rId35"/>
    <p:sldId id="275" r:id="rId36"/>
    <p:sldId id="276" r:id="rId37"/>
    <p:sldId id="335" r:id="rId38"/>
    <p:sldId id="293" r:id="rId39"/>
    <p:sldId id="294" r:id="rId40"/>
    <p:sldId id="295" r:id="rId41"/>
    <p:sldId id="296" r:id="rId42"/>
    <p:sldId id="334" r:id="rId43"/>
    <p:sldId id="318" r:id="rId44"/>
    <p:sldId id="328" r:id="rId45"/>
    <p:sldId id="338" r:id="rId46"/>
    <p:sldId id="337" r:id="rId47"/>
    <p:sldId id="320" r:id="rId48"/>
    <p:sldId id="340" r:id="rId49"/>
    <p:sldId id="313" r:id="rId50"/>
    <p:sldId id="341"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5198" autoAdjust="0"/>
  </p:normalViewPr>
  <p:slideViewPr>
    <p:cSldViewPr snapToGrid="0">
      <p:cViewPr varScale="1">
        <p:scale>
          <a:sx n="57" d="100"/>
          <a:sy n="57" d="100"/>
        </p:scale>
        <p:origin x="1048" y="48"/>
      </p:cViewPr>
      <p:guideLst/>
    </p:cSldViewPr>
  </p:slideViewPr>
  <p:notesTextViewPr>
    <p:cViewPr>
      <p:scale>
        <a:sx n="1" d="1"/>
        <a:sy n="1" d="1"/>
      </p:scale>
      <p:origin x="0" y="-16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wa\Documents\z_inne\PG\ACSA_PG\wykres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000"/>
            </a:pPr>
            <a:r>
              <a:rPr lang="pl-PL" sz="3000" dirty="0" err="1"/>
              <a:t>Certificates</a:t>
            </a:r>
            <a:r>
              <a:rPr lang="pl-PL" sz="3000" baseline="0" dirty="0"/>
              <a:t> in the period</a:t>
            </a:r>
            <a:r>
              <a:rPr lang="pl-PL" sz="3000" dirty="0"/>
              <a:t> 2003 - 2013</a:t>
            </a:r>
          </a:p>
        </c:rich>
      </c:tx>
      <c:overlay val="0"/>
    </c:title>
    <c:autoTitleDeleted val="0"/>
    <c:plotArea>
      <c:layout>
        <c:manualLayout>
          <c:layoutTarget val="inner"/>
          <c:xMode val="edge"/>
          <c:yMode val="edge"/>
          <c:x val="5.313409528988159E-2"/>
          <c:y val="0.1166287294863009"/>
          <c:w val="0.88923424412585861"/>
          <c:h val="0.69597485248211011"/>
        </c:manualLayout>
      </c:layout>
      <c:barChart>
        <c:barDir val="col"/>
        <c:grouping val="clustered"/>
        <c:varyColors val="0"/>
        <c:ser>
          <c:idx val="0"/>
          <c:order val="0"/>
          <c:tx>
            <c:strRef>
              <c:f>Arkusz1!$Q$1</c:f>
              <c:strCache>
                <c:ptCount val="1"/>
                <c:pt idx="0">
                  <c:v>AutoCAD podstawowy</c:v>
                </c:pt>
              </c:strCache>
            </c:strRef>
          </c:tx>
          <c:invertIfNegative val="0"/>
          <c:cat>
            <c:numRef>
              <c:f>Arkusz1!$P$2:$P$12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Arkusz1!$Q$2:$Q$12</c:f>
              <c:numCache>
                <c:formatCode>General</c:formatCode>
                <c:ptCount val="11"/>
                <c:pt idx="0">
                  <c:v>41</c:v>
                </c:pt>
                <c:pt idx="1">
                  <c:v>42</c:v>
                </c:pt>
                <c:pt idx="2">
                  <c:v>46</c:v>
                </c:pt>
                <c:pt idx="3">
                  <c:v>68</c:v>
                </c:pt>
                <c:pt idx="4">
                  <c:v>134</c:v>
                </c:pt>
                <c:pt idx="5">
                  <c:v>102</c:v>
                </c:pt>
                <c:pt idx="6">
                  <c:v>56</c:v>
                </c:pt>
                <c:pt idx="7">
                  <c:v>57</c:v>
                </c:pt>
                <c:pt idx="8">
                  <c:v>31</c:v>
                </c:pt>
                <c:pt idx="9">
                  <c:v>50</c:v>
                </c:pt>
                <c:pt idx="10">
                  <c:v>65</c:v>
                </c:pt>
              </c:numCache>
            </c:numRef>
          </c:val>
          <c:extLst>
            <c:ext xmlns:c16="http://schemas.microsoft.com/office/drawing/2014/chart" uri="{C3380CC4-5D6E-409C-BE32-E72D297353CC}">
              <c16:uniqueId val="{00000000-DE54-4E5C-B44D-E0EFEB44CD9E}"/>
            </c:ext>
          </c:extLst>
        </c:ser>
        <c:ser>
          <c:idx val="1"/>
          <c:order val="1"/>
          <c:tx>
            <c:strRef>
              <c:f>Arkusz1!$R$1</c:f>
              <c:strCache>
                <c:ptCount val="1"/>
                <c:pt idx="0">
                  <c:v>AutoCAD średniozaawansowany</c:v>
                </c:pt>
              </c:strCache>
            </c:strRef>
          </c:tx>
          <c:invertIfNegative val="0"/>
          <c:val>
            <c:numRef>
              <c:f>Arkusz1!$R$2:$R$12</c:f>
              <c:numCache>
                <c:formatCode>General</c:formatCode>
                <c:ptCount val="11"/>
                <c:pt idx="0">
                  <c:v>49</c:v>
                </c:pt>
                <c:pt idx="1">
                  <c:v>49</c:v>
                </c:pt>
                <c:pt idx="2">
                  <c:v>105</c:v>
                </c:pt>
                <c:pt idx="3">
                  <c:v>148</c:v>
                </c:pt>
                <c:pt idx="4">
                  <c:v>167</c:v>
                </c:pt>
                <c:pt idx="5">
                  <c:v>78</c:v>
                </c:pt>
                <c:pt idx="6">
                  <c:v>35</c:v>
                </c:pt>
                <c:pt idx="7">
                  <c:v>43</c:v>
                </c:pt>
                <c:pt idx="8">
                  <c:v>57</c:v>
                </c:pt>
                <c:pt idx="9">
                  <c:v>87</c:v>
                </c:pt>
                <c:pt idx="10">
                  <c:v>53</c:v>
                </c:pt>
              </c:numCache>
            </c:numRef>
          </c:val>
          <c:extLst>
            <c:ext xmlns:c16="http://schemas.microsoft.com/office/drawing/2014/chart" uri="{C3380CC4-5D6E-409C-BE32-E72D297353CC}">
              <c16:uniqueId val="{00000001-DE54-4E5C-B44D-E0EFEB44CD9E}"/>
            </c:ext>
          </c:extLst>
        </c:ser>
        <c:dLbls>
          <c:showLegendKey val="0"/>
          <c:showVal val="0"/>
          <c:showCatName val="0"/>
          <c:showSerName val="0"/>
          <c:showPercent val="0"/>
          <c:showBubbleSize val="0"/>
        </c:dLbls>
        <c:gapWidth val="150"/>
        <c:axId val="64671744"/>
        <c:axId val="64673280"/>
      </c:barChart>
      <c:catAx>
        <c:axId val="64671744"/>
        <c:scaling>
          <c:orientation val="minMax"/>
        </c:scaling>
        <c:delete val="0"/>
        <c:axPos val="b"/>
        <c:numFmt formatCode="General" sourceLinked="1"/>
        <c:majorTickMark val="none"/>
        <c:minorTickMark val="none"/>
        <c:tickLblPos val="nextTo"/>
        <c:crossAx val="64673280"/>
        <c:crosses val="autoZero"/>
        <c:auto val="1"/>
        <c:lblAlgn val="ctr"/>
        <c:lblOffset val="100"/>
        <c:noMultiLvlLbl val="0"/>
      </c:catAx>
      <c:valAx>
        <c:axId val="64673280"/>
        <c:scaling>
          <c:orientation val="minMax"/>
        </c:scaling>
        <c:delete val="0"/>
        <c:axPos val="l"/>
        <c:majorGridlines/>
        <c:numFmt formatCode="General" sourceLinked="1"/>
        <c:majorTickMark val="none"/>
        <c:minorTickMark val="none"/>
        <c:tickLblPos val="nextTo"/>
        <c:crossAx val="64671744"/>
        <c:crosses val="autoZero"/>
        <c:crossBetween val="between"/>
      </c:valAx>
    </c:plotArea>
    <c:legend>
      <c:legendPos val="r"/>
      <c:layout>
        <c:manualLayout>
          <c:xMode val="edge"/>
          <c:yMode val="edge"/>
          <c:x val="4.3373525818352084E-2"/>
          <c:y val="0.89621592224335045"/>
          <c:w val="0.8916289988638304"/>
          <c:h val="0.10304728858045289"/>
        </c:manualLayout>
      </c:layout>
      <c:overlay val="0"/>
    </c:legend>
    <c:plotVisOnly val="1"/>
    <c:dispBlanksAs val="gap"/>
    <c:showDLblsOverMax val="0"/>
  </c:chart>
  <c:txPr>
    <a:bodyPr/>
    <a:lstStyle/>
    <a:p>
      <a:pPr>
        <a:defRPr sz="1800"/>
      </a:pPr>
      <a:endParaRPr lang="pl-PL"/>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A85AF-E089-4763-B865-29491632E078}" type="datetimeFigureOut">
              <a:rPr lang="en-GB" smtClean="0"/>
              <a:t>02/10/2019</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6AFBC-DF76-4C85-96AB-162F3A92C752}" type="slidenum">
              <a:rPr lang="en-GB" smtClean="0"/>
              <a:t>‹#›</a:t>
            </a:fld>
            <a:endParaRPr lang="en-GB"/>
          </a:p>
        </p:txBody>
      </p:sp>
    </p:spTree>
    <p:extLst>
      <p:ext uri="{BB962C8B-B14F-4D97-AF65-F5344CB8AC3E}">
        <p14:creationId xmlns:p14="http://schemas.microsoft.com/office/powerpoint/2010/main" val="384001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Authorized Autodesk Training Centre at Gdansk University of Technology (ACSA PG) was established in </a:t>
            </a:r>
            <a:r>
              <a:rPr lang="en-GB" sz="1200" b="1" kern="1200" dirty="0">
                <a:solidFill>
                  <a:schemeClr val="tx1"/>
                </a:solidFill>
                <a:effectLst/>
                <a:latin typeface="+mn-lt"/>
                <a:ea typeface="+mn-ea"/>
                <a:cs typeface="+mn-cs"/>
              </a:rPr>
              <a:t>1995</a:t>
            </a:r>
            <a:r>
              <a:rPr lang="en-GB"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AutoCAD </a:t>
            </a:r>
            <a:r>
              <a:rPr lang="en-GB" sz="1200" b="1" kern="1200" dirty="0">
                <a:solidFill>
                  <a:schemeClr val="tx1"/>
                </a:solidFill>
                <a:effectLst/>
                <a:latin typeface="+mn-lt"/>
                <a:ea typeface="+mn-ea"/>
                <a:cs typeface="+mn-cs"/>
              </a:rPr>
              <a:t>course </a:t>
            </a:r>
            <a:r>
              <a:rPr lang="pl-PL" sz="1200" b="1" kern="1200" dirty="0">
                <a:solidFill>
                  <a:schemeClr val="tx1"/>
                </a:solidFill>
                <a:effectLst/>
                <a:latin typeface="+mn-lt"/>
                <a:ea typeface="+mn-ea"/>
                <a:cs typeface="+mn-cs"/>
              </a:rPr>
              <a:t>was </a:t>
            </a:r>
            <a:r>
              <a:rPr lang="en-GB" sz="1200" b="1" kern="1200" dirty="0">
                <a:solidFill>
                  <a:schemeClr val="tx1"/>
                </a:solidFill>
                <a:effectLst/>
                <a:latin typeface="+mn-lt"/>
                <a:ea typeface="+mn-ea"/>
                <a:cs typeface="+mn-cs"/>
              </a:rPr>
              <a:t>delivered since 1996 </a:t>
            </a:r>
            <a:r>
              <a:rPr lang="en-GB" sz="1200" u="sng" kern="1200" dirty="0">
                <a:solidFill>
                  <a:schemeClr val="tx1"/>
                </a:solidFill>
                <a:effectLst/>
                <a:latin typeface="+mn-lt"/>
                <a:ea typeface="+mn-ea"/>
                <a:cs typeface="+mn-cs"/>
              </a:rPr>
              <a:t>in Open Distance Learning </a:t>
            </a:r>
            <a:r>
              <a:rPr lang="en-GB" sz="1200" kern="1200" dirty="0">
                <a:solidFill>
                  <a:schemeClr val="tx1"/>
                </a:solidFill>
                <a:effectLst/>
                <a:latin typeface="+mn-lt"/>
                <a:ea typeface="+mn-ea"/>
                <a:cs typeface="+mn-cs"/>
              </a:rPr>
              <a:t>mode for students from </a:t>
            </a:r>
            <a:endParaRPr lang="pl-PL"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Civil Engineering Department </a:t>
            </a:r>
            <a:r>
              <a:rPr lang="en-GB" sz="1200" kern="1200" dirty="0">
                <a:solidFill>
                  <a:schemeClr val="tx1"/>
                </a:solidFill>
                <a:effectLst/>
                <a:latin typeface="+mn-lt"/>
                <a:ea typeface="+mn-ea"/>
                <a:cs typeface="+mn-cs"/>
              </a:rPr>
              <a:t>at Gdansk University of Technology.</a:t>
            </a:r>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2</a:t>
            </a:fld>
            <a:endParaRPr lang="en-GB"/>
          </a:p>
        </p:txBody>
      </p:sp>
    </p:spTree>
    <p:extLst>
      <p:ext uri="{BB962C8B-B14F-4D97-AF65-F5344CB8AC3E}">
        <p14:creationId xmlns:p14="http://schemas.microsoft.com/office/powerpoint/2010/main" val="382620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marL="0" indent="0">
              <a:buFont typeface="Arial" panose="020B0604020202020204" pitchFamily="34" charset="0"/>
              <a:buNone/>
            </a:pPr>
            <a:r>
              <a:rPr lang="en-US" sz="1200" kern="1200" dirty="0">
                <a:solidFill>
                  <a:schemeClr val="tx1"/>
                </a:solidFill>
                <a:effectLst/>
                <a:latin typeface="+mn-lt"/>
                <a:ea typeface="+mn-ea"/>
                <a:cs typeface="+mn-cs"/>
              </a:rPr>
              <a:t>In the years 2003 - 2016, more than 1800 </a:t>
            </a:r>
            <a:r>
              <a:rPr lang="pl-PL" sz="1200" kern="1200" dirty="0">
                <a:solidFill>
                  <a:schemeClr val="tx1"/>
                </a:solidFill>
                <a:effectLst/>
                <a:latin typeface="+mn-lt"/>
                <a:ea typeface="+mn-ea"/>
                <a:cs typeface="+mn-cs"/>
              </a:rPr>
              <a:t>AutoCAD </a:t>
            </a:r>
            <a:r>
              <a:rPr lang="en-US" sz="1200" kern="1200" dirty="0">
                <a:solidFill>
                  <a:schemeClr val="tx1"/>
                </a:solidFill>
                <a:effectLst/>
                <a:latin typeface="+mn-lt"/>
                <a:ea typeface="+mn-ea"/>
                <a:cs typeface="+mn-cs"/>
              </a:rPr>
              <a:t>certificates </a:t>
            </a:r>
            <a:r>
              <a:rPr lang="pl-PL" sz="1200" kern="1200" dirty="0" err="1">
                <a:solidFill>
                  <a:schemeClr val="tx1"/>
                </a:solidFill>
                <a:effectLst/>
                <a:latin typeface="+mn-lt"/>
                <a:ea typeface="+mn-ea"/>
                <a:cs typeface="+mn-cs"/>
              </a:rPr>
              <a:t>were</a:t>
            </a:r>
            <a:r>
              <a:rPr lang="en-US" sz="1200" kern="1200" dirty="0">
                <a:solidFill>
                  <a:schemeClr val="tx1"/>
                </a:solidFill>
                <a:effectLst/>
                <a:latin typeface="+mn-lt"/>
                <a:ea typeface="+mn-ea"/>
                <a:cs typeface="+mn-cs"/>
              </a:rPr>
              <a:t>  issued.</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11</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4889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Since 2016 ACSA PG has had a statute of the Authorized Academic Partner, which means that for educational purposes participants can have a free access to Autodesk’s design software, creativity apps and learning resources (Autodesk University). </a:t>
            </a:r>
          </a:p>
        </p:txBody>
      </p:sp>
      <p:sp>
        <p:nvSpPr>
          <p:cNvPr id="4" name="Symbol zastępczy numeru slajdu 3"/>
          <p:cNvSpPr>
            <a:spLocks noGrp="1"/>
          </p:cNvSpPr>
          <p:nvPr>
            <p:ph type="sldNum" sz="quarter" idx="10"/>
          </p:nvPr>
        </p:nvSpPr>
        <p:spPr/>
        <p:txBody>
          <a:bodyPr/>
          <a:lstStyle/>
          <a:p>
            <a:fld id="{79C6AFBC-DF76-4C85-96AB-162F3A92C752}" type="slidenum">
              <a:rPr lang="en-GB" smtClean="0"/>
              <a:t>12</a:t>
            </a:fld>
            <a:endParaRPr lang="en-GB"/>
          </a:p>
        </p:txBody>
      </p:sp>
    </p:spTree>
    <p:extLst>
      <p:ext uri="{BB962C8B-B14F-4D97-AF65-F5344CB8AC3E}">
        <p14:creationId xmlns:p14="http://schemas.microsoft.com/office/powerpoint/2010/main" val="35943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In 2017, Autodesk Open Doors was held at the Gdansk University of Technology. The event was related to </a:t>
            </a:r>
            <a:r>
              <a:rPr lang="cs-CZ" sz="1200" kern="1200" dirty="0">
                <a:solidFill>
                  <a:schemeClr val="tx1"/>
                </a:solidFill>
                <a:effectLst/>
                <a:latin typeface="+mn-lt"/>
                <a:ea typeface="+mn-ea"/>
                <a:cs typeface="+mn-cs"/>
              </a:rPr>
              <a:t>conducting a series of examinations from individual Autodesk programs: Autodesk Certified User (ACU) or Autodesk Certified Professional (ACP). If they passed, students received certificates issued by Certiport. </a:t>
            </a:r>
          </a:p>
          <a:p>
            <a:r>
              <a:rPr lang="cs-CZ" sz="1200" kern="1200" dirty="0">
                <a:solidFill>
                  <a:schemeClr val="tx1"/>
                </a:solidFill>
                <a:effectLst/>
                <a:latin typeface="+mn-lt"/>
                <a:ea typeface="+mn-ea"/>
                <a:cs typeface="+mn-cs"/>
              </a:rPr>
              <a:t>Certiport has a network of over 14,000 Authorized Testing Centers in 148 countries and is a world-recognized certification brand. Among Certiport‘s associates are Microsoft, Adobe, Autodesk and Quickbooks</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Faculty of Management and Economics with representatives of Autodesk as well as institutions like Certiport that deal with online certification. Preparations for the exam took place in a specially prepared learning room on the SP4CE platform. The examinations were carried out in the computer laboratories of the Faculty of Management and Economics of the Gdansk University of Technology under the supervision of proctors.</a:t>
            </a:r>
            <a:endParaRPr lang="en-GB"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79C6AFBC-DF76-4C85-96AB-162F3A92C752}" type="slidenum">
              <a:rPr lang="en-GB" smtClean="0"/>
              <a:t>14</a:t>
            </a:fld>
            <a:endParaRPr lang="en-GB"/>
          </a:p>
        </p:txBody>
      </p:sp>
    </p:spTree>
    <p:extLst>
      <p:ext uri="{BB962C8B-B14F-4D97-AF65-F5344CB8AC3E}">
        <p14:creationId xmlns:p14="http://schemas.microsoft.com/office/powerpoint/2010/main" val="389631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cs-CZ" sz="1200" kern="1200" dirty="0">
                <a:solidFill>
                  <a:schemeClr val="tx1"/>
                </a:solidFill>
                <a:effectLst/>
                <a:latin typeface="+mn-lt"/>
                <a:ea typeface="+mn-ea"/>
                <a:cs typeface="+mn-cs"/>
              </a:rPr>
              <a:t>The </a:t>
            </a:r>
            <a:r>
              <a:rPr lang="cs-CZ" sz="1200" b="1" kern="1200" dirty="0">
                <a:solidFill>
                  <a:schemeClr val="tx1"/>
                </a:solidFill>
                <a:effectLst/>
                <a:latin typeface="+mn-lt"/>
                <a:ea typeface="+mn-ea"/>
                <a:cs typeface="+mn-cs"/>
              </a:rPr>
              <a:t>passive methods </a:t>
            </a:r>
            <a:r>
              <a:rPr lang="cs-CZ" sz="1200" kern="1200" dirty="0">
                <a:solidFill>
                  <a:schemeClr val="tx1"/>
                </a:solidFill>
                <a:effectLst/>
                <a:latin typeface="+mn-lt"/>
                <a:ea typeface="+mn-ea"/>
                <a:cs typeface="+mn-cs"/>
              </a:rPr>
              <a:t>of lecturing do not promote skills such as: problem solving</a:t>
            </a:r>
            <a:r>
              <a:rPr lang="cs-CZ" sz="1200" kern="1200" baseline="0" dirty="0">
                <a:solidFill>
                  <a:schemeClr val="tx1"/>
                </a:solidFill>
                <a:effectLst/>
                <a:latin typeface="+mn-lt"/>
                <a:ea typeface="+mn-ea"/>
                <a:cs typeface="+mn-cs"/>
              </a:rPr>
              <a:t> </a:t>
            </a:r>
            <a:r>
              <a:rPr lang="cs-CZ" sz="1200" kern="1200" dirty="0">
                <a:solidFill>
                  <a:schemeClr val="tx1"/>
                </a:solidFill>
                <a:effectLst/>
                <a:latin typeface="+mn-lt"/>
                <a:ea typeface="+mn-ea"/>
                <a:cs typeface="+mn-cs"/>
              </a:rPr>
              <a:t>and creativity. As Weigel stated in virtual "knowledge rooms" rather than just accumulating knowledge, students learn how to manage it.</a:t>
            </a:r>
            <a:r>
              <a:rPr lang="cs-CZ" sz="1200" kern="1200" baseline="0" dirty="0">
                <a:solidFill>
                  <a:schemeClr val="tx1"/>
                </a:solidFill>
                <a:effectLst/>
                <a:latin typeface="+mn-lt"/>
                <a:ea typeface="+mn-ea"/>
                <a:cs typeface="+mn-cs"/>
              </a:rPr>
              <a:t> </a:t>
            </a:r>
          </a:p>
          <a:p>
            <a:endParaRPr lang="cs-CZ" sz="1200" kern="1200" baseline="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Funded under ERASMUS+ SP4CE stands for </a:t>
            </a:r>
            <a:r>
              <a:rPr lang="cs-CZ" sz="1200" b="1" kern="1200" dirty="0">
                <a:solidFill>
                  <a:schemeClr val="tx1"/>
                </a:solidFill>
                <a:effectLst/>
                <a:latin typeface="+mn-lt"/>
                <a:ea typeface="+mn-ea"/>
                <a:cs typeface="+mn-cs"/>
              </a:rPr>
              <a:t>Strategic Partnership for Creativity and Entrepreneurship </a:t>
            </a:r>
            <a:endParaRPr lang="pl-PL" sz="1200" b="1"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Each room is dedicated to different problem with limited number of users</a:t>
            </a:r>
          </a:p>
          <a:p>
            <a:pPr marL="171450" indent="-171450">
              <a:buFont typeface="Arial" panose="020B0604020202020204" pitchFamily="34" charset="0"/>
              <a:buChar char="•"/>
            </a:pPr>
            <a:r>
              <a:rPr lang="cs-CZ" sz="1200" kern="1200" dirty="0">
                <a:solidFill>
                  <a:schemeClr val="tx1"/>
                </a:solidFill>
                <a:effectLst/>
                <a:latin typeface="+mn-lt"/>
                <a:ea typeface="+mn-ea"/>
                <a:cs typeface="+mn-cs"/>
              </a:rPr>
              <a:t>portal provides the space for </a:t>
            </a:r>
            <a:br>
              <a:rPr lang="cs-CZ" sz="1200" kern="1200" dirty="0">
                <a:solidFill>
                  <a:schemeClr val="tx1"/>
                </a:solidFill>
                <a:effectLst/>
                <a:latin typeface="+mn-lt"/>
                <a:ea typeface="+mn-ea"/>
                <a:cs typeface="+mn-cs"/>
              </a:rPr>
            </a:br>
            <a:r>
              <a:rPr lang="cs-CZ" sz="1200" kern="1200" dirty="0">
                <a:solidFill>
                  <a:schemeClr val="tx1"/>
                </a:solidFill>
                <a:effectLst/>
                <a:latin typeface="+mn-lt"/>
                <a:ea typeface="+mn-ea"/>
                <a:cs typeface="+mn-cs"/>
              </a:rPr>
              <a:t>teams creation</a:t>
            </a:r>
          </a:p>
          <a:p>
            <a:pPr marL="171450" indent="-171450">
              <a:buFont typeface="Arial" panose="020B0604020202020204" pitchFamily="34" charset="0"/>
              <a:buChar char="•"/>
            </a:pPr>
            <a:r>
              <a:rPr lang="cs-CZ" sz="1200" kern="1200" dirty="0">
                <a:solidFill>
                  <a:schemeClr val="tx1"/>
                </a:solidFill>
                <a:effectLst/>
                <a:latin typeface="+mn-lt"/>
                <a:ea typeface="+mn-ea"/>
                <a:cs typeface="+mn-cs"/>
              </a:rPr>
              <a:t>problem solving, </a:t>
            </a:r>
          </a:p>
          <a:p>
            <a:pPr marL="171450" indent="-171450">
              <a:buFont typeface="Arial" panose="020B0604020202020204" pitchFamily="34" charset="0"/>
              <a:buChar char="•"/>
            </a:pPr>
            <a:r>
              <a:rPr lang="cs-CZ" sz="1200" kern="1200" dirty="0">
                <a:solidFill>
                  <a:schemeClr val="tx1"/>
                </a:solidFill>
                <a:effectLst/>
                <a:latin typeface="+mn-lt"/>
                <a:ea typeface="+mn-ea"/>
                <a:cs typeface="+mn-cs"/>
              </a:rPr>
              <a:t>mentoring and coaching, </a:t>
            </a:r>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15</a:t>
            </a:fld>
            <a:endParaRPr lang="en-GB"/>
          </a:p>
        </p:txBody>
      </p:sp>
    </p:spTree>
    <p:extLst>
      <p:ext uri="{BB962C8B-B14F-4D97-AF65-F5344CB8AC3E}">
        <p14:creationId xmlns:p14="http://schemas.microsoft.com/office/powerpoint/2010/main" val="373920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Another joint venture was participation in Autodesk Open Doors. The purpose of the event was to improve the qualifications of instructors and test the new system before making it available to students.</a:t>
            </a: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16</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5100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pl-PL" dirty="0"/>
              <a:t>Let </a:t>
            </a:r>
            <a:r>
              <a:rPr lang="pl-PL" dirty="0" err="1"/>
              <a:t>introduce</a:t>
            </a:r>
            <a:r>
              <a:rPr lang="pl-PL" dirty="0"/>
              <a:t> our partner…</a:t>
            </a: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17</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0676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As the course took place in the summer, during the holiday season, in addition to two basic dates in June and July, students were also offered an additional opportunity to take the exam and receive the certificate in September. Three students applied in November. However, the chart shows that the vast majority decided to receive the certificate in June, immediately after completing the training.</a:t>
            </a:r>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19</a:t>
            </a:fld>
            <a:endParaRPr lang="en-GB"/>
          </a:p>
        </p:txBody>
      </p:sp>
    </p:spTree>
    <p:extLst>
      <p:ext uri="{BB962C8B-B14F-4D97-AF65-F5344CB8AC3E}">
        <p14:creationId xmlns:p14="http://schemas.microsoft.com/office/powerpoint/2010/main" val="253510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cs-CZ" sz="1200" kern="1200" dirty="0">
                <a:solidFill>
                  <a:schemeClr val="tx1"/>
                </a:solidFill>
                <a:effectLst/>
                <a:latin typeface="+mn-lt"/>
                <a:ea typeface="+mn-ea"/>
                <a:cs typeface="+mn-cs"/>
              </a:rPr>
              <a:t>A  model for supporting online certification at the ACSA PG was created by creating Moodle Learning Rooms</a:t>
            </a:r>
            <a:r>
              <a:rPr lang="cs-CZ" sz="1200" kern="1200" baseline="0" dirty="0">
                <a:solidFill>
                  <a:schemeClr val="tx1"/>
                </a:solidFill>
                <a:effectLst/>
                <a:latin typeface="+mn-lt"/>
                <a:ea typeface="+mn-ea"/>
                <a:cs typeface="+mn-cs"/>
              </a:rPr>
              <a:t> </a:t>
            </a:r>
            <a:r>
              <a:rPr lang="cs-CZ" sz="1200" kern="1200" dirty="0">
                <a:solidFill>
                  <a:schemeClr val="tx1"/>
                </a:solidFill>
                <a:effectLst/>
                <a:latin typeface="+mn-lt"/>
                <a:ea typeface="+mn-ea"/>
                <a:cs typeface="+mn-cs"/>
              </a:rPr>
              <a:t>aimed at specific exam</a:t>
            </a:r>
          </a:p>
          <a:p>
            <a:r>
              <a:rPr lang="cs-CZ" sz="1200" kern="1200" dirty="0">
                <a:solidFill>
                  <a:schemeClr val="tx1"/>
                </a:solidFill>
                <a:effectLst/>
                <a:latin typeface="+mn-lt"/>
                <a:ea typeface="+mn-ea"/>
                <a:cs typeface="+mn-cs"/>
              </a:rPr>
              <a:t>Since preparing for the exam is crucial, all users will be offered access to Autodesk University resources. Dealing with the vast amount of learning materials in the limited time learners have is challanging so users</a:t>
            </a:r>
            <a:r>
              <a:rPr lang="cs-CZ" sz="1200" kern="1200" baseline="0" dirty="0">
                <a:solidFill>
                  <a:schemeClr val="tx1"/>
                </a:solidFill>
                <a:effectLst/>
                <a:latin typeface="+mn-lt"/>
                <a:ea typeface="+mn-ea"/>
                <a:cs typeface="+mn-cs"/>
              </a:rPr>
              <a:t> will be asked to recommend the best sources, upload their own work </a:t>
            </a:r>
          </a:p>
          <a:p>
            <a:r>
              <a:rPr lang="cs-CZ" sz="1200" kern="1200" baseline="0" dirty="0">
                <a:solidFill>
                  <a:schemeClr val="tx1"/>
                </a:solidFill>
                <a:effectLst/>
                <a:latin typeface="+mn-lt"/>
                <a:ea typeface="+mn-ea"/>
                <a:cs typeface="+mn-cs"/>
              </a:rPr>
              <a:t>R</a:t>
            </a:r>
            <a:r>
              <a:rPr lang="cs-CZ" sz="1200" kern="1200" dirty="0">
                <a:solidFill>
                  <a:schemeClr val="tx1"/>
                </a:solidFill>
                <a:effectLst/>
                <a:latin typeface="+mn-lt"/>
                <a:ea typeface="+mn-ea"/>
                <a:cs typeface="+mn-cs"/>
              </a:rPr>
              <a:t>egistered users will be granted admission to GMETRIX system</a:t>
            </a:r>
            <a:r>
              <a:rPr lang="cs-CZ" sz="1200" kern="1200" baseline="0" dirty="0">
                <a:solidFill>
                  <a:schemeClr val="tx1"/>
                </a:solidFill>
                <a:effectLst/>
                <a:latin typeface="+mn-lt"/>
                <a:ea typeface="+mn-ea"/>
                <a:cs typeface="+mn-cs"/>
              </a:rPr>
              <a:t> which </a:t>
            </a:r>
            <a:r>
              <a:rPr lang="cs-CZ" sz="1200" kern="1200" dirty="0">
                <a:solidFill>
                  <a:schemeClr val="tx1"/>
                </a:solidFill>
                <a:effectLst/>
                <a:latin typeface="+mn-lt"/>
                <a:ea typeface="+mn-ea"/>
                <a:cs typeface="+mn-cs"/>
              </a:rPr>
              <a:t>provides educational tools designed to prepare individuals for the effective use of technology in the business environment. This way they will have the oportunity to take a few mock exams</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Certiport system where their knowledge will be tested and certificates issued. Additionally after each exam participants will be asked to fill up a survey. That way the model will get a chance to improve.</a:t>
            </a:r>
            <a:endParaRPr lang="en-GB" sz="1200" kern="1200" dirty="0">
              <a:solidFill>
                <a:schemeClr val="tx1"/>
              </a:solidFill>
              <a:effectLst/>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20</a:t>
            </a:fld>
            <a:endParaRPr lang="en-GB"/>
          </a:p>
        </p:txBody>
      </p:sp>
    </p:spTree>
    <p:extLst>
      <p:ext uri="{BB962C8B-B14F-4D97-AF65-F5344CB8AC3E}">
        <p14:creationId xmlns:p14="http://schemas.microsoft.com/office/powerpoint/2010/main" val="4003638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Owing to Autodesk course offer students have a chance to familiarize themselves with important software solutions that are not included in their formal academic study programme. Through </a:t>
            </a:r>
            <a:r>
              <a:rPr lang="cs-CZ" sz="1200" kern="1200" dirty="0">
                <a:solidFill>
                  <a:schemeClr val="tx1"/>
                </a:solidFill>
                <a:effectLst/>
                <a:latin typeface="+mn-lt"/>
                <a:ea typeface="+mn-ea"/>
                <a:cs typeface="+mn-cs"/>
              </a:rPr>
              <a:t>Certiport, </a:t>
            </a:r>
            <a:r>
              <a:rPr lang="en-GB" sz="1200" kern="1200" dirty="0">
                <a:solidFill>
                  <a:schemeClr val="tx1"/>
                </a:solidFill>
                <a:effectLst/>
                <a:latin typeface="+mn-lt"/>
                <a:ea typeface="+mn-ea"/>
                <a:cs typeface="+mn-cs"/>
              </a:rPr>
              <a:t>their hard-earned certificates </a:t>
            </a:r>
            <a:r>
              <a:rPr lang="cs-CZ" sz="1200" kern="1200" dirty="0">
                <a:solidFill>
                  <a:schemeClr val="tx1"/>
                </a:solidFill>
                <a:effectLst/>
                <a:latin typeface="+mn-lt"/>
                <a:ea typeface="+mn-ea"/>
                <a:cs typeface="+mn-cs"/>
              </a:rPr>
              <a:t>will be widely recognized in the industry. </a:t>
            </a:r>
            <a:r>
              <a:rPr lang="en-GB" sz="1200" kern="1200" dirty="0">
                <a:solidFill>
                  <a:schemeClr val="tx1"/>
                </a:solidFill>
                <a:effectLst/>
                <a:latin typeface="+mn-lt"/>
                <a:ea typeface="+mn-ea"/>
                <a:cs typeface="+mn-cs"/>
              </a:rPr>
              <a:t>Unfortunately, as can be seen, learning independently is challenging and does not always lead to gaining a certificate.</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After</a:t>
            </a:r>
            <a:r>
              <a:rPr lang="pl-PL" sz="1200" kern="1200" dirty="0">
                <a:solidFill>
                  <a:schemeClr val="tx1"/>
                </a:solidFill>
                <a:effectLst/>
                <a:latin typeface="+mn-lt"/>
                <a:ea typeface="+mn-ea"/>
                <a:cs typeface="+mn-cs"/>
              </a:rPr>
              <a:t> Open </a:t>
            </a:r>
            <a:r>
              <a:rPr lang="pl-PL" sz="1200" kern="1200" dirty="0" err="1">
                <a:solidFill>
                  <a:schemeClr val="tx1"/>
                </a:solidFill>
                <a:effectLst/>
                <a:latin typeface="+mn-lt"/>
                <a:ea typeface="+mn-ea"/>
                <a:cs typeface="+mn-cs"/>
              </a:rPr>
              <a:t>Door</a:t>
            </a:r>
            <a:r>
              <a:rPr lang="pl-PL" sz="1200" kern="1200" dirty="0">
                <a:solidFill>
                  <a:schemeClr val="tx1"/>
                </a:solidFill>
                <a:effectLst/>
                <a:latin typeface="+mn-lt"/>
                <a:ea typeface="+mn-ea"/>
                <a:cs typeface="+mn-cs"/>
              </a:rPr>
              <a:t> event</a:t>
            </a:r>
            <a:r>
              <a:rPr lang="pl-PL" sz="1200" kern="1200" baseline="0" dirty="0">
                <a:solidFill>
                  <a:schemeClr val="tx1"/>
                </a:solidFill>
                <a:effectLst/>
                <a:latin typeface="+mn-lt"/>
                <a:ea typeface="+mn-ea"/>
                <a:cs typeface="+mn-cs"/>
              </a:rPr>
              <a:t> w</a:t>
            </a:r>
            <a:r>
              <a:rPr lang="pl-PL" sz="1200" kern="1200" dirty="0">
                <a:solidFill>
                  <a:schemeClr val="tx1"/>
                </a:solidFill>
                <a:effectLst/>
                <a:latin typeface="+mn-lt"/>
                <a:ea typeface="+mn-ea"/>
                <a:cs typeface="+mn-cs"/>
              </a:rPr>
              <a:t>e </a:t>
            </a:r>
            <a:r>
              <a:rPr lang="pl-PL" sz="1200" kern="1200" dirty="0" err="1">
                <a:solidFill>
                  <a:schemeClr val="tx1"/>
                </a:solidFill>
                <a:effectLst/>
                <a:latin typeface="+mn-lt"/>
                <a:ea typeface="+mn-ea"/>
                <a:cs typeface="+mn-cs"/>
              </a:rPr>
              <a:t>held</a:t>
            </a:r>
            <a:r>
              <a:rPr lang="pl-PL" sz="1200" kern="1200" dirty="0">
                <a:solidFill>
                  <a:schemeClr val="tx1"/>
                </a:solidFill>
                <a:effectLst/>
                <a:latin typeface="+mn-lt"/>
                <a:ea typeface="+mn-ea"/>
                <a:cs typeface="+mn-cs"/>
              </a:rPr>
              <a:t> </a:t>
            </a:r>
            <a:r>
              <a:rPr lang="pl-PL" sz="1200" kern="1200" dirty="0" err="1">
                <a:solidFill>
                  <a:schemeClr val="tx1"/>
                </a:solidFill>
                <a:effectLst/>
                <a:latin typeface="+mn-lt"/>
                <a:ea typeface="+mn-ea"/>
                <a:cs typeface="+mn-cs"/>
              </a:rPr>
              <a:t>interviews</a:t>
            </a:r>
            <a:r>
              <a:rPr lang="pl-PL" sz="1200" kern="1200" dirty="0">
                <a:solidFill>
                  <a:schemeClr val="tx1"/>
                </a:solidFill>
                <a:effectLst/>
                <a:latin typeface="+mn-lt"/>
                <a:ea typeface="+mn-ea"/>
                <a:cs typeface="+mn-cs"/>
              </a:rPr>
              <a:t>.</a:t>
            </a:r>
          </a:p>
          <a:p>
            <a:endParaRPr lang="pl-PL"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it is difficult to gather sufficient number of participants, </a:t>
            </a:r>
          </a:p>
          <a:p>
            <a:r>
              <a:rPr lang="cs-CZ" sz="1200" kern="1200" dirty="0">
                <a:solidFill>
                  <a:schemeClr val="tx1"/>
                </a:solidFill>
                <a:effectLst/>
                <a:latin typeface="+mn-lt"/>
                <a:ea typeface="+mn-ea"/>
                <a:cs typeface="+mn-cs"/>
              </a:rPr>
              <a:t>establish exam date that fits everyone </a:t>
            </a:r>
          </a:p>
          <a:p>
            <a:r>
              <a:rPr lang="cs-CZ" sz="1200" kern="1200" dirty="0">
                <a:solidFill>
                  <a:schemeClr val="tx1"/>
                </a:solidFill>
                <a:effectLst/>
                <a:latin typeface="+mn-lt"/>
                <a:ea typeface="+mn-ea"/>
                <a:cs typeface="+mn-cs"/>
              </a:rPr>
              <a:t>give support student‘s need to successfly finish the training.</a:t>
            </a:r>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22</a:t>
            </a:fld>
            <a:endParaRPr lang="en-GB"/>
          </a:p>
        </p:txBody>
      </p:sp>
    </p:spTree>
    <p:extLst>
      <p:ext uri="{BB962C8B-B14F-4D97-AF65-F5344CB8AC3E}">
        <p14:creationId xmlns:p14="http://schemas.microsoft.com/office/powerpoint/2010/main" val="299977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en-US" dirty="0"/>
              <a:t>The first meeting with the </a:t>
            </a:r>
            <a:r>
              <a:rPr lang="en-US" dirty="0" err="1"/>
              <a:t>Certiport</a:t>
            </a:r>
            <a:r>
              <a:rPr lang="en-US" dirty="0"/>
              <a:t> console turned out to be quite a challenge for the ACSA PG and Beyond Scheme instructors, and the exam results were much lower than expected. Difficulties were, among others, a kind of "familiarity" with the console itself, which blocks all computer functions except the selected program and itself and significantly slows down the system. The tasks are very complex and the time is limited.</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23</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27837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The idea of the TeleCAD course evolved from an AutoCAD </a:t>
            </a:r>
            <a:r>
              <a:rPr lang="en-GB" sz="1200" kern="1200" dirty="0" err="1">
                <a:solidFill>
                  <a:schemeClr val="tx1"/>
                </a:solidFill>
                <a:effectLst/>
                <a:latin typeface="+mn-lt"/>
                <a:ea typeface="+mn-ea"/>
                <a:cs typeface="+mn-cs"/>
              </a:rPr>
              <a:t>cou</a:t>
            </a:r>
            <a:r>
              <a:rPr lang="pl-PL" sz="1200" kern="1200" dirty="0" err="1">
                <a:solidFill>
                  <a:schemeClr val="tx1"/>
                </a:solidFill>
                <a:effectLst/>
                <a:latin typeface="+mn-lt"/>
                <a:ea typeface="+mn-ea"/>
                <a:cs typeface="+mn-cs"/>
              </a:rPr>
              <a:t>rse</a:t>
            </a:r>
            <a:r>
              <a:rPr lang="pl-PL"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project was co-financed by European Union Leonardo da Vinci Programme and developed by Gdansk University of Technology in co-operation with four institutions from Greece (IDEC, ZEUS), Finland (</a:t>
            </a:r>
            <a:r>
              <a:rPr lang="en-GB" sz="1200" kern="1200" dirty="0" err="1">
                <a:solidFill>
                  <a:schemeClr val="tx1"/>
                </a:solidFill>
                <a:effectLst/>
                <a:latin typeface="+mn-lt"/>
                <a:ea typeface="+mn-ea"/>
                <a:cs typeface="+mn-cs"/>
              </a:rPr>
              <a:t>Pekkala</a:t>
            </a:r>
            <a:r>
              <a:rPr lang="en-GB" sz="1200" kern="1200" dirty="0">
                <a:solidFill>
                  <a:schemeClr val="tx1"/>
                </a:solidFill>
                <a:effectLst/>
                <a:latin typeface="+mn-lt"/>
                <a:ea typeface="+mn-ea"/>
                <a:cs typeface="+mn-cs"/>
              </a:rPr>
              <a:t> Software Oy), Italy (ARGO) and Poland (Young Digital Poland S.A.).</a:t>
            </a:r>
            <a:endParaRPr lang="pl-PL" sz="1200" kern="1200" dirty="0">
              <a:solidFill>
                <a:schemeClr val="tx1"/>
              </a:solidFill>
              <a:effectLst/>
              <a:latin typeface="+mn-lt"/>
              <a:ea typeface="+mn-ea"/>
              <a:cs typeface="+mn-cs"/>
            </a:endParaRPr>
          </a:p>
          <a:p>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main objectives</a:t>
            </a:r>
            <a:r>
              <a:rPr lang="pl-PL" sz="1200" kern="1200" dirty="0">
                <a:solidFill>
                  <a:schemeClr val="tx1"/>
                </a:solidFill>
                <a:effectLst/>
                <a:latin typeface="+mn-lt"/>
                <a:ea typeface="+mn-ea"/>
                <a:cs typeface="+mn-cs"/>
              </a:rPr>
              <a:t>:</a:t>
            </a:r>
          </a:p>
          <a:p>
            <a:pPr marL="171450" indent="-171450">
              <a:buFont typeface="Arial" panose="020B0604020202020204" pitchFamily="34" charset="0"/>
              <a:buChar char="•"/>
            </a:pPr>
            <a:r>
              <a:rPr lang="pl-PL"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develop a Learning Management System (LMS), </a:t>
            </a:r>
            <a:endParaRPr lang="pl-PL" sz="12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use this newly created environment to produce an AutoCAD training </a:t>
            </a:r>
            <a:endParaRPr lang="pl-PL"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pl-PL" sz="1200" kern="1200" dirty="0">
              <a:solidFill>
                <a:schemeClr val="tx1"/>
              </a:solidFill>
              <a:effectLst/>
              <a:latin typeface="+mn-lt"/>
              <a:ea typeface="+mn-ea"/>
              <a:cs typeface="+mn-cs"/>
            </a:endParaRPr>
          </a:p>
          <a:p>
            <a:pPr marL="0" indent="0">
              <a:buFont typeface="Arial" panose="020B0604020202020204" pitchFamily="34" charset="0"/>
              <a:buNone/>
            </a:pPr>
            <a:r>
              <a:rPr lang="pl-PL" sz="1200" kern="1200" dirty="0">
                <a:solidFill>
                  <a:schemeClr val="tx1"/>
                </a:solidFill>
                <a:effectLst/>
                <a:latin typeface="+mn-lt"/>
                <a:ea typeface="+mn-ea"/>
                <a:cs typeface="+mn-cs"/>
              </a:rPr>
              <a:t>C</a:t>
            </a:r>
            <a:r>
              <a:rPr lang="en-GB" sz="1200" kern="1200" dirty="0" err="1">
                <a:solidFill>
                  <a:schemeClr val="tx1"/>
                </a:solidFill>
                <a:effectLst/>
                <a:latin typeface="+mn-lt"/>
                <a:ea typeface="+mn-ea"/>
                <a:cs typeface="+mn-cs"/>
              </a:rPr>
              <a:t>ourse</a:t>
            </a:r>
            <a:r>
              <a:rPr lang="en-GB" sz="1200" kern="1200" dirty="0">
                <a:solidFill>
                  <a:schemeClr val="tx1"/>
                </a:solidFill>
                <a:effectLst/>
                <a:latin typeface="+mn-lt"/>
                <a:ea typeface="+mn-ea"/>
                <a:cs typeface="+mn-cs"/>
              </a:rPr>
              <a:t> materials consisted of 10 modules that covered basic skills of drawing in AutoCAD. Every module included a set of exercises with description of an appropriate solution. Course materials were prepared as HTML pages available both on and off-line. The participants had to hand over the final project sending it by e-mail through LMS </a:t>
            </a:r>
            <a:r>
              <a:rPr lang="en-GB" sz="1200" kern="1200" dirty="0" err="1">
                <a:solidFill>
                  <a:schemeClr val="tx1"/>
                </a:solidFill>
                <a:effectLst/>
                <a:latin typeface="+mn-lt"/>
                <a:ea typeface="+mn-ea"/>
                <a:cs typeface="+mn-cs"/>
              </a:rPr>
              <a:t>TeleCAD</a:t>
            </a:r>
            <a:r>
              <a:rPr lang="en-GB" sz="1200" kern="1200" dirty="0">
                <a:solidFill>
                  <a:schemeClr val="tx1"/>
                </a:solidFill>
                <a:effectLst/>
                <a:latin typeface="+mn-lt"/>
                <a:ea typeface="+mn-ea"/>
                <a:cs typeface="+mn-cs"/>
              </a:rPr>
              <a:t> to the assigned instructor. To prove authorship, students were asked to make changes in their projects in the presence of the instructor. </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79C6AFBC-DF76-4C85-96AB-162F3A92C752}" type="slidenum">
              <a:rPr lang="en-GB" smtClean="0"/>
              <a:t>3</a:t>
            </a:fld>
            <a:endParaRPr lang="en-GB"/>
          </a:p>
        </p:txBody>
      </p:sp>
    </p:spTree>
    <p:extLst>
      <p:ext uri="{BB962C8B-B14F-4D97-AF65-F5344CB8AC3E}">
        <p14:creationId xmlns:p14="http://schemas.microsoft.com/office/powerpoint/2010/main" val="2253067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en-US" dirty="0"/>
              <a:t>Therefore, further actions were taken to improve cooperation and preparation for the exam. It was decided to introduce the GMetrix console, a tool designed to practice tasks comparable to </a:t>
            </a:r>
            <a:r>
              <a:rPr lang="en-US" dirty="0" err="1"/>
              <a:t>Cetriport</a:t>
            </a:r>
            <a:r>
              <a:rPr lang="en-US" dirty="0"/>
              <a:t> exams using a similar console.</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24</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76677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en-US" dirty="0"/>
              <a:t>In the next series of exams, average results have improved.</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25</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2807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en-US" dirty="0"/>
              <a:t>We managed to get results from professional exams at 91, 94, and even 97%!</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26</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748808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cs-CZ"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10"/>
          </p:nvPr>
        </p:nvSpPr>
        <p:spPr/>
        <p:txBody>
          <a:bodyPr/>
          <a:lstStyle/>
          <a:p>
            <a:fld id="{79C6AFBC-DF76-4C85-96AB-162F3A92C752}" type="slidenum">
              <a:rPr lang="en-GB" smtClean="0"/>
              <a:t>27</a:t>
            </a:fld>
            <a:endParaRPr lang="en-GB"/>
          </a:p>
        </p:txBody>
      </p:sp>
    </p:spTree>
    <p:extLst>
      <p:ext uri="{BB962C8B-B14F-4D97-AF65-F5344CB8AC3E}">
        <p14:creationId xmlns:p14="http://schemas.microsoft.com/office/powerpoint/2010/main" val="60012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pl-PL" dirty="0"/>
              <a:t>The </a:t>
            </a:r>
            <a:r>
              <a:rPr lang="pl-PL" dirty="0" err="1"/>
              <a:t>proposed</a:t>
            </a:r>
            <a:r>
              <a:rPr lang="pl-PL" dirty="0"/>
              <a:t> model of co-</a:t>
            </a:r>
            <a:r>
              <a:rPr lang="pl-PL" dirty="0" err="1"/>
              <a:t>operation</a:t>
            </a:r>
            <a:r>
              <a:rPr lang="pl-PL" dirty="0"/>
              <a:t> is </a:t>
            </a:r>
            <a:r>
              <a:rPr lang="pl-PL" dirty="0" err="1"/>
              <a:t>shown</a:t>
            </a:r>
            <a:r>
              <a:rPr lang="pl-PL" dirty="0"/>
              <a:t> on the </a:t>
            </a:r>
            <a:r>
              <a:rPr lang="pl-PL" dirty="0" err="1"/>
              <a:t>slide</a:t>
            </a:r>
            <a:r>
              <a:rPr lang="pl-PL" dirty="0"/>
              <a:t>.</a:t>
            </a: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28</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8435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Coming</a:t>
            </a:r>
            <a:r>
              <a:rPr lang="pl-PL" dirty="0"/>
              <a:t> </a:t>
            </a:r>
            <a:r>
              <a:rPr lang="pl-PL" dirty="0" err="1"/>
              <a:t>back</a:t>
            </a:r>
            <a:r>
              <a:rPr lang="pl-PL" dirty="0"/>
              <a:t> to the past – </a:t>
            </a:r>
            <a:r>
              <a:rPr lang="pl-PL" dirty="0" err="1"/>
              <a:t>sustainability</a:t>
            </a:r>
            <a:r>
              <a:rPr lang="pl-PL" dirty="0"/>
              <a:t> of </a:t>
            </a:r>
            <a:r>
              <a:rPr lang="pl-PL" dirty="0" err="1"/>
              <a:t>previous</a:t>
            </a:r>
            <a:r>
              <a:rPr lang="pl-PL" dirty="0"/>
              <a:t> ERASMUS+ </a:t>
            </a:r>
            <a:r>
              <a:rPr lang="pl-PL" dirty="0" err="1"/>
              <a:t>project</a:t>
            </a:r>
            <a:r>
              <a:rPr lang="pl-PL" dirty="0"/>
              <a:t> SP4CE</a:t>
            </a:r>
          </a:p>
        </p:txBody>
      </p:sp>
      <p:sp>
        <p:nvSpPr>
          <p:cNvPr id="4" name="Symbol zastępczy numeru slajdu 3"/>
          <p:cNvSpPr>
            <a:spLocks noGrp="1"/>
          </p:cNvSpPr>
          <p:nvPr>
            <p:ph type="sldNum" sz="quarter" idx="5"/>
          </p:nvPr>
        </p:nvSpPr>
        <p:spPr/>
        <p:txBody>
          <a:bodyPr/>
          <a:lstStyle/>
          <a:p>
            <a:fld id="{79C6AFBC-DF76-4C85-96AB-162F3A92C752}" type="slidenum">
              <a:rPr lang="en-GB" smtClean="0"/>
              <a:t>29</a:t>
            </a:fld>
            <a:endParaRPr lang="en-GB"/>
          </a:p>
        </p:txBody>
      </p:sp>
    </p:spTree>
    <p:extLst>
      <p:ext uri="{BB962C8B-B14F-4D97-AF65-F5344CB8AC3E}">
        <p14:creationId xmlns:p14="http://schemas.microsoft.com/office/powerpoint/2010/main" val="2903615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32</a:t>
            </a:fld>
            <a:endParaRPr lang="en-GB"/>
          </a:p>
        </p:txBody>
      </p:sp>
    </p:spTree>
    <p:extLst>
      <p:ext uri="{BB962C8B-B14F-4D97-AF65-F5344CB8AC3E}">
        <p14:creationId xmlns:p14="http://schemas.microsoft.com/office/powerpoint/2010/main" val="2639179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33</a:t>
            </a:fld>
            <a:endParaRPr lang="en-GB"/>
          </a:p>
        </p:txBody>
      </p:sp>
    </p:spTree>
    <p:extLst>
      <p:ext uri="{BB962C8B-B14F-4D97-AF65-F5344CB8AC3E}">
        <p14:creationId xmlns:p14="http://schemas.microsoft.com/office/powerpoint/2010/main" val="1190739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35</a:t>
            </a:fld>
            <a:endParaRPr lang="en-GB"/>
          </a:p>
        </p:txBody>
      </p:sp>
    </p:spTree>
    <p:extLst>
      <p:ext uri="{BB962C8B-B14F-4D97-AF65-F5344CB8AC3E}">
        <p14:creationId xmlns:p14="http://schemas.microsoft.com/office/powerpoint/2010/main" val="2420051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38</a:t>
            </a:fld>
            <a:endParaRPr lang="en-GB"/>
          </a:p>
        </p:txBody>
      </p:sp>
    </p:spTree>
    <p:extLst>
      <p:ext uri="{BB962C8B-B14F-4D97-AF65-F5344CB8AC3E}">
        <p14:creationId xmlns:p14="http://schemas.microsoft.com/office/powerpoint/2010/main" val="271857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kern="1200" dirty="0">
                <a:solidFill>
                  <a:schemeClr val="tx1"/>
                </a:solidFill>
                <a:effectLst/>
                <a:latin typeface="+mn-lt"/>
                <a:ea typeface="+mn-ea"/>
                <a:cs typeface="+mn-cs"/>
              </a:rPr>
              <a:t>C</a:t>
            </a:r>
            <a:r>
              <a:rPr lang="en-GB" sz="1200" kern="1200" dirty="0" err="1">
                <a:solidFill>
                  <a:schemeClr val="tx1"/>
                </a:solidFill>
                <a:effectLst/>
                <a:latin typeface="+mn-lt"/>
                <a:ea typeface="+mn-ea"/>
                <a:cs typeface="+mn-cs"/>
              </a:rPr>
              <a:t>ourse</a:t>
            </a:r>
            <a:r>
              <a:rPr lang="en-GB" sz="1200" kern="1200" dirty="0">
                <a:solidFill>
                  <a:schemeClr val="tx1"/>
                </a:solidFill>
                <a:effectLst/>
                <a:latin typeface="+mn-lt"/>
                <a:ea typeface="+mn-ea"/>
                <a:cs typeface="+mn-cs"/>
              </a:rPr>
              <a:t> materials consisted of 10 modules that covered basic skills of drawing in AutoCAD. Every module included a set of exercises with description of an appropriate solution. Course materials were prepared as HTML pages available both on and off-line. The participants had to hand over the final project sending it by e-mail through LMS TeleCAD to the assigned instructor. To prove authorship, students were asked to make changes in their projects in the presence of the instructor</a:t>
            </a:r>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4</a:t>
            </a:fld>
            <a:endParaRPr lang="en-GB"/>
          </a:p>
        </p:txBody>
      </p:sp>
    </p:spTree>
    <p:extLst>
      <p:ext uri="{BB962C8B-B14F-4D97-AF65-F5344CB8AC3E}">
        <p14:creationId xmlns:p14="http://schemas.microsoft.com/office/powerpoint/2010/main" val="1857596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agłówka 3"/>
          <p:cNvSpPr>
            <a:spLocks noGrp="1"/>
          </p:cNvSpPr>
          <p:nvPr>
            <p:ph type="hdr" sz="quarter" idx="10"/>
          </p:nvPr>
        </p:nvSpPr>
        <p:spPr/>
        <p:txBody>
          <a:bodyPr/>
          <a:lstStyle/>
          <a:p>
            <a:r>
              <a:rPr lang="en-GB"/>
              <a:t>Welcome to SP4CE Learning Rooms</a:t>
            </a:r>
          </a:p>
        </p:txBody>
      </p:sp>
      <p:sp>
        <p:nvSpPr>
          <p:cNvPr id="5" name="Symbol zastępczy daty 4"/>
          <p:cNvSpPr>
            <a:spLocks noGrp="1"/>
          </p:cNvSpPr>
          <p:nvPr>
            <p:ph type="dt" idx="11"/>
          </p:nvPr>
        </p:nvSpPr>
        <p:spPr/>
        <p:txBody>
          <a:bodyPr/>
          <a:lstStyle/>
          <a:p>
            <a:fld id="{2CE437FE-40E8-41BA-B146-0015AB642638}" type="datetime2">
              <a:rPr lang="en-GB" smtClean="0"/>
              <a:t>Wednesday, 02 October 2019</a:t>
            </a:fld>
            <a:endParaRPr lang="en-GB"/>
          </a:p>
        </p:txBody>
      </p:sp>
      <p:sp>
        <p:nvSpPr>
          <p:cNvPr id="6" name="Symbol zastępczy stopki 5"/>
          <p:cNvSpPr>
            <a:spLocks noGrp="1"/>
          </p:cNvSpPr>
          <p:nvPr>
            <p:ph type="ftr" sz="quarter" idx="12"/>
          </p:nvPr>
        </p:nvSpPr>
        <p:spPr/>
        <p:txBody>
          <a:bodyPr/>
          <a:lstStyle/>
          <a:p>
            <a:r>
              <a:rPr lang="en-GB"/>
              <a:t>http://sp4ce.moodle.pl/</a:t>
            </a:r>
          </a:p>
        </p:txBody>
      </p:sp>
    </p:spTree>
    <p:extLst>
      <p:ext uri="{BB962C8B-B14F-4D97-AF65-F5344CB8AC3E}">
        <p14:creationId xmlns:p14="http://schemas.microsoft.com/office/powerpoint/2010/main" val="206026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41</a:t>
            </a:fld>
            <a:endParaRPr lang="en-GB"/>
          </a:p>
        </p:txBody>
      </p:sp>
    </p:spTree>
    <p:extLst>
      <p:ext uri="{BB962C8B-B14F-4D97-AF65-F5344CB8AC3E}">
        <p14:creationId xmlns:p14="http://schemas.microsoft.com/office/powerpoint/2010/main" val="2956005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Thanks to the experience gained during cooperation with online training centers such as EMMA European Multiple MOOC Aggregator and Millionlights, an outline of the training from the Autodesk Fusion 360 program based on the Moodle Cloud platform has already been created.</a:t>
            </a:r>
          </a:p>
          <a:p>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43</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57728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Designing a course for Millionlights has enabled us to gather feedback from trainee testers from around the world, mainly from India. </a:t>
            </a:r>
            <a:endParaRPr lang="pl-PL" dirty="0"/>
          </a:p>
          <a:p>
            <a:r>
              <a:rPr lang="en-US" dirty="0"/>
              <a:t>Several Polish students were also involved in testing the platform.</a:t>
            </a:r>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44</a:t>
            </a:fld>
            <a:endParaRPr lang="en-GB"/>
          </a:p>
        </p:txBody>
      </p:sp>
    </p:spTree>
    <p:extLst>
      <p:ext uri="{BB962C8B-B14F-4D97-AF65-F5344CB8AC3E}">
        <p14:creationId xmlns:p14="http://schemas.microsoft.com/office/powerpoint/2010/main" val="50587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en-US" dirty="0"/>
              <a:t>Based on the experience and opinions taken during testing the course, an outline of the Autodesk Fusion 360 training course on the Moodle Cloud platform has already been created. It is currently available in English - identical to the program language and tested, mainly by students from science clubs.</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47</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323070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Currently, cooperation can be illustrated in this way. The scheme may seem a bit confusing, but everything consists in a logical whole and is based on the assumption of cooperation using the Moodle platform. Two EU projects are supporting. The SP4CE program has already been completed and the new </a:t>
            </a:r>
            <a:r>
              <a:rPr lang="en-US" sz="1200" b="0" i="0" kern="1200" dirty="0" err="1">
                <a:solidFill>
                  <a:schemeClr val="tx1"/>
                </a:solidFill>
                <a:effectLst/>
                <a:latin typeface="+mn-lt"/>
                <a:ea typeface="+mn-ea"/>
                <a:cs typeface="+mn-cs"/>
              </a:rPr>
              <a:t>CoLED</a:t>
            </a:r>
            <a:r>
              <a:rPr lang="en-US" sz="1200" b="0" i="0" kern="1200" dirty="0">
                <a:solidFill>
                  <a:schemeClr val="tx1"/>
                </a:solidFill>
                <a:effectLst/>
                <a:latin typeface="+mn-lt"/>
                <a:ea typeface="+mn-ea"/>
                <a:cs typeface="+mn-cs"/>
              </a:rPr>
              <a:t> program.</a:t>
            </a: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49</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40148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rtl="0"/>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Collaborative Learning Environment for engineering education (</a:t>
            </a:r>
            <a:r>
              <a:rPr lang="en-US" sz="1200" b="1" i="0" kern="1200" dirty="0" err="1">
                <a:solidFill>
                  <a:schemeClr val="tx1"/>
                </a:solidFill>
                <a:effectLst/>
                <a:latin typeface="+mn-lt"/>
                <a:ea typeface="+mn-ea"/>
                <a:cs typeface="+mn-cs"/>
              </a:rPr>
              <a:t>CoLED</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is an European project implemented within the framework of Erasmus+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Key Action 2: Cooperation for innovation and the exchange of good practices. The </a:t>
            </a:r>
            <a:r>
              <a:rPr lang="en-US" sz="1200" b="0" i="0" kern="1200" dirty="0" err="1">
                <a:solidFill>
                  <a:schemeClr val="tx1"/>
                </a:solidFill>
                <a:effectLst/>
                <a:latin typeface="+mn-lt"/>
                <a:ea typeface="+mn-ea"/>
                <a:cs typeface="+mn-cs"/>
              </a:rPr>
              <a:t>CoLED</a:t>
            </a:r>
            <a:r>
              <a:rPr lang="en-US" sz="1200" b="0" i="0" kern="1200" dirty="0">
                <a:solidFill>
                  <a:schemeClr val="tx1"/>
                </a:solidFill>
                <a:effectLst/>
                <a:latin typeface="+mn-lt"/>
                <a:ea typeface="+mn-ea"/>
                <a:cs typeface="+mn-cs"/>
              </a:rPr>
              <a:t> consortium consist of 5 partners from 4 different European countries – Bulgaria, Poland, Portugal and Romania, all of which have extensive expertise and relevant experience in developing transnational projects. The project activities are scheduled to be implemented between October 2018 and September 2020.</a:t>
            </a:r>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50</a:t>
            </a:fld>
            <a:endParaRPr lang="en-GB"/>
          </a:p>
        </p:txBody>
      </p:sp>
    </p:spTree>
    <p:extLst>
      <p:ext uri="{BB962C8B-B14F-4D97-AF65-F5344CB8AC3E}">
        <p14:creationId xmlns:p14="http://schemas.microsoft.com/office/powerpoint/2010/main" val="300791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9C6AFBC-DF76-4C85-96AB-162F3A92C752}" type="slidenum">
              <a:rPr lang="en-GB" smtClean="0"/>
              <a:t>51</a:t>
            </a:fld>
            <a:endParaRPr lang="en-GB"/>
          </a:p>
        </p:txBody>
      </p:sp>
    </p:spTree>
    <p:extLst>
      <p:ext uri="{BB962C8B-B14F-4D97-AF65-F5344CB8AC3E}">
        <p14:creationId xmlns:p14="http://schemas.microsoft.com/office/powerpoint/2010/main" val="379729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Even though they were not free of charge, online AutoCAD trainings became quite popular. </a:t>
            </a:r>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5</a:t>
            </a:fld>
            <a:endParaRPr lang="en-GB"/>
          </a:p>
        </p:txBody>
      </p:sp>
    </p:spTree>
    <p:extLst>
      <p:ext uri="{BB962C8B-B14F-4D97-AF65-F5344CB8AC3E}">
        <p14:creationId xmlns:p14="http://schemas.microsoft.com/office/powerpoint/2010/main" val="296126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dirty="0" err="1"/>
              <a:t>There</a:t>
            </a:r>
            <a:r>
              <a:rPr lang="pl-PL" sz="1200" dirty="0"/>
              <a:t> </a:t>
            </a:r>
            <a:r>
              <a:rPr lang="pl-PL" sz="1200" dirty="0" err="1"/>
              <a:t>were</a:t>
            </a:r>
            <a:r>
              <a:rPr lang="pl-PL" sz="1200" dirty="0"/>
              <a:t> </a:t>
            </a:r>
            <a:r>
              <a:rPr lang="pl-PL" sz="1200" dirty="0" err="1"/>
              <a:t>more</a:t>
            </a:r>
            <a:r>
              <a:rPr lang="pl-PL" sz="1200" dirty="0"/>
              <a:t> </a:t>
            </a:r>
            <a:r>
              <a:rPr lang="pl-PL" sz="1200" dirty="0" err="1"/>
              <a:t>than</a:t>
            </a:r>
            <a:r>
              <a:rPr lang="pl-PL" sz="1200" dirty="0"/>
              <a:t> 900 students </a:t>
            </a:r>
            <a:r>
              <a:rPr lang="pl-PL" sz="1200" dirty="0" err="1"/>
              <a:t>taking</a:t>
            </a:r>
            <a:r>
              <a:rPr lang="pl-PL" sz="1200" dirty="0"/>
              <a:t> part in the </a:t>
            </a:r>
            <a:r>
              <a:rPr lang="pl-PL" sz="1200" dirty="0" err="1"/>
              <a:t>testing</a:t>
            </a:r>
            <a:r>
              <a:rPr lang="pl-PL" sz="1200" dirty="0"/>
              <a:t> and </a:t>
            </a:r>
            <a:r>
              <a:rPr lang="pl-PL" sz="1200" dirty="0" err="1"/>
              <a:t>implementing</a:t>
            </a:r>
            <a:r>
              <a:rPr lang="pl-PL" sz="1200" dirty="0"/>
              <a:t> </a:t>
            </a:r>
            <a:r>
              <a:rPr lang="pl-PL" sz="1200" dirty="0" err="1"/>
              <a:t>phase</a:t>
            </a:r>
            <a:r>
              <a:rPr lang="pl-PL" sz="1200" dirty="0"/>
              <a:t> of TeleCAD platform.</a:t>
            </a:r>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6</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4414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2003 we replaced TeleCAD with Moodle. </a:t>
            </a:r>
            <a:endParaRPr lang="pl-PL" sz="1200" kern="1200" dirty="0">
              <a:solidFill>
                <a:schemeClr val="tx1"/>
              </a:solidFill>
              <a:effectLst/>
              <a:latin typeface="+mn-lt"/>
              <a:ea typeface="+mn-ea"/>
              <a:cs typeface="+mn-cs"/>
            </a:endParaRPr>
          </a:p>
          <a:p>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7</a:t>
            </a:fld>
            <a:endParaRPr lang="en-GB"/>
          </a:p>
        </p:txBody>
      </p:sp>
    </p:spTree>
    <p:extLst>
      <p:ext uri="{BB962C8B-B14F-4D97-AF65-F5344CB8AC3E}">
        <p14:creationId xmlns:p14="http://schemas.microsoft.com/office/powerpoint/2010/main" val="285468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r>
              <a:rPr lang="pl-PL" sz="1200" kern="1200" dirty="0">
                <a:solidFill>
                  <a:schemeClr val="tx1"/>
                </a:solidFill>
                <a:effectLst/>
                <a:latin typeface="+mn-lt"/>
                <a:ea typeface="+mn-ea"/>
                <a:cs typeface="+mn-cs"/>
              </a:rPr>
              <a:t>It was the </a:t>
            </a:r>
            <a:r>
              <a:rPr lang="pl-PL" sz="1200" kern="1200" dirty="0" err="1">
                <a:solidFill>
                  <a:schemeClr val="tx1"/>
                </a:solidFill>
                <a:effectLst/>
                <a:latin typeface="+mn-lt"/>
                <a:ea typeface="+mn-ea"/>
                <a:cs typeface="+mn-cs"/>
              </a:rPr>
              <a:t>best</a:t>
            </a:r>
            <a:r>
              <a:rPr lang="pl-PL" sz="1200" kern="1200" dirty="0">
                <a:solidFill>
                  <a:schemeClr val="tx1"/>
                </a:solidFill>
                <a:effectLst/>
                <a:latin typeface="+mn-lt"/>
                <a:ea typeface="+mn-ea"/>
                <a:cs typeface="+mn-cs"/>
              </a:rPr>
              <a:t> choice.</a:t>
            </a:r>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8</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25394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Symbol zastępczy notatek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0" dirty="0"/>
              <a:t>In the period 2003 – 2016 ACSA PG </a:t>
            </a:r>
            <a:r>
              <a:rPr lang="pl-PL" b="0" dirty="0" err="1"/>
              <a:t>issues</a:t>
            </a:r>
            <a:r>
              <a:rPr lang="pl-PL" b="0" dirty="0"/>
              <a:t> 1802 </a:t>
            </a:r>
            <a:r>
              <a:rPr lang="pl-PL" b="0" dirty="0" err="1"/>
              <a:t>Autodesk</a:t>
            </a:r>
            <a:r>
              <a:rPr lang="pl-PL" b="0" dirty="0"/>
              <a:t> </a:t>
            </a:r>
            <a:r>
              <a:rPr lang="pl-PL" b="0" dirty="0" err="1"/>
              <a:t>certificates</a:t>
            </a:r>
            <a:endParaRPr lang="pl-PL" b="0" dirty="0"/>
          </a:p>
          <a:p>
            <a:endParaRPr lang="pl-PL" dirty="0"/>
          </a:p>
        </p:txBody>
      </p:sp>
      <p:sp>
        <p:nvSpPr>
          <p:cNvPr id="4" name="Symbol zastępczy numeru slajdu 3"/>
          <p:cNvSpPr>
            <a:spLocks noGrp="1"/>
          </p:cNvSpPr>
          <p:nvPr>
            <p:ph type="sldNum" idx="10"/>
          </p:nvPr>
        </p:nvSpPr>
        <p:spPr/>
        <p:txBody>
          <a:bodyPr/>
          <a:lstStyle/>
          <a:p>
            <a:pPr algn="r"/>
            <a:fld id="{5E1371E1-0305-4EA2-920D-7590FB57AC1F}" type="slidenum">
              <a:rPr lang="pl-PL" sz="1400" b="0" strike="noStrike" spc="-1" smtClean="0">
                <a:solidFill>
                  <a:srgbClr val="000000"/>
                </a:solidFill>
                <a:uFill>
                  <a:solidFill>
                    <a:srgbClr val="FFFFFF"/>
                  </a:solidFill>
                </a:uFill>
                <a:latin typeface="Times New Roman"/>
              </a:rPr>
              <a:pPr algn="r"/>
              <a:t>9</a:t>
            </a:fld>
            <a:endParaRPr lang="pl-PL"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1056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Which means that for educational purposes participants can have a free access to Autodesk’s design software, creativity apps and learning resources (Autodesk University). </a:t>
            </a:r>
          </a:p>
          <a:p>
            <a:endParaRPr lang="en-GB" dirty="0"/>
          </a:p>
        </p:txBody>
      </p:sp>
      <p:sp>
        <p:nvSpPr>
          <p:cNvPr id="4" name="Symbol zastępczy numeru slajdu 3"/>
          <p:cNvSpPr>
            <a:spLocks noGrp="1"/>
          </p:cNvSpPr>
          <p:nvPr>
            <p:ph type="sldNum" sz="quarter" idx="10"/>
          </p:nvPr>
        </p:nvSpPr>
        <p:spPr/>
        <p:txBody>
          <a:bodyPr/>
          <a:lstStyle/>
          <a:p>
            <a:fld id="{79C6AFBC-DF76-4C85-96AB-162F3A92C752}" type="slidenum">
              <a:rPr lang="en-GB" smtClean="0"/>
              <a:t>10</a:t>
            </a:fld>
            <a:endParaRPr lang="en-GB"/>
          </a:p>
        </p:txBody>
      </p:sp>
    </p:spTree>
    <p:extLst>
      <p:ext uri="{BB962C8B-B14F-4D97-AF65-F5344CB8AC3E}">
        <p14:creationId xmlns:p14="http://schemas.microsoft.com/office/powerpoint/2010/main" val="371742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p:cNvSpPr>
            <a:spLocks noGrp="1"/>
          </p:cNvSpPr>
          <p:nvPr>
            <p:ph type="dt" sz="half" idx="10"/>
          </p:nvPr>
        </p:nvSpPr>
        <p:spPr/>
        <p:txBody>
          <a:bodyPr/>
          <a:lstStyle/>
          <a:p>
            <a:endParaRPr lang="en-GB"/>
          </a:p>
        </p:txBody>
      </p:sp>
      <p:sp>
        <p:nvSpPr>
          <p:cNvPr id="5" name="Symbol zastępczy stopki 4"/>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299387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endParaRPr lang="en-GB"/>
          </a:p>
        </p:txBody>
      </p:sp>
      <p:sp>
        <p:nvSpPr>
          <p:cNvPr id="5" name="Symbol zastępczy stopki 4"/>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31911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endParaRPr lang="en-GB"/>
          </a:p>
        </p:txBody>
      </p:sp>
      <p:sp>
        <p:nvSpPr>
          <p:cNvPr id="5" name="Symbol zastępczy stopki 4"/>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3875991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77160" y="609480"/>
            <a:ext cx="8596440" cy="1320480"/>
          </a:xfrm>
          <a:prstGeom prst="rect">
            <a:avLst/>
          </a:prstGeom>
        </p:spPr>
        <p:txBody>
          <a:bodyPr lIns="0" tIns="0" rIns="0" bIns="0" anchor="ctr"/>
          <a:lstStyle/>
          <a:p>
            <a:endParaRPr lang="pl-PL" sz="1800" b="0" strike="noStrike" spc="-1">
              <a:solidFill>
                <a:srgbClr val="000000"/>
              </a:solidFill>
              <a:uFill>
                <a:solidFill>
                  <a:srgbClr val="FFFFFF"/>
                </a:solidFill>
              </a:uFill>
              <a:latin typeface="Trebuchet MS"/>
            </a:endParaRPr>
          </a:p>
        </p:txBody>
      </p:sp>
      <p:sp>
        <p:nvSpPr>
          <p:cNvPr id="79" name="PlaceHolder 2"/>
          <p:cNvSpPr>
            <a:spLocks noGrp="1"/>
          </p:cNvSpPr>
          <p:nvPr>
            <p:ph type="body"/>
          </p:nvPr>
        </p:nvSpPr>
        <p:spPr>
          <a:xfrm>
            <a:off x="677160" y="2160720"/>
            <a:ext cx="8596440" cy="3880440"/>
          </a:xfrm>
          <a:prstGeom prst="rect">
            <a:avLst/>
          </a:prstGeom>
        </p:spPr>
        <p:txBody>
          <a:bodyPr lIns="0" tIns="0" rIns="0" bIns="0"/>
          <a:lstStyle/>
          <a:p>
            <a:endParaRPr lang="pl-PL" sz="1800" b="0" strike="noStrike" spc="-1">
              <a:solidFill>
                <a:srgbClr val="404040"/>
              </a:solidFill>
              <a:uFill>
                <a:solidFill>
                  <a:srgbClr val="FFFFFF"/>
                </a:solidFill>
              </a:uFill>
              <a:latin typeface="Trebuchet MS"/>
            </a:endParaRPr>
          </a:p>
        </p:txBody>
      </p:sp>
      <p:sp>
        <p:nvSpPr>
          <p:cNvPr id="8" name="PlaceHolder 14"/>
          <p:cNvSpPr>
            <a:spLocks noGrp="1"/>
          </p:cNvSpPr>
          <p:nvPr>
            <p:ph type="ftr" idx="10"/>
          </p:nvPr>
        </p:nvSpPr>
        <p:spPr>
          <a:xfrm>
            <a:off x="677160" y="6478256"/>
            <a:ext cx="6297120" cy="364680"/>
          </a:xfrm>
          <a:prstGeom prst="rect">
            <a:avLst/>
          </a:prstGeom>
        </p:spPr>
        <p:txBody>
          <a:bodyPr anchor="ctr"/>
          <a:lstStyle>
            <a:lvl1pPr>
              <a:defRPr sz="800">
                <a:latin typeface="+mj-lt"/>
              </a:defRPr>
            </a:lvl1pPr>
          </a:lstStyle>
          <a:p>
            <a:r>
              <a:rPr lang="pl-PL" spc="-1">
                <a:solidFill>
                  <a:srgbClr val="000000"/>
                </a:solidFill>
                <a:uFill>
                  <a:solidFill>
                    <a:srgbClr val="FFFFFF"/>
                  </a:solidFill>
                </a:uFill>
              </a:rPr>
              <a:t>E. Kozłowska, A. Grabowska, I. Garnik: Wykorzystanie e-narzędzi w nauczaniu, egzaminacji i certyfikacji Autodesk, eTEE 2019</a:t>
            </a:r>
            <a:endParaRPr lang="pl-PL" spc="-1" dirty="0">
              <a:solidFill>
                <a:srgbClr val="000000"/>
              </a:solidFill>
              <a:uFill>
                <a:solidFill>
                  <a:srgbClr val="FFFFFF"/>
                </a:solidFill>
              </a:uFill>
            </a:endParaRPr>
          </a:p>
        </p:txBody>
      </p:sp>
      <p:sp>
        <p:nvSpPr>
          <p:cNvPr id="6" name="PlaceHolder 15"/>
          <p:cNvSpPr txBox="1">
            <a:spLocks/>
          </p:cNvSpPr>
          <p:nvPr userDrawn="1"/>
        </p:nvSpPr>
        <p:spPr>
          <a:xfrm>
            <a:off x="10337624" y="6478256"/>
            <a:ext cx="682920" cy="364680"/>
          </a:xfrm>
          <a:prstGeom prst="rect">
            <a:avLst/>
          </a:prstGeom>
        </p:spPr>
        <p:txBody>
          <a:bodyPr anchor="ct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3F2391-06D6-4B1C-9617-D1EBA9630968}" type="slidenum">
              <a:rPr kumimoji="0" lang="pl-PL" sz="900" b="0" i="0" u="none" strike="noStrike" kern="1200" cap="none" spc="-1" normalizeH="0" baseline="0" noProof="0" smtClean="0">
                <a:ln>
                  <a:noFill/>
                </a:ln>
                <a:solidFill>
                  <a:schemeClr val="tx2"/>
                </a:solidFill>
                <a:effectLst/>
                <a:uLnTx/>
                <a:uFill>
                  <a:solidFill>
                    <a:srgbClr val="FFFFFF"/>
                  </a:solidFill>
                </a:uFill>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400" b="0" i="0" u="none" strike="noStrike" kern="1200" cap="none" spc="-1" normalizeH="0" baseline="0" noProof="0" dirty="0">
              <a:ln>
                <a:noFill/>
              </a:ln>
              <a:solidFill>
                <a:schemeClr val="tx2"/>
              </a:solidFill>
              <a:effectLst/>
              <a:uLnTx/>
              <a:uFill>
                <a:solidFill>
                  <a:srgbClr val="FFFFFF"/>
                </a:solidFill>
              </a:uFill>
              <a:latin typeface="Times New Roman"/>
              <a:ea typeface="+mn-ea"/>
              <a:cs typeface="+mn-cs"/>
            </a:endParaRPr>
          </a:p>
        </p:txBody>
      </p:sp>
    </p:spTree>
    <p:extLst>
      <p:ext uri="{BB962C8B-B14F-4D97-AF65-F5344CB8AC3E}">
        <p14:creationId xmlns:p14="http://schemas.microsoft.com/office/powerpoint/2010/main" val="75577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10"/>
          </p:nvPr>
        </p:nvSpPr>
        <p:spPr/>
        <p:txBody>
          <a:bodyPr/>
          <a:lstStyle/>
          <a:p>
            <a:endParaRPr lang="en-GB"/>
          </a:p>
        </p:txBody>
      </p:sp>
      <p:sp>
        <p:nvSpPr>
          <p:cNvPr id="5" name="Symbol zastępczy stopki 4"/>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181201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endParaRPr lang="en-GB"/>
          </a:p>
        </p:txBody>
      </p:sp>
      <p:sp>
        <p:nvSpPr>
          <p:cNvPr id="5" name="Symbol zastępczy stopki 4"/>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250449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p:cNvSpPr>
            <a:spLocks noGrp="1"/>
          </p:cNvSpPr>
          <p:nvPr>
            <p:ph type="dt" sz="half" idx="10"/>
          </p:nvPr>
        </p:nvSpPr>
        <p:spPr/>
        <p:txBody>
          <a:bodyPr/>
          <a:lstStyle/>
          <a:p>
            <a:endParaRPr lang="en-GB"/>
          </a:p>
        </p:txBody>
      </p:sp>
      <p:sp>
        <p:nvSpPr>
          <p:cNvPr id="6" name="Symbol zastępczy stopki 5"/>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7" name="Symbol zastępczy numeru slajdu 6"/>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275543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p:cNvSpPr>
            <a:spLocks noGrp="1"/>
          </p:cNvSpPr>
          <p:nvPr>
            <p:ph type="dt" sz="half" idx="10"/>
          </p:nvPr>
        </p:nvSpPr>
        <p:spPr/>
        <p:txBody>
          <a:bodyPr/>
          <a:lstStyle/>
          <a:p>
            <a:endParaRPr lang="en-GB"/>
          </a:p>
        </p:txBody>
      </p:sp>
      <p:sp>
        <p:nvSpPr>
          <p:cNvPr id="8" name="Symbol zastępczy stopki 7"/>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9" name="Symbol zastępczy numeru slajdu 8"/>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202653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GB"/>
          </a:p>
        </p:txBody>
      </p:sp>
      <p:sp>
        <p:nvSpPr>
          <p:cNvPr id="3" name="Symbol zastępczy daty 2"/>
          <p:cNvSpPr>
            <a:spLocks noGrp="1"/>
          </p:cNvSpPr>
          <p:nvPr>
            <p:ph type="dt" sz="half" idx="10"/>
          </p:nvPr>
        </p:nvSpPr>
        <p:spPr/>
        <p:txBody>
          <a:bodyPr/>
          <a:lstStyle/>
          <a:p>
            <a:endParaRPr lang="en-GB"/>
          </a:p>
        </p:txBody>
      </p:sp>
      <p:sp>
        <p:nvSpPr>
          <p:cNvPr id="4" name="Symbol zastępczy stopki 3"/>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5" name="Symbol zastępczy numeru slajdu 4"/>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372822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en-GB"/>
          </a:p>
        </p:txBody>
      </p:sp>
      <p:sp>
        <p:nvSpPr>
          <p:cNvPr id="3" name="Symbol zastępczy stopki 2"/>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4" name="Symbol zastępczy numeru slajdu 3"/>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337096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en-GB"/>
          </a:p>
        </p:txBody>
      </p:sp>
      <p:sp>
        <p:nvSpPr>
          <p:cNvPr id="6" name="Symbol zastępczy stopki 5"/>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7" name="Symbol zastępczy numeru slajdu 6"/>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478346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en-GB"/>
          </a:p>
        </p:txBody>
      </p:sp>
      <p:sp>
        <p:nvSpPr>
          <p:cNvPr id="6" name="Symbol zastępczy stopki 5"/>
          <p:cNvSpPr>
            <a:spLocks noGrp="1"/>
          </p:cNvSpPr>
          <p:nvPr>
            <p:ph type="ftr" sz="quarter" idx="11"/>
          </p:nvPr>
        </p:nvSpPr>
        <p:spPr/>
        <p:txBody>
          <a:bodyPr/>
          <a:lstStyle/>
          <a:p>
            <a:r>
              <a:rPr lang="pl-PL"/>
              <a:t>E. Kozłowska, A. Grabowska, I. Garnik: Wykorzystanie e-narzędzi w nauczaniu, egzaminacji i certyfikacji Autodesk, eTEE 2019</a:t>
            </a:r>
            <a:endParaRPr lang="en-GB"/>
          </a:p>
        </p:txBody>
      </p:sp>
      <p:sp>
        <p:nvSpPr>
          <p:cNvPr id="7" name="Symbol zastępczy numeru slajdu 6"/>
          <p:cNvSpPr>
            <a:spLocks noGrp="1"/>
          </p:cNvSpPr>
          <p:nvPr>
            <p:ph type="sldNum" sz="quarter" idx="12"/>
          </p:nvPr>
        </p:nvSpPr>
        <p:spPr/>
        <p:txBody>
          <a:bodyPr/>
          <a:lstStyle/>
          <a:p>
            <a:fld id="{2B11F809-F40E-474C-89ED-5FBF324F1095}" type="slidenum">
              <a:rPr lang="en-GB" smtClean="0"/>
              <a:t>‹#›</a:t>
            </a:fld>
            <a:endParaRPr lang="en-GB"/>
          </a:p>
        </p:txBody>
      </p:sp>
    </p:spTree>
    <p:extLst>
      <p:ext uri="{BB962C8B-B14F-4D97-AF65-F5344CB8AC3E}">
        <p14:creationId xmlns:p14="http://schemas.microsoft.com/office/powerpoint/2010/main" val="41751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a:t>E. Kozłowska, A. Grabowska, I. Garnik: Wykorzystanie e-narzędzi w nauczaniu, egzaminacji i certyfikacji Autodesk, eTEE 2019</a:t>
            </a:r>
            <a:endParaRPr lang="en-GB"/>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1F809-F40E-474C-89ED-5FBF324F1095}" type="slidenum">
              <a:rPr lang="en-GB" smtClean="0"/>
              <a:t>‹#›</a:t>
            </a:fld>
            <a:endParaRPr lang="en-GB"/>
          </a:p>
        </p:txBody>
      </p:sp>
    </p:spTree>
    <p:extLst>
      <p:ext uri="{BB962C8B-B14F-4D97-AF65-F5344CB8AC3E}">
        <p14:creationId xmlns:p14="http://schemas.microsoft.com/office/powerpoint/2010/main" val="262117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s://youtu.be/cHoJ95X6LHI"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hyperlink" Target="https://youtu.be/HehrabsxW90"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results?search_query=what+is+fusion+360"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udemy.com/product-design-fusion-360/" TargetMode="Externa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platform.europeanmoocs.eu/course_introduction_to_autodesk_fusio"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youtu.be/1t3LVEOR7Gw" TargetMode="External"/><Relationship Id="rId2" Type="http://schemas.openxmlformats.org/officeDocument/2006/relationships/slideLayout" Target="../slideLayouts/slideLayout2.xml"/><Relationship Id="rId1" Type="http://schemas.openxmlformats.org/officeDocument/2006/relationships/video" Target="https://www.youtube.com/embed/1t3LVEOR7Gw?feature=oembed" TargetMode="External"/><Relationship Id="rId5" Type="http://schemas.openxmlformats.org/officeDocument/2006/relationships/image" Target="../media/image45.jpeg"/><Relationship Id="rId4" Type="http://schemas.openxmlformats.org/officeDocument/2006/relationships/hyperlink" Target="http://www.kre.edu.pl/kre_2016/"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moodlecloud.co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youtube.com/watch?v=IUafVEHzwf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jp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7.jpeg"/><Relationship Id="rId11" Type="http://schemas.openxmlformats.org/officeDocument/2006/relationships/image" Target="../media/image4.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oled-project.e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mailto:anka.grabowska@gmail.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32EE38-F7D5-455D-BDF8-F6151F0EA996}"/>
              </a:ext>
            </a:extLst>
          </p:cNvPr>
          <p:cNvSpPr>
            <a:spLocks noGrp="1"/>
          </p:cNvSpPr>
          <p:nvPr>
            <p:ph type="ctrTitle"/>
          </p:nvPr>
        </p:nvSpPr>
        <p:spPr>
          <a:xfrm>
            <a:off x="811967" y="2882942"/>
            <a:ext cx="10568066" cy="1210130"/>
          </a:xfrm>
        </p:spPr>
        <p:txBody>
          <a:bodyPr/>
          <a:lstStyle/>
          <a:p>
            <a:r>
              <a:rPr lang="en-US" b="1" i="1" dirty="0"/>
              <a:t>Fusion 360 - Learning in Clouds</a:t>
            </a:r>
            <a:endParaRPr lang="pl-PL" dirty="0"/>
          </a:p>
        </p:txBody>
      </p:sp>
      <p:sp>
        <p:nvSpPr>
          <p:cNvPr id="3" name="Podtytuł 2">
            <a:extLst>
              <a:ext uri="{FF2B5EF4-FFF2-40B4-BE49-F238E27FC236}">
                <a16:creationId xmlns:a16="http://schemas.microsoft.com/office/drawing/2014/main" id="{82936411-F425-455F-89AA-CF8C33054676}"/>
              </a:ext>
            </a:extLst>
          </p:cNvPr>
          <p:cNvSpPr>
            <a:spLocks noGrp="1"/>
          </p:cNvSpPr>
          <p:nvPr>
            <p:ph type="subTitle" idx="1"/>
          </p:nvPr>
        </p:nvSpPr>
        <p:spPr>
          <a:xfrm>
            <a:off x="1524000" y="4717828"/>
            <a:ext cx="9144000" cy="1655762"/>
          </a:xfrm>
        </p:spPr>
        <p:txBody>
          <a:bodyPr>
            <a:normAutofit lnSpcReduction="10000"/>
          </a:bodyPr>
          <a:lstStyle/>
          <a:p>
            <a:r>
              <a:rPr lang="en-US" b="1" i="1" dirty="0"/>
              <a:t>Dr. Anna Grabowska</a:t>
            </a:r>
          </a:p>
          <a:p>
            <a:r>
              <a:rPr lang="pl-PL" i="1" dirty="0" err="1"/>
              <a:t>Autodesk</a:t>
            </a:r>
            <a:r>
              <a:rPr lang="pl-PL" i="1" dirty="0"/>
              <a:t> </a:t>
            </a:r>
            <a:r>
              <a:rPr lang="en-US" i="1" dirty="0"/>
              <a:t>Authorized Academic Partner</a:t>
            </a:r>
            <a:endParaRPr lang="pl-PL" i="1" dirty="0"/>
          </a:p>
          <a:p>
            <a:r>
              <a:rPr lang="en-US" i="1" dirty="0" err="1"/>
              <a:t>Gdańsk</a:t>
            </a:r>
            <a:r>
              <a:rPr lang="en-US" i="1" dirty="0"/>
              <a:t> University of Technology</a:t>
            </a:r>
            <a:endParaRPr lang="pl-PL" i="1" dirty="0"/>
          </a:p>
          <a:p>
            <a:r>
              <a:rPr lang="en-US" i="1" dirty="0" err="1"/>
              <a:t>Gdańsk</a:t>
            </a:r>
            <a:r>
              <a:rPr lang="en-US" i="1" dirty="0"/>
              <a:t>, Poland</a:t>
            </a:r>
          </a:p>
          <a:p>
            <a:endParaRPr lang="pl-PL" dirty="0"/>
          </a:p>
        </p:txBody>
      </p:sp>
      <p:pic>
        <p:nvPicPr>
          <p:cNvPr id="5" name="Obraz 4">
            <a:extLst>
              <a:ext uri="{FF2B5EF4-FFF2-40B4-BE49-F238E27FC236}">
                <a16:creationId xmlns:a16="http://schemas.microsoft.com/office/drawing/2014/main" id="{8A003300-9807-48E4-85FB-1191DDD8D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68" y="354012"/>
            <a:ext cx="11928631" cy="1904175"/>
          </a:xfrm>
          <a:prstGeom prst="rect">
            <a:avLst/>
          </a:prstGeom>
        </p:spPr>
      </p:pic>
      <p:sp>
        <p:nvSpPr>
          <p:cNvPr id="4" name="Symbol zastępczy numeru slajdu 3">
            <a:extLst>
              <a:ext uri="{FF2B5EF4-FFF2-40B4-BE49-F238E27FC236}">
                <a16:creationId xmlns:a16="http://schemas.microsoft.com/office/drawing/2014/main" id="{DA07D9A7-0500-4C1C-9CA7-EC240191F4A7}"/>
              </a:ext>
            </a:extLst>
          </p:cNvPr>
          <p:cNvSpPr>
            <a:spLocks noGrp="1"/>
          </p:cNvSpPr>
          <p:nvPr>
            <p:ph type="sldNum" sz="quarter" idx="12"/>
          </p:nvPr>
        </p:nvSpPr>
        <p:spPr/>
        <p:txBody>
          <a:bodyPr/>
          <a:lstStyle/>
          <a:p>
            <a:fld id="{2B11F809-F40E-474C-89ED-5FBF324F1095}" type="slidenum">
              <a:rPr lang="en-GB" smtClean="0"/>
              <a:t>1</a:t>
            </a:fld>
            <a:endParaRPr lang="en-GB"/>
          </a:p>
        </p:txBody>
      </p:sp>
    </p:spTree>
    <p:extLst>
      <p:ext uri="{BB962C8B-B14F-4D97-AF65-F5344CB8AC3E}">
        <p14:creationId xmlns:p14="http://schemas.microsoft.com/office/powerpoint/2010/main" val="1743642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199" y="1825625"/>
            <a:ext cx="10959060"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dirty="0"/>
              <a:t>1998 – 2003 TeleCAD platform </a:t>
            </a:r>
            <a:r>
              <a:rPr lang="pl-PL" dirty="0" err="1"/>
              <a:t>usage</a:t>
            </a:r>
            <a:endParaRPr lang="pl-PL" dirty="0"/>
          </a:p>
          <a:p>
            <a:r>
              <a:rPr lang="pl-PL" dirty="0"/>
              <a:t>2003 – Moodle </a:t>
            </a:r>
            <a:r>
              <a:rPr lang="pl-PL" dirty="0" err="1"/>
              <a:t>replaces</a:t>
            </a:r>
            <a:r>
              <a:rPr lang="pl-PL" dirty="0"/>
              <a:t> TeleCAD</a:t>
            </a:r>
          </a:p>
          <a:p>
            <a:r>
              <a:rPr lang="pl-PL" b="1" dirty="0"/>
              <a:t>2003 – 2016 ACSA PG </a:t>
            </a:r>
            <a:r>
              <a:rPr lang="pl-PL" b="1" dirty="0" err="1"/>
              <a:t>issues</a:t>
            </a:r>
            <a:r>
              <a:rPr lang="pl-PL" b="1" dirty="0"/>
              <a:t> 1802 </a:t>
            </a:r>
            <a:r>
              <a:rPr lang="pl-PL" dirty="0" err="1"/>
              <a:t>Autodesk</a:t>
            </a:r>
            <a:r>
              <a:rPr lang="pl-PL" dirty="0"/>
              <a:t> </a:t>
            </a:r>
            <a:r>
              <a:rPr lang="pl-PL" b="1" dirty="0" err="1"/>
              <a:t>certificates</a:t>
            </a:r>
            <a:endParaRPr lang="pl-PL" b="1" dirty="0"/>
          </a:p>
          <a:p>
            <a:r>
              <a:rPr lang="en-GB" dirty="0"/>
              <a:t>2016 </a:t>
            </a:r>
            <a:r>
              <a:rPr lang="pl-PL" dirty="0"/>
              <a:t>– </a:t>
            </a:r>
            <a:r>
              <a:rPr lang="en-GB" dirty="0"/>
              <a:t>ACSA PG </a:t>
            </a:r>
            <a:r>
              <a:rPr lang="pl-PL" dirty="0" err="1"/>
              <a:t>gets</a:t>
            </a:r>
            <a:r>
              <a:rPr lang="pl-PL" dirty="0"/>
              <a:t> a </a:t>
            </a:r>
            <a:r>
              <a:rPr lang="en-GB" dirty="0"/>
              <a:t>statute of the Authorized Academic Partner</a:t>
            </a:r>
            <a:endParaRPr lang="pl-PL"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pPr marL="0" indent="0">
              <a:buNone/>
            </a:pPr>
            <a:endParaRPr lang="en-GB" dirty="0"/>
          </a:p>
        </p:txBody>
      </p:sp>
      <p:sp>
        <p:nvSpPr>
          <p:cNvPr id="4" name="Symbol zastępczy numeru slajdu 3">
            <a:extLst>
              <a:ext uri="{FF2B5EF4-FFF2-40B4-BE49-F238E27FC236}">
                <a16:creationId xmlns:a16="http://schemas.microsoft.com/office/drawing/2014/main" id="{4EC188D6-C8EA-4F81-B70A-97EDD7A2B2DC}"/>
              </a:ext>
            </a:extLst>
          </p:cNvPr>
          <p:cNvSpPr>
            <a:spLocks noGrp="1"/>
          </p:cNvSpPr>
          <p:nvPr>
            <p:ph type="sldNum" sz="quarter" idx="12"/>
          </p:nvPr>
        </p:nvSpPr>
        <p:spPr/>
        <p:txBody>
          <a:bodyPr/>
          <a:lstStyle/>
          <a:p>
            <a:fld id="{2B11F809-F40E-474C-89ED-5FBF324F1095}" type="slidenum">
              <a:rPr lang="en-GB" smtClean="0"/>
              <a:t>10</a:t>
            </a:fld>
            <a:endParaRPr lang="en-GB"/>
          </a:p>
        </p:txBody>
      </p:sp>
    </p:spTree>
    <p:extLst>
      <p:ext uri="{BB962C8B-B14F-4D97-AF65-F5344CB8AC3E}">
        <p14:creationId xmlns:p14="http://schemas.microsoft.com/office/powerpoint/2010/main" val="125778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p:nvPr>
        </p:nvSpPr>
        <p:spPr>
          <a:xfrm>
            <a:off x="6551847" y="1660999"/>
            <a:ext cx="5149755" cy="3179929"/>
          </a:xfrm>
        </p:spPr>
        <p:txBody>
          <a:bodyPr/>
          <a:lstStyle/>
          <a:p>
            <a:pPr marL="514350" indent="0" algn="ctr">
              <a:lnSpc>
                <a:spcPct val="100000"/>
              </a:lnSpc>
              <a:spcBef>
                <a:spcPts val="0"/>
              </a:spcBef>
              <a:spcAft>
                <a:spcPts val="1200"/>
              </a:spcAft>
              <a:buNone/>
            </a:pPr>
            <a:r>
              <a:rPr lang="pl-PL" sz="7200" b="1" dirty="0">
                <a:solidFill>
                  <a:sysClr val="windowText" lastClr="000000"/>
                </a:solidFill>
              </a:rPr>
              <a:t>2003 – 2016 </a:t>
            </a:r>
          </a:p>
          <a:p>
            <a:pPr marL="514350" indent="0" algn="ctr">
              <a:lnSpc>
                <a:spcPct val="100000"/>
              </a:lnSpc>
              <a:spcBef>
                <a:spcPts val="0"/>
              </a:spcBef>
              <a:spcAft>
                <a:spcPts val="1200"/>
              </a:spcAft>
              <a:buNone/>
            </a:pPr>
            <a:r>
              <a:rPr lang="pl-PL" sz="4800" dirty="0">
                <a:solidFill>
                  <a:sysClr val="windowText" lastClr="000000"/>
                </a:solidFill>
              </a:rPr>
              <a:t>&gt;1.800 </a:t>
            </a:r>
            <a:r>
              <a:rPr lang="pl-PL" sz="4800" dirty="0" err="1">
                <a:solidFill>
                  <a:sysClr val="windowText" lastClr="000000"/>
                </a:solidFill>
              </a:rPr>
              <a:t>Autodesk</a:t>
            </a:r>
            <a:r>
              <a:rPr lang="pl-PL" sz="4800" dirty="0">
                <a:solidFill>
                  <a:sysClr val="windowText" lastClr="000000"/>
                </a:solidFill>
              </a:rPr>
              <a:t> </a:t>
            </a:r>
            <a:r>
              <a:rPr lang="pl-PL" sz="4800" dirty="0" err="1">
                <a:solidFill>
                  <a:sysClr val="windowText" lastClr="000000"/>
                </a:solidFill>
              </a:rPr>
              <a:t>certificates</a:t>
            </a:r>
            <a:endParaRPr lang="pl-PL" sz="5400" dirty="0">
              <a:solidFill>
                <a:sysClr val="windowText" lastClr="000000"/>
              </a:solidFill>
            </a:endParaRPr>
          </a:p>
        </p:txBody>
      </p:sp>
      <p:pic>
        <p:nvPicPr>
          <p:cNvPr id="7" name="Obraz 6" descr="certyfikat_AutoCAD_rodo.png"/>
          <p:cNvPicPr>
            <a:picLocks noChangeAspect="1"/>
          </p:cNvPicPr>
          <p:nvPr/>
        </p:nvPicPr>
        <p:blipFill>
          <a:blip r:embed="rId3" cstate="print"/>
          <a:srcRect l="725"/>
          <a:stretch>
            <a:fillRect/>
          </a:stretch>
        </p:blipFill>
        <p:spPr>
          <a:xfrm>
            <a:off x="420171" y="749508"/>
            <a:ext cx="6758159" cy="52667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3870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199" y="1825625"/>
            <a:ext cx="11034011"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dirty="0"/>
              <a:t>1998 – 2003 TeleCAD platform </a:t>
            </a:r>
            <a:r>
              <a:rPr lang="pl-PL" dirty="0" err="1"/>
              <a:t>usage</a:t>
            </a:r>
            <a:endParaRPr lang="pl-PL" dirty="0"/>
          </a:p>
          <a:p>
            <a:r>
              <a:rPr lang="pl-PL" dirty="0"/>
              <a:t>2003 –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b="1" dirty="0"/>
              <a:t>2016 </a:t>
            </a:r>
            <a:r>
              <a:rPr lang="pl-PL" dirty="0"/>
              <a:t>– </a:t>
            </a:r>
            <a:r>
              <a:rPr lang="en-GB" b="1" dirty="0"/>
              <a:t>ACSA PG </a:t>
            </a:r>
            <a:r>
              <a:rPr lang="pl-PL" b="1" dirty="0" err="1"/>
              <a:t>gets</a:t>
            </a:r>
            <a:r>
              <a:rPr lang="pl-PL" b="1" dirty="0"/>
              <a:t> a </a:t>
            </a:r>
            <a:r>
              <a:rPr lang="en-GB" b="1" dirty="0"/>
              <a:t>statute of the Authorized Academic Partner</a:t>
            </a:r>
            <a:endParaRPr lang="pl-PL" b="1"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pPr marL="0" indent="0">
              <a:buNone/>
            </a:pPr>
            <a:endParaRPr lang="en-GB" dirty="0"/>
          </a:p>
        </p:txBody>
      </p:sp>
      <p:sp>
        <p:nvSpPr>
          <p:cNvPr id="4" name="Symbol zastępczy numeru slajdu 3">
            <a:extLst>
              <a:ext uri="{FF2B5EF4-FFF2-40B4-BE49-F238E27FC236}">
                <a16:creationId xmlns:a16="http://schemas.microsoft.com/office/drawing/2014/main" id="{D2674F98-156B-4AF7-BA0D-91E2BEBD8889}"/>
              </a:ext>
            </a:extLst>
          </p:cNvPr>
          <p:cNvSpPr>
            <a:spLocks noGrp="1"/>
          </p:cNvSpPr>
          <p:nvPr>
            <p:ph type="sldNum" sz="quarter" idx="12"/>
          </p:nvPr>
        </p:nvSpPr>
        <p:spPr/>
        <p:txBody>
          <a:bodyPr/>
          <a:lstStyle/>
          <a:p>
            <a:fld id="{2B11F809-F40E-474C-89ED-5FBF324F1095}" type="slidenum">
              <a:rPr lang="en-GB" smtClean="0"/>
              <a:t>12</a:t>
            </a:fld>
            <a:endParaRPr lang="en-GB"/>
          </a:p>
        </p:txBody>
      </p:sp>
    </p:spTree>
    <p:extLst>
      <p:ext uri="{BB962C8B-B14F-4D97-AF65-F5344CB8AC3E}">
        <p14:creationId xmlns:p14="http://schemas.microsoft.com/office/powerpoint/2010/main" val="227844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E19E24-9469-4A30-94F6-0D096CED5CA9}"/>
              </a:ext>
            </a:extLst>
          </p:cNvPr>
          <p:cNvSpPr>
            <a:spLocks noGrp="1"/>
          </p:cNvSpPr>
          <p:nvPr>
            <p:ph type="title"/>
          </p:nvPr>
        </p:nvSpPr>
        <p:spPr/>
        <p:txBody>
          <a:bodyPr/>
          <a:lstStyle/>
          <a:p>
            <a:r>
              <a:rPr lang="pl-PL" dirty="0"/>
              <a:t>2016 </a:t>
            </a:r>
          </a:p>
        </p:txBody>
      </p:sp>
      <p:pic>
        <p:nvPicPr>
          <p:cNvPr id="7" name="Symbol zastępczy zawartości 6">
            <a:extLst>
              <a:ext uri="{FF2B5EF4-FFF2-40B4-BE49-F238E27FC236}">
                <a16:creationId xmlns:a16="http://schemas.microsoft.com/office/drawing/2014/main" id="{D321E635-A141-4A4B-B9CC-3B6CDDC3D1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9000" y="1825625"/>
            <a:ext cx="9413999" cy="4351338"/>
          </a:xfrm>
        </p:spPr>
      </p:pic>
      <p:sp>
        <p:nvSpPr>
          <p:cNvPr id="4" name="Symbol zastępczy numeru slajdu 3">
            <a:extLst>
              <a:ext uri="{FF2B5EF4-FFF2-40B4-BE49-F238E27FC236}">
                <a16:creationId xmlns:a16="http://schemas.microsoft.com/office/drawing/2014/main" id="{542AB3EA-BEEC-460D-842F-170DCEAD7B6B}"/>
              </a:ext>
            </a:extLst>
          </p:cNvPr>
          <p:cNvSpPr>
            <a:spLocks noGrp="1"/>
          </p:cNvSpPr>
          <p:nvPr>
            <p:ph type="sldNum" sz="quarter" idx="12"/>
          </p:nvPr>
        </p:nvSpPr>
        <p:spPr/>
        <p:txBody>
          <a:bodyPr/>
          <a:lstStyle/>
          <a:p>
            <a:fld id="{2B11F809-F40E-474C-89ED-5FBF324F1095}" type="slidenum">
              <a:rPr lang="en-GB" smtClean="0"/>
              <a:t>13</a:t>
            </a:fld>
            <a:endParaRPr lang="en-GB"/>
          </a:p>
        </p:txBody>
      </p:sp>
      <p:pic>
        <p:nvPicPr>
          <p:cNvPr id="5" name="Obraz 4" descr="logo-aap-300x79.png">
            <a:extLst>
              <a:ext uri="{FF2B5EF4-FFF2-40B4-BE49-F238E27FC236}">
                <a16:creationId xmlns:a16="http://schemas.microsoft.com/office/drawing/2014/main" id="{A143BFA6-B98E-429F-A5C9-91C6B970000C}"/>
              </a:ext>
            </a:extLst>
          </p:cNvPr>
          <p:cNvPicPr>
            <a:picLocks noChangeAspect="1"/>
          </p:cNvPicPr>
          <p:nvPr/>
        </p:nvPicPr>
        <p:blipFill>
          <a:blip r:embed="rId3" cstate="print"/>
          <a:stretch>
            <a:fillRect/>
          </a:stretch>
        </p:blipFill>
        <p:spPr>
          <a:xfrm>
            <a:off x="2081861" y="136525"/>
            <a:ext cx="7285413" cy="1918488"/>
          </a:xfrm>
          <a:prstGeom prst="rect">
            <a:avLst/>
          </a:prstGeom>
        </p:spPr>
      </p:pic>
    </p:spTree>
    <p:extLst>
      <p:ext uri="{BB962C8B-B14F-4D97-AF65-F5344CB8AC3E}">
        <p14:creationId xmlns:p14="http://schemas.microsoft.com/office/powerpoint/2010/main" val="412577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199" y="1825625"/>
            <a:ext cx="11183911"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dirty="0"/>
              <a:t>1998 – 2003 TeleCAD platform </a:t>
            </a:r>
            <a:r>
              <a:rPr lang="pl-PL" dirty="0" err="1"/>
              <a:t>usage</a:t>
            </a:r>
            <a:endParaRPr lang="pl-PL" dirty="0"/>
          </a:p>
          <a:p>
            <a:r>
              <a:rPr lang="pl-PL" dirty="0"/>
              <a:t>2003 –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t>
            </a:r>
            <a:r>
              <a:rPr lang="pl-PL" dirty="0"/>
              <a:t>– </a:t>
            </a:r>
            <a:r>
              <a:rPr lang="en-GB" dirty="0"/>
              <a:t>ACSA PG </a:t>
            </a:r>
            <a:r>
              <a:rPr lang="pl-PL" dirty="0" err="1"/>
              <a:t>gets</a:t>
            </a:r>
            <a:r>
              <a:rPr lang="pl-PL" dirty="0"/>
              <a:t> a </a:t>
            </a:r>
            <a:r>
              <a:rPr lang="en-GB" dirty="0"/>
              <a:t>statute of the Authorized Academic Partner</a:t>
            </a:r>
            <a:endParaRPr lang="pl-PL" dirty="0"/>
          </a:p>
          <a:p>
            <a:r>
              <a:rPr lang="en-GB" b="1" dirty="0"/>
              <a:t>2017</a:t>
            </a:r>
            <a:r>
              <a:rPr lang="pl-PL" b="1" dirty="0"/>
              <a:t> –</a:t>
            </a:r>
            <a:r>
              <a:rPr lang="pl-PL" dirty="0"/>
              <a:t> </a:t>
            </a:r>
            <a:r>
              <a:rPr lang="pl-PL" b="1" dirty="0"/>
              <a:t>SP4CE, </a:t>
            </a:r>
            <a:r>
              <a:rPr lang="en-GB" b="1" dirty="0"/>
              <a:t>Autodesk Open Doors</a:t>
            </a:r>
            <a:r>
              <a:rPr lang="pl-PL" b="1" dirty="0"/>
              <a:t> </a:t>
            </a:r>
            <a:r>
              <a:rPr lang="pl-PL" b="1" dirty="0" err="1"/>
              <a:t>at</a:t>
            </a:r>
            <a:r>
              <a:rPr lang="pl-PL" b="1"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and </a:t>
            </a:r>
            <a:r>
              <a:rPr lang="pl-PL" dirty="0" err="1"/>
              <a:t>Certiport</a:t>
            </a:r>
            <a:r>
              <a:rPr lang="pl-PL" dirty="0"/>
              <a:t> (ACU, ACP)</a:t>
            </a:r>
          </a:p>
          <a:p>
            <a:endParaRPr lang="pl-PL" b="1" dirty="0"/>
          </a:p>
          <a:p>
            <a:pPr marL="0" indent="0">
              <a:buNone/>
            </a:pPr>
            <a:endParaRPr lang="en-GB" dirty="0"/>
          </a:p>
        </p:txBody>
      </p:sp>
      <p:sp>
        <p:nvSpPr>
          <p:cNvPr id="4" name="Symbol zastępczy numeru slajdu 3">
            <a:extLst>
              <a:ext uri="{FF2B5EF4-FFF2-40B4-BE49-F238E27FC236}">
                <a16:creationId xmlns:a16="http://schemas.microsoft.com/office/drawing/2014/main" id="{B0D8971B-3D12-4670-9A44-CFD0F63C3890}"/>
              </a:ext>
            </a:extLst>
          </p:cNvPr>
          <p:cNvSpPr>
            <a:spLocks noGrp="1"/>
          </p:cNvSpPr>
          <p:nvPr>
            <p:ph type="sldNum" sz="quarter" idx="12"/>
          </p:nvPr>
        </p:nvSpPr>
        <p:spPr/>
        <p:txBody>
          <a:bodyPr/>
          <a:lstStyle/>
          <a:p>
            <a:fld id="{2B11F809-F40E-474C-89ED-5FBF324F1095}" type="slidenum">
              <a:rPr lang="en-GB" smtClean="0"/>
              <a:t>14</a:t>
            </a:fld>
            <a:endParaRPr lang="en-GB"/>
          </a:p>
        </p:txBody>
      </p:sp>
    </p:spTree>
    <p:extLst>
      <p:ext uri="{BB962C8B-B14F-4D97-AF65-F5344CB8AC3E}">
        <p14:creationId xmlns:p14="http://schemas.microsoft.com/office/powerpoint/2010/main" val="122718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t>ERASMUS+ SP4CE Learning </a:t>
            </a:r>
            <a:r>
              <a:rPr lang="pl-PL" b="1" dirty="0" err="1"/>
              <a:t>Rooms</a:t>
            </a:r>
            <a:r>
              <a:rPr lang="pl-PL" b="1" dirty="0"/>
              <a:t> - </a:t>
            </a:r>
            <a:r>
              <a:rPr lang="pl-PL" b="1" dirty="0" err="1"/>
              <a:t>sustainability</a:t>
            </a:r>
            <a:endParaRPr lang="en-GB" b="1" dirty="0"/>
          </a:p>
        </p:txBody>
      </p:sp>
      <p:pic>
        <p:nvPicPr>
          <p:cNvPr id="4" name="Symbol zastępczy zawartości 3"/>
          <p:cNvPicPr>
            <a:picLocks noGrp="1" noChangeAspect="1"/>
          </p:cNvPicPr>
          <p:nvPr>
            <p:ph idx="1"/>
          </p:nvPr>
        </p:nvPicPr>
        <p:blipFill>
          <a:blip r:embed="rId3"/>
          <a:stretch>
            <a:fillRect/>
          </a:stretch>
        </p:blipFill>
        <p:spPr>
          <a:xfrm>
            <a:off x="508000" y="2113756"/>
            <a:ext cx="5283200" cy="3515729"/>
          </a:xfrm>
          <a:prstGeom prst="rect">
            <a:avLst/>
          </a:prstGeom>
        </p:spPr>
      </p:pic>
      <p:pic>
        <p:nvPicPr>
          <p:cNvPr id="6" name="Obraz 5"/>
          <p:cNvPicPr>
            <a:picLocks noChangeAspect="1"/>
          </p:cNvPicPr>
          <p:nvPr/>
        </p:nvPicPr>
        <p:blipFill>
          <a:blip r:embed="rId4"/>
          <a:stretch>
            <a:fillRect/>
          </a:stretch>
        </p:blipFill>
        <p:spPr>
          <a:xfrm>
            <a:off x="6338894" y="1844567"/>
            <a:ext cx="5552116" cy="3784918"/>
          </a:xfrm>
          <a:prstGeom prst="rect">
            <a:avLst/>
          </a:prstGeom>
        </p:spPr>
      </p:pic>
      <p:sp>
        <p:nvSpPr>
          <p:cNvPr id="5" name="Strzałka w prawo 4"/>
          <p:cNvSpPr/>
          <p:nvPr/>
        </p:nvSpPr>
        <p:spPr>
          <a:xfrm>
            <a:off x="5323367" y="3035986"/>
            <a:ext cx="1483360" cy="1402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ymbol zastępczy numeru slajdu 2">
            <a:extLst>
              <a:ext uri="{FF2B5EF4-FFF2-40B4-BE49-F238E27FC236}">
                <a16:creationId xmlns:a16="http://schemas.microsoft.com/office/drawing/2014/main" id="{AFB26843-A7AE-4432-A8D6-749E66843325}"/>
              </a:ext>
            </a:extLst>
          </p:cNvPr>
          <p:cNvSpPr>
            <a:spLocks noGrp="1"/>
          </p:cNvSpPr>
          <p:nvPr>
            <p:ph type="sldNum" sz="quarter" idx="12"/>
          </p:nvPr>
        </p:nvSpPr>
        <p:spPr/>
        <p:txBody>
          <a:bodyPr/>
          <a:lstStyle/>
          <a:p>
            <a:fld id="{2B11F809-F40E-474C-89ED-5FBF324F1095}" type="slidenum">
              <a:rPr lang="en-GB" smtClean="0"/>
              <a:t>15</a:t>
            </a:fld>
            <a:endParaRPr lang="en-GB"/>
          </a:p>
        </p:txBody>
      </p:sp>
    </p:spTree>
    <p:extLst>
      <p:ext uri="{BB962C8B-B14F-4D97-AF65-F5344CB8AC3E}">
        <p14:creationId xmlns:p14="http://schemas.microsoft.com/office/powerpoint/2010/main" val="30079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p:nvPr>
        </p:nvSpPr>
        <p:spPr>
          <a:xfrm>
            <a:off x="423081" y="1419363"/>
            <a:ext cx="10577015" cy="2088107"/>
          </a:xfrm>
        </p:spPr>
        <p:txBody>
          <a:bodyPr/>
          <a:lstStyle/>
          <a:p>
            <a:pPr marL="514350" indent="0" algn="ctr">
              <a:lnSpc>
                <a:spcPct val="100000"/>
              </a:lnSpc>
              <a:spcBef>
                <a:spcPts val="0"/>
              </a:spcBef>
              <a:spcAft>
                <a:spcPts val="1200"/>
              </a:spcAft>
              <a:buNone/>
            </a:pPr>
            <a:r>
              <a:rPr lang="pl-PL" sz="7200" b="1" dirty="0">
                <a:solidFill>
                  <a:sysClr val="windowText" lastClr="000000"/>
                </a:solidFill>
              </a:rPr>
              <a:t>2017</a:t>
            </a:r>
          </a:p>
          <a:p>
            <a:pPr indent="0" algn="ctr" fontAlgn="base">
              <a:lnSpc>
                <a:spcPct val="100000"/>
              </a:lnSpc>
              <a:spcBef>
                <a:spcPts val="0"/>
              </a:spcBef>
              <a:spcAft>
                <a:spcPts val="600"/>
              </a:spcAft>
              <a:buNone/>
            </a:pPr>
            <a:r>
              <a:rPr lang="pl-PL" sz="4800" dirty="0" err="1">
                <a:solidFill>
                  <a:sysClr val="windowText" lastClr="000000"/>
                </a:solidFill>
              </a:rPr>
              <a:t>Autodesk</a:t>
            </a:r>
            <a:r>
              <a:rPr lang="pl-PL" sz="4800" dirty="0">
                <a:solidFill>
                  <a:sysClr val="windowText" lastClr="000000"/>
                </a:solidFill>
              </a:rPr>
              <a:t> </a:t>
            </a:r>
            <a:r>
              <a:rPr lang="pl-PL" sz="4800" dirty="0" err="1">
                <a:solidFill>
                  <a:sysClr val="windowText" lastClr="000000"/>
                </a:solidFill>
              </a:rPr>
              <a:t>Open</a:t>
            </a:r>
            <a:r>
              <a:rPr lang="pl-PL" sz="4800" dirty="0">
                <a:solidFill>
                  <a:sysClr val="windowText" lastClr="000000"/>
                </a:solidFill>
              </a:rPr>
              <a:t> </a:t>
            </a:r>
            <a:r>
              <a:rPr lang="pl-PL" sz="4800" dirty="0" err="1">
                <a:solidFill>
                  <a:sysClr val="windowText" lastClr="000000"/>
                </a:solidFill>
              </a:rPr>
              <a:t>Doors</a:t>
            </a:r>
            <a:endParaRPr lang="pl-PL" sz="5400" dirty="0">
              <a:solidFill>
                <a:sysClr val="windowText" lastClr="000000"/>
              </a:solidFill>
            </a:endParaRPr>
          </a:p>
        </p:txBody>
      </p:sp>
      <p:pic>
        <p:nvPicPr>
          <p:cNvPr id="8" name="Obraz 7" descr="pg_logo_kolor.jpg"/>
          <p:cNvPicPr>
            <a:picLocks noChangeAspect="1"/>
          </p:cNvPicPr>
          <p:nvPr/>
        </p:nvPicPr>
        <p:blipFill>
          <a:blip r:embed="rId3" cstate="print"/>
          <a:stretch>
            <a:fillRect/>
          </a:stretch>
        </p:blipFill>
        <p:spPr>
          <a:xfrm>
            <a:off x="2502699" y="3957851"/>
            <a:ext cx="2841735" cy="2015876"/>
          </a:xfrm>
          <a:prstGeom prst="rect">
            <a:avLst/>
          </a:prstGeom>
        </p:spPr>
      </p:pic>
      <p:pic>
        <p:nvPicPr>
          <p:cNvPr id="9" name="Obraz 8" descr="PS-wersja-pozioma-niebieskie-tlo-mniejsze.png">
            <a:hlinkClick r:id="rId4"/>
          </p:cNvPr>
          <p:cNvPicPr>
            <a:picLocks noChangeAspect="1"/>
          </p:cNvPicPr>
          <p:nvPr/>
        </p:nvPicPr>
        <p:blipFill>
          <a:blip r:embed="rId5" cstate="print"/>
          <a:stretch>
            <a:fillRect/>
          </a:stretch>
        </p:blipFill>
        <p:spPr>
          <a:xfrm>
            <a:off x="5380305" y="4225335"/>
            <a:ext cx="3801338" cy="1480908"/>
          </a:xfrm>
          <a:prstGeom prst="rect">
            <a:avLst/>
          </a:prstGeom>
        </p:spPr>
      </p:pic>
    </p:spTree>
    <p:extLst>
      <p:ext uri="{BB962C8B-B14F-4D97-AF65-F5344CB8AC3E}">
        <p14:creationId xmlns:p14="http://schemas.microsoft.com/office/powerpoint/2010/main" val="190344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5"/>
          <p:cNvSpPr>
            <a:spLocks noGrp="1"/>
          </p:cNvSpPr>
          <p:nvPr>
            <p:ph type="sldNum" idx="4294967295"/>
          </p:nvPr>
        </p:nvSpPr>
        <p:spPr>
          <a:xfrm>
            <a:off x="8590680" y="6478256"/>
            <a:ext cx="682920" cy="364680"/>
          </a:xfrm>
          <a:prstGeom prst="rect">
            <a:avLst/>
          </a:prstGeom>
        </p:spPr>
        <p:txBody>
          <a:bodyPr anchor="ctr"/>
          <a:lstStyle>
            <a:lvl1pPr>
              <a:defRPr>
                <a:solidFill>
                  <a:schemeClr val="tx2"/>
                </a:solidFill>
              </a:defRPr>
            </a:lvl1pPr>
          </a:lstStyle>
          <a:p>
            <a:pPr algn="r"/>
            <a:fld id="{623F2391-06D6-4B1C-9617-D1EBA9630968}" type="slidenum">
              <a:rPr lang="pl-PL" sz="900" spc="-1" smtClean="0">
                <a:uFill>
                  <a:solidFill>
                    <a:srgbClr val="FFFFFF"/>
                  </a:solidFill>
                </a:uFill>
                <a:latin typeface="Trebuchet MS"/>
              </a:rPr>
              <a:pPr algn="r"/>
              <a:t>17</a:t>
            </a:fld>
            <a:endParaRPr lang="pl-PL" sz="1400" spc="-1" dirty="0">
              <a:uFill>
                <a:solidFill>
                  <a:srgbClr val="FFFFFF"/>
                </a:solidFill>
              </a:uFill>
              <a:latin typeface="Times New Roman"/>
            </a:endParaRPr>
          </a:p>
        </p:txBody>
      </p:sp>
      <p:sp>
        <p:nvSpPr>
          <p:cNvPr id="9" name="Prostokąt 8"/>
          <p:cNvSpPr/>
          <p:nvPr/>
        </p:nvSpPr>
        <p:spPr>
          <a:xfrm>
            <a:off x="0" y="0"/>
            <a:ext cx="2250937" cy="276999"/>
          </a:xfrm>
          <a:prstGeom prst="rect">
            <a:avLst/>
          </a:prstGeom>
        </p:spPr>
        <p:txBody>
          <a:bodyPr wrap="none">
            <a:spAutoFit/>
          </a:bodyPr>
          <a:lstStyle/>
          <a:p>
            <a:r>
              <a:rPr lang="pl-PL" sz="1200" dirty="0">
                <a:hlinkClick r:id="rId5"/>
              </a:rPr>
              <a:t>https://youtu.be/HehrabsxW90</a:t>
            </a:r>
            <a:endParaRPr lang="pl-PL" sz="1200" dirty="0"/>
          </a:p>
        </p:txBody>
      </p:sp>
      <p:pic>
        <p:nvPicPr>
          <p:cNvPr id="2" name="poza_schematem">
            <a:hlinkClick r:id="" action="ppaction://media"/>
            <a:extLst>
              <a:ext uri="{FF2B5EF4-FFF2-40B4-BE49-F238E27FC236}">
                <a16:creationId xmlns:a16="http://schemas.microsoft.com/office/drawing/2014/main" id="{42916C67-79B9-4719-9EF9-6D0A798EA3E9}"/>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0" y="0"/>
            <a:ext cx="12192000" cy="6858000"/>
          </a:xfrm>
          <a:prstGeom prst="rect">
            <a:avLst/>
          </a:prstGeom>
        </p:spPr>
      </p:pic>
      <p:sp>
        <p:nvSpPr>
          <p:cNvPr id="8" name="Prostokąt 7"/>
          <p:cNvSpPr/>
          <p:nvPr/>
        </p:nvSpPr>
        <p:spPr>
          <a:xfrm>
            <a:off x="0" y="0"/>
            <a:ext cx="2250937" cy="276999"/>
          </a:xfrm>
          <a:prstGeom prst="rect">
            <a:avLst/>
          </a:prstGeom>
        </p:spPr>
        <p:txBody>
          <a:bodyPr wrap="none">
            <a:spAutoFit/>
          </a:bodyPr>
          <a:lstStyle/>
          <a:p>
            <a:r>
              <a:rPr lang="pl-PL" sz="1200" dirty="0">
                <a:solidFill>
                  <a:schemeClr val="bg1"/>
                </a:solidFill>
                <a:hlinkClick r:id="rId5"/>
              </a:rPr>
              <a:t>https://youtu.be/HehrabsxW90</a:t>
            </a:r>
            <a:endParaRPr lang="pl-PL" sz="1200" dirty="0">
              <a:solidFill>
                <a:schemeClr val="bg1"/>
              </a:solidFill>
            </a:endParaRPr>
          </a:p>
        </p:txBody>
      </p:sp>
    </p:spTree>
    <p:extLst>
      <p:ext uri="{BB962C8B-B14F-4D97-AF65-F5344CB8AC3E}">
        <p14:creationId xmlns:p14="http://schemas.microsoft.com/office/powerpoint/2010/main" val="27989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4C7881-80D5-49B7-8259-DAA681CCD53F}"/>
              </a:ext>
            </a:extLst>
          </p:cNvPr>
          <p:cNvSpPr>
            <a:spLocks noGrp="1"/>
          </p:cNvSpPr>
          <p:nvPr>
            <p:ph type="title"/>
          </p:nvPr>
        </p:nvSpPr>
        <p:spPr>
          <a:xfrm>
            <a:off x="144966" y="365125"/>
            <a:ext cx="12047034" cy="1775909"/>
          </a:xfrm>
        </p:spPr>
        <p:txBody>
          <a:bodyPr>
            <a:normAutofit fontScale="90000"/>
          </a:bodyPr>
          <a:lstStyle/>
          <a:p>
            <a:br>
              <a:rPr lang="pl-PL" b="1" dirty="0">
                <a:solidFill>
                  <a:schemeClr val="accent1">
                    <a:lumMod val="75000"/>
                  </a:schemeClr>
                </a:solidFill>
              </a:rPr>
            </a:br>
            <a:r>
              <a:rPr lang="pl-PL" b="1" dirty="0">
                <a:solidFill>
                  <a:schemeClr val="accent1">
                    <a:lumMod val="75000"/>
                  </a:schemeClr>
                </a:solidFill>
              </a:rPr>
              <a:t>AAP </a:t>
            </a:r>
            <a:r>
              <a:rPr lang="pl-PL" b="1" dirty="0" err="1">
                <a:solidFill>
                  <a:schemeClr val="accent1">
                    <a:lumMod val="75000"/>
                  </a:schemeClr>
                </a:solidFill>
              </a:rPr>
              <a:t>at</a:t>
            </a:r>
            <a:r>
              <a:rPr lang="pl-PL" b="1" dirty="0">
                <a:solidFill>
                  <a:schemeClr val="accent1">
                    <a:lumMod val="75000"/>
                  </a:schemeClr>
                </a:solidFill>
              </a:rPr>
              <a:t> GUT - </a:t>
            </a:r>
            <a:r>
              <a:rPr lang="pl-PL" b="1" dirty="0" err="1">
                <a:solidFill>
                  <a:schemeClr val="accent1">
                    <a:lumMod val="75000"/>
                  </a:schemeClr>
                </a:solidFill>
              </a:rPr>
              <a:t>courses</a:t>
            </a:r>
            <a:r>
              <a:rPr lang="pl-PL" b="1" dirty="0"/>
              <a:t> and </a:t>
            </a:r>
            <a:r>
              <a:rPr lang="pl-PL" b="1" dirty="0" err="1">
                <a:solidFill>
                  <a:schemeClr val="accent2"/>
                </a:solidFill>
              </a:rPr>
              <a:t>exams</a:t>
            </a:r>
            <a:r>
              <a:rPr lang="pl-PL" b="1" dirty="0"/>
              <a:t> </a:t>
            </a:r>
            <a:r>
              <a:rPr lang="pl-PL" b="1" dirty="0" err="1"/>
              <a:t>statistics</a:t>
            </a:r>
            <a:r>
              <a:rPr lang="pl-PL" b="1" dirty="0"/>
              <a:t> in </a:t>
            </a:r>
            <a:r>
              <a:rPr lang="pl-PL" b="1" dirty="0" err="1"/>
              <a:t>summer</a:t>
            </a:r>
            <a:r>
              <a:rPr lang="pl-PL" b="1" dirty="0"/>
              <a:t> 2017</a:t>
            </a:r>
            <a:br>
              <a:rPr lang="pl-PL" dirty="0"/>
            </a:br>
            <a:endParaRPr lang="pl-PL" dirty="0"/>
          </a:p>
        </p:txBody>
      </p:sp>
      <p:pic>
        <p:nvPicPr>
          <p:cNvPr id="6" name="Symbol zastępczy zawartości 5">
            <a:extLst>
              <a:ext uri="{FF2B5EF4-FFF2-40B4-BE49-F238E27FC236}">
                <a16:creationId xmlns:a16="http://schemas.microsoft.com/office/drawing/2014/main" id="{92FA8CCC-6AFC-49A1-ACF3-B7ECBB7522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9036" y="1906859"/>
            <a:ext cx="8964118" cy="4558637"/>
          </a:xfrm>
        </p:spPr>
      </p:pic>
      <p:sp>
        <p:nvSpPr>
          <p:cNvPr id="4" name="Symbol zastępczy numeru slajdu 3">
            <a:extLst>
              <a:ext uri="{FF2B5EF4-FFF2-40B4-BE49-F238E27FC236}">
                <a16:creationId xmlns:a16="http://schemas.microsoft.com/office/drawing/2014/main" id="{01D27AD8-01E6-4324-9083-7DDC5F53A164}"/>
              </a:ext>
            </a:extLst>
          </p:cNvPr>
          <p:cNvSpPr>
            <a:spLocks noGrp="1"/>
          </p:cNvSpPr>
          <p:nvPr>
            <p:ph type="sldNum" sz="quarter" idx="12"/>
          </p:nvPr>
        </p:nvSpPr>
        <p:spPr/>
        <p:txBody>
          <a:bodyPr/>
          <a:lstStyle/>
          <a:p>
            <a:fld id="{2B11F809-F40E-474C-89ED-5FBF324F1095}" type="slidenum">
              <a:rPr lang="en-GB" smtClean="0"/>
              <a:t>18</a:t>
            </a:fld>
            <a:endParaRPr lang="en-GB"/>
          </a:p>
        </p:txBody>
      </p:sp>
    </p:spTree>
    <p:extLst>
      <p:ext uri="{BB962C8B-B14F-4D97-AF65-F5344CB8AC3E}">
        <p14:creationId xmlns:p14="http://schemas.microsoft.com/office/powerpoint/2010/main" val="4062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F6021E-72C5-478F-8A25-D390E22EB295}"/>
              </a:ext>
            </a:extLst>
          </p:cNvPr>
          <p:cNvSpPr>
            <a:spLocks noGrp="1"/>
          </p:cNvSpPr>
          <p:nvPr>
            <p:ph type="title"/>
          </p:nvPr>
        </p:nvSpPr>
        <p:spPr>
          <a:xfrm>
            <a:off x="267629" y="365125"/>
            <a:ext cx="11086171" cy="1325563"/>
          </a:xfrm>
        </p:spPr>
        <p:txBody>
          <a:bodyPr>
            <a:normAutofit fontScale="90000"/>
          </a:bodyPr>
          <a:lstStyle/>
          <a:p>
            <a:br>
              <a:rPr lang="pl-PL" b="1" dirty="0"/>
            </a:br>
            <a:r>
              <a:rPr lang="pl-PL" b="1" dirty="0"/>
              <a:t>AAP </a:t>
            </a:r>
            <a:r>
              <a:rPr lang="pl-PL" b="1" dirty="0" err="1"/>
              <a:t>at</a:t>
            </a:r>
            <a:r>
              <a:rPr lang="pl-PL" b="1" dirty="0"/>
              <a:t> GUT - </a:t>
            </a:r>
            <a:r>
              <a:rPr lang="pl-PL" b="1" dirty="0" err="1"/>
              <a:t>certificates</a:t>
            </a:r>
            <a:r>
              <a:rPr lang="pl-PL" b="1" dirty="0"/>
              <a:t> for students  </a:t>
            </a:r>
            <a:r>
              <a:rPr lang="pl-PL" b="1" dirty="0" err="1"/>
              <a:t>summer</a:t>
            </a:r>
            <a:r>
              <a:rPr lang="pl-PL" b="1" dirty="0"/>
              <a:t> 2017</a:t>
            </a:r>
            <a:br>
              <a:rPr lang="pl-PL" dirty="0"/>
            </a:br>
            <a:endParaRPr lang="pl-PL" dirty="0"/>
          </a:p>
        </p:txBody>
      </p:sp>
      <p:pic>
        <p:nvPicPr>
          <p:cNvPr id="6" name="Symbol zastępczy zawartości 5">
            <a:extLst>
              <a:ext uri="{FF2B5EF4-FFF2-40B4-BE49-F238E27FC236}">
                <a16:creationId xmlns:a16="http://schemas.microsoft.com/office/drawing/2014/main" id="{9F0EF562-4A17-473E-88AB-A9A80C1591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007" y="1572322"/>
            <a:ext cx="8589363" cy="5116419"/>
          </a:xfrm>
        </p:spPr>
      </p:pic>
      <p:sp>
        <p:nvSpPr>
          <p:cNvPr id="4" name="Symbol zastępczy numeru slajdu 3">
            <a:extLst>
              <a:ext uri="{FF2B5EF4-FFF2-40B4-BE49-F238E27FC236}">
                <a16:creationId xmlns:a16="http://schemas.microsoft.com/office/drawing/2014/main" id="{74C16CCE-56D6-44C3-BA5E-604C49A4BC85}"/>
              </a:ext>
            </a:extLst>
          </p:cNvPr>
          <p:cNvSpPr>
            <a:spLocks noGrp="1"/>
          </p:cNvSpPr>
          <p:nvPr>
            <p:ph type="sldNum" sz="quarter" idx="12"/>
          </p:nvPr>
        </p:nvSpPr>
        <p:spPr/>
        <p:txBody>
          <a:bodyPr/>
          <a:lstStyle/>
          <a:p>
            <a:fld id="{2B11F809-F40E-474C-89ED-5FBF324F1095}" type="slidenum">
              <a:rPr lang="en-GB" smtClean="0"/>
              <a:t>19</a:t>
            </a:fld>
            <a:endParaRPr lang="en-GB"/>
          </a:p>
        </p:txBody>
      </p:sp>
    </p:spTree>
    <p:extLst>
      <p:ext uri="{BB962C8B-B14F-4D97-AF65-F5344CB8AC3E}">
        <p14:creationId xmlns:p14="http://schemas.microsoft.com/office/powerpoint/2010/main" val="91736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r>
              <a:rPr lang="pl-PL" b="1" dirty="0"/>
              <a:t> </a:t>
            </a:r>
            <a:endParaRPr lang="en-GB" b="1" dirty="0"/>
          </a:p>
        </p:txBody>
      </p:sp>
      <p:sp>
        <p:nvSpPr>
          <p:cNvPr id="3" name="Symbol zastępczy zawartości 2"/>
          <p:cNvSpPr>
            <a:spLocks noGrp="1"/>
          </p:cNvSpPr>
          <p:nvPr>
            <p:ph idx="1"/>
          </p:nvPr>
        </p:nvSpPr>
        <p:spPr>
          <a:xfrm>
            <a:off x="838200" y="1825625"/>
            <a:ext cx="10854128" cy="4351338"/>
          </a:xfrm>
        </p:spPr>
        <p:txBody>
          <a:bodyPr>
            <a:normAutofit/>
          </a:bodyPr>
          <a:lstStyle/>
          <a:p>
            <a:r>
              <a:rPr lang="pl-PL" b="1" dirty="0"/>
              <a:t>1995 </a:t>
            </a:r>
            <a:r>
              <a:rPr lang="pl-PL" dirty="0"/>
              <a:t>–</a:t>
            </a:r>
            <a:r>
              <a:rPr lang="pl-PL" b="1" dirty="0"/>
              <a:t> </a:t>
            </a:r>
            <a:r>
              <a:rPr lang="en-GB" b="1" dirty="0"/>
              <a:t>Authorized Autodesk Training Centre</a:t>
            </a:r>
            <a:r>
              <a:rPr lang="pl-PL" b="1" dirty="0"/>
              <a:t> </a:t>
            </a:r>
            <a:r>
              <a:rPr lang="en-GB" b="1" dirty="0"/>
              <a:t>(ACSA PG)</a:t>
            </a:r>
            <a:endParaRPr lang="pl-PL" b="1" dirty="0"/>
          </a:p>
          <a:p>
            <a:r>
              <a:rPr lang="en-GB" dirty="0"/>
              <a:t>1996</a:t>
            </a:r>
            <a:r>
              <a:rPr lang="pl-PL" dirty="0"/>
              <a:t> – 1998 TeleCAD  </a:t>
            </a:r>
            <a:r>
              <a:rPr lang="pl-PL" dirty="0" err="1"/>
              <a:t>created</a:t>
            </a:r>
            <a:endParaRPr lang="pl-PL" dirty="0"/>
          </a:p>
          <a:p>
            <a:r>
              <a:rPr lang="pl-PL" dirty="0"/>
              <a:t>1998 – 2003 TeleCAD platform </a:t>
            </a:r>
            <a:r>
              <a:rPr lang="pl-PL" dirty="0" err="1"/>
              <a:t>usage</a:t>
            </a:r>
            <a:endParaRPr lang="pl-PL" dirty="0"/>
          </a:p>
          <a:p>
            <a:r>
              <a:rPr lang="pl-PL" dirty="0"/>
              <a:t>2003 –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t>
            </a:r>
            <a:r>
              <a:rPr lang="pl-PL" dirty="0"/>
              <a:t>– </a:t>
            </a:r>
            <a:r>
              <a:rPr lang="en-GB" dirty="0"/>
              <a:t>ACSA PG </a:t>
            </a:r>
            <a:r>
              <a:rPr lang="pl-PL" dirty="0" err="1"/>
              <a:t>gets</a:t>
            </a:r>
            <a:r>
              <a:rPr lang="pl-PL" dirty="0"/>
              <a:t> a </a:t>
            </a:r>
            <a:r>
              <a:rPr lang="en-GB" dirty="0" err="1"/>
              <a:t>statu</a:t>
            </a:r>
            <a:r>
              <a:rPr lang="pl-PL" dirty="0"/>
              <a:t>s</a:t>
            </a:r>
            <a:r>
              <a:rPr lang="en-GB" dirty="0"/>
              <a:t> of the Authorized Academic Partner</a:t>
            </a:r>
            <a:endParaRPr lang="pl-PL"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endParaRPr lang="en-GB" dirty="0"/>
          </a:p>
        </p:txBody>
      </p:sp>
      <p:sp>
        <p:nvSpPr>
          <p:cNvPr id="4" name="Symbol zastępczy numeru slajdu 3">
            <a:extLst>
              <a:ext uri="{FF2B5EF4-FFF2-40B4-BE49-F238E27FC236}">
                <a16:creationId xmlns:a16="http://schemas.microsoft.com/office/drawing/2014/main" id="{EB42041C-820C-4102-8A48-A11B99685FB6}"/>
              </a:ext>
            </a:extLst>
          </p:cNvPr>
          <p:cNvSpPr>
            <a:spLocks noGrp="1"/>
          </p:cNvSpPr>
          <p:nvPr>
            <p:ph type="sldNum" sz="quarter" idx="12"/>
          </p:nvPr>
        </p:nvSpPr>
        <p:spPr/>
        <p:txBody>
          <a:bodyPr/>
          <a:lstStyle/>
          <a:p>
            <a:fld id="{2B11F809-F40E-474C-89ED-5FBF324F1095}" type="slidenum">
              <a:rPr lang="en-GB" smtClean="0"/>
              <a:t>2</a:t>
            </a:fld>
            <a:endParaRPr lang="en-GB"/>
          </a:p>
        </p:txBody>
      </p:sp>
    </p:spTree>
    <p:extLst>
      <p:ext uri="{BB962C8B-B14F-4D97-AF65-F5344CB8AC3E}">
        <p14:creationId xmlns:p14="http://schemas.microsoft.com/office/powerpoint/2010/main" val="416151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FD506533-19AB-4DC7-AC8C-99089D1C1763}"/>
              </a:ext>
            </a:extLst>
          </p:cNvPr>
          <p:cNvSpPr>
            <a:spLocks noGrp="1"/>
          </p:cNvSpPr>
          <p:nvPr>
            <p:ph type="title"/>
          </p:nvPr>
        </p:nvSpPr>
        <p:spPr>
          <a:xfrm>
            <a:off x="245327" y="365125"/>
            <a:ext cx="11541512" cy="1325563"/>
          </a:xfrm>
        </p:spPr>
        <p:txBody>
          <a:bodyPr/>
          <a:lstStyle/>
          <a:p>
            <a:r>
              <a:rPr lang="pl-PL" b="1" dirty="0"/>
              <a:t>The model of co-</a:t>
            </a:r>
            <a:r>
              <a:rPr lang="pl-PL" b="1" dirty="0" err="1"/>
              <a:t>operation</a:t>
            </a:r>
            <a:r>
              <a:rPr lang="pl-PL" b="1" dirty="0"/>
              <a:t> </a:t>
            </a:r>
            <a:r>
              <a:rPr lang="pl-PL" b="1" dirty="0" err="1"/>
              <a:t>based</a:t>
            </a:r>
            <a:r>
              <a:rPr lang="pl-PL" b="1" dirty="0"/>
              <a:t> on LR </a:t>
            </a:r>
            <a:r>
              <a:rPr lang="pl-PL" b="1" dirty="0" err="1"/>
              <a:t>concept</a:t>
            </a:r>
            <a:endParaRPr lang="pl-PL" b="1" dirty="0"/>
          </a:p>
        </p:txBody>
      </p:sp>
      <p:pic>
        <p:nvPicPr>
          <p:cNvPr id="6" name="Symbol zastępczy zawartości 5">
            <a:extLst>
              <a:ext uri="{FF2B5EF4-FFF2-40B4-BE49-F238E27FC236}">
                <a16:creationId xmlns:a16="http://schemas.microsoft.com/office/drawing/2014/main" id="{9802ED61-FC7D-477A-9ECE-7154B055B4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346" y="1825625"/>
            <a:ext cx="8731405" cy="4667250"/>
          </a:xfrm>
        </p:spPr>
      </p:pic>
      <p:sp>
        <p:nvSpPr>
          <p:cNvPr id="2" name="Symbol zastępczy numeru slajdu 1">
            <a:extLst>
              <a:ext uri="{FF2B5EF4-FFF2-40B4-BE49-F238E27FC236}">
                <a16:creationId xmlns:a16="http://schemas.microsoft.com/office/drawing/2014/main" id="{DD2FA59F-000E-4217-828D-8127C5FDD718}"/>
              </a:ext>
            </a:extLst>
          </p:cNvPr>
          <p:cNvSpPr>
            <a:spLocks noGrp="1"/>
          </p:cNvSpPr>
          <p:nvPr>
            <p:ph type="sldNum" sz="quarter" idx="12"/>
          </p:nvPr>
        </p:nvSpPr>
        <p:spPr/>
        <p:txBody>
          <a:bodyPr/>
          <a:lstStyle/>
          <a:p>
            <a:fld id="{2B11F809-F40E-474C-89ED-5FBF324F1095}" type="slidenum">
              <a:rPr lang="en-GB" smtClean="0"/>
              <a:t>20</a:t>
            </a:fld>
            <a:endParaRPr lang="en-GB"/>
          </a:p>
        </p:txBody>
      </p:sp>
    </p:spTree>
    <p:extLst>
      <p:ext uri="{BB962C8B-B14F-4D97-AF65-F5344CB8AC3E}">
        <p14:creationId xmlns:p14="http://schemas.microsoft.com/office/powerpoint/2010/main" val="3722166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5B2E1F39-2C80-44C8-95AD-1E1BBF9A3D2E}"/>
              </a:ext>
            </a:extLst>
          </p:cNvPr>
          <p:cNvSpPr>
            <a:spLocks noGrp="1"/>
          </p:cNvSpPr>
          <p:nvPr>
            <p:ph type="sldNum" sz="quarter" idx="12"/>
          </p:nvPr>
        </p:nvSpPr>
        <p:spPr/>
        <p:txBody>
          <a:bodyPr/>
          <a:lstStyle/>
          <a:p>
            <a:fld id="{2B11F809-F40E-474C-89ED-5FBF324F1095}" type="slidenum">
              <a:rPr lang="en-GB" smtClean="0"/>
              <a:t>21</a:t>
            </a:fld>
            <a:endParaRPr lang="en-GB"/>
          </a:p>
        </p:txBody>
      </p:sp>
      <p:pic>
        <p:nvPicPr>
          <p:cNvPr id="14" name="Symbol zastępczy zawartości 13" descr="ewaluacja-ceritiport.jpg">
            <a:extLst>
              <a:ext uri="{FF2B5EF4-FFF2-40B4-BE49-F238E27FC236}">
                <a16:creationId xmlns:a16="http://schemas.microsoft.com/office/drawing/2014/main" id="{9B6F5A76-0791-4339-900D-59A4E35D5DD8}"/>
              </a:ext>
            </a:extLst>
          </p:cNvPr>
          <p:cNvPicPr>
            <a:picLocks noGrp="1" noChangeAspect="1"/>
          </p:cNvPicPr>
          <p:nvPr>
            <p:ph sz="half" idx="4294967295"/>
          </p:nvPr>
        </p:nvPicPr>
        <p:blipFill>
          <a:blip r:embed="rId2" cstate="print"/>
          <a:stretch>
            <a:fillRect/>
          </a:stretch>
        </p:blipFill>
        <p:spPr>
          <a:xfrm>
            <a:off x="6586823" y="253017"/>
            <a:ext cx="4766977" cy="6468458"/>
          </a:xfrm>
          <a:prstGeom prst="rect">
            <a:avLst/>
          </a:prstGeom>
        </p:spPr>
      </p:pic>
      <p:pic>
        <p:nvPicPr>
          <p:cNvPr id="6" name="Obraz 5" descr="certiport_logo_motto.jpg">
            <a:extLst>
              <a:ext uri="{FF2B5EF4-FFF2-40B4-BE49-F238E27FC236}">
                <a16:creationId xmlns:a16="http://schemas.microsoft.com/office/drawing/2014/main" id="{F96F3FDA-5697-4AEE-819B-5F9A2CACBA66}"/>
              </a:ext>
            </a:extLst>
          </p:cNvPr>
          <p:cNvPicPr>
            <a:picLocks noChangeAspect="1"/>
          </p:cNvPicPr>
          <p:nvPr/>
        </p:nvPicPr>
        <p:blipFill>
          <a:blip r:embed="rId3" cstate="print"/>
          <a:stretch>
            <a:fillRect/>
          </a:stretch>
        </p:blipFill>
        <p:spPr>
          <a:xfrm>
            <a:off x="1687166" y="0"/>
            <a:ext cx="2961575" cy="1416961"/>
          </a:xfrm>
          <a:prstGeom prst="rect">
            <a:avLst/>
          </a:prstGeom>
        </p:spPr>
      </p:pic>
      <p:grpSp>
        <p:nvGrpSpPr>
          <p:cNvPr id="7" name="Grupa 6">
            <a:extLst>
              <a:ext uri="{FF2B5EF4-FFF2-40B4-BE49-F238E27FC236}">
                <a16:creationId xmlns:a16="http://schemas.microsoft.com/office/drawing/2014/main" id="{1276C8D1-A8D6-4D1F-BC9B-4D98918463B3}"/>
              </a:ext>
            </a:extLst>
          </p:cNvPr>
          <p:cNvGrpSpPr/>
          <p:nvPr/>
        </p:nvGrpSpPr>
        <p:grpSpPr>
          <a:xfrm>
            <a:off x="1549015" y="1664955"/>
            <a:ext cx="3380013" cy="4672677"/>
            <a:chOff x="523247" y="1786487"/>
            <a:chExt cx="3380013" cy="4672677"/>
          </a:xfrm>
        </p:grpSpPr>
        <p:pic>
          <p:nvPicPr>
            <p:cNvPr id="8" name="Obraz 7" descr="Autodesk_ACI_Standard_fc5dd4c8-492e-4661-adf4-f61b73a23d66_grande.png">
              <a:extLst>
                <a:ext uri="{FF2B5EF4-FFF2-40B4-BE49-F238E27FC236}">
                  <a16:creationId xmlns:a16="http://schemas.microsoft.com/office/drawing/2014/main" id="{2F4786DA-32E7-4847-A3BA-B4B921D427D5}"/>
                </a:ext>
              </a:extLst>
            </p:cNvPr>
            <p:cNvPicPr>
              <a:picLocks noChangeAspect="1"/>
            </p:cNvPicPr>
            <p:nvPr/>
          </p:nvPicPr>
          <p:blipFill>
            <a:blip r:embed="rId4" cstate="print"/>
            <a:stretch>
              <a:fillRect/>
            </a:stretch>
          </p:blipFill>
          <p:spPr>
            <a:xfrm>
              <a:off x="2450765" y="1786487"/>
              <a:ext cx="1452495" cy="1518675"/>
            </a:xfrm>
            <a:prstGeom prst="rect">
              <a:avLst/>
            </a:prstGeom>
          </p:spPr>
        </p:pic>
        <p:pic>
          <p:nvPicPr>
            <p:cNvPr id="9" name="Obraz 8" descr="Autodesk_AutoCAD_Professional_NV_c56d08f9-3635-4fc0-99ac-9b922340692e_grande.png">
              <a:extLst>
                <a:ext uri="{FF2B5EF4-FFF2-40B4-BE49-F238E27FC236}">
                  <a16:creationId xmlns:a16="http://schemas.microsoft.com/office/drawing/2014/main" id="{D36C32DC-A772-41CD-97B4-998B27760B9C}"/>
                </a:ext>
              </a:extLst>
            </p:cNvPr>
            <p:cNvPicPr>
              <a:picLocks noChangeAspect="1"/>
            </p:cNvPicPr>
            <p:nvPr/>
          </p:nvPicPr>
          <p:blipFill>
            <a:blip r:embed="rId5" cstate="print"/>
            <a:stretch>
              <a:fillRect/>
            </a:stretch>
          </p:blipFill>
          <p:spPr>
            <a:xfrm>
              <a:off x="2450765" y="3356322"/>
              <a:ext cx="1452495" cy="1518675"/>
            </a:xfrm>
            <a:prstGeom prst="rect">
              <a:avLst/>
            </a:prstGeom>
          </p:spPr>
        </p:pic>
        <p:pic>
          <p:nvPicPr>
            <p:cNvPr id="10" name="Obraz 9" descr="Autodesk_AutoCAD_User_NV_grande.png">
              <a:extLst>
                <a:ext uri="{FF2B5EF4-FFF2-40B4-BE49-F238E27FC236}">
                  <a16:creationId xmlns:a16="http://schemas.microsoft.com/office/drawing/2014/main" id="{4215CBBD-762C-4F92-8CB7-C5000CEE9988}"/>
                </a:ext>
              </a:extLst>
            </p:cNvPr>
            <p:cNvPicPr>
              <a:picLocks noChangeAspect="1"/>
            </p:cNvPicPr>
            <p:nvPr/>
          </p:nvPicPr>
          <p:blipFill>
            <a:blip r:embed="rId6" cstate="print"/>
            <a:stretch>
              <a:fillRect/>
            </a:stretch>
          </p:blipFill>
          <p:spPr>
            <a:xfrm>
              <a:off x="523247" y="3356322"/>
              <a:ext cx="1452495" cy="1518675"/>
            </a:xfrm>
            <a:prstGeom prst="rect">
              <a:avLst/>
            </a:prstGeom>
          </p:spPr>
        </p:pic>
        <p:pic>
          <p:nvPicPr>
            <p:cNvPr id="11" name="Obraz 10" descr="Autodesk_fusion_user.png">
              <a:extLst>
                <a:ext uri="{FF2B5EF4-FFF2-40B4-BE49-F238E27FC236}">
                  <a16:creationId xmlns:a16="http://schemas.microsoft.com/office/drawing/2014/main" id="{E696FA31-BC43-4069-BF47-434B08BE71AF}"/>
                </a:ext>
              </a:extLst>
            </p:cNvPr>
            <p:cNvPicPr>
              <a:picLocks noChangeAspect="1"/>
            </p:cNvPicPr>
            <p:nvPr/>
          </p:nvPicPr>
          <p:blipFill>
            <a:blip r:embed="rId7" cstate="print"/>
            <a:stretch>
              <a:fillRect/>
            </a:stretch>
          </p:blipFill>
          <p:spPr>
            <a:xfrm>
              <a:off x="523247" y="1786487"/>
              <a:ext cx="1452495" cy="1518675"/>
            </a:xfrm>
            <a:prstGeom prst="rect">
              <a:avLst/>
            </a:prstGeom>
          </p:spPr>
        </p:pic>
        <p:pic>
          <p:nvPicPr>
            <p:cNvPr id="12" name="Obraz 11" descr="Autodesk_Inventor_professional_NV_ff9451fb-83d6-4224-8c46-63f8585743c4_grande.png">
              <a:extLst>
                <a:ext uri="{FF2B5EF4-FFF2-40B4-BE49-F238E27FC236}">
                  <a16:creationId xmlns:a16="http://schemas.microsoft.com/office/drawing/2014/main" id="{9755FC13-B380-4323-AE7E-2C030F4A5331}"/>
                </a:ext>
              </a:extLst>
            </p:cNvPr>
            <p:cNvPicPr>
              <a:picLocks noChangeAspect="1"/>
            </p:cNvPicPr>
            <p:nvPr/>
          </p:nvPicPr>
          <p:blipFill>
            <a:blip r:embed="rId8" cstate="print"/>
            <a:stretch>
              <a:fillRect/>
            </a:stretch>
          </p:blipFill>
          <p:spPr>
            <a:xfrm>
              <a:off x="2450765" y="4940489"/>
              <a:ext cx="1452495" cy="1518675"/>
            </a:xfrm>
            <a:prstGeom prst="rect">
              <a:avLst/>
            </a:prstGeom>
          </p:spPr>
        </p:pic>
        <p:pic>
          <p:nvPicPr>
            <p:cNvPr id="13" name="Obraz 12" descr="Autodesk_Inventor_User_NV.png">
              <a:extLst>
                <a:ext uri="{FF2B5EF4-FFF2-40B4-BE49-F238E27FC236}">
                  <a16:creationId xmlns:a16="http://schemas.microsoft.com/office/drawing/2014/main" id="{DEDDAA84-473B-45ED-AC64-EFDBB99F3A27}"/>
                </a:ext>
              </a:extLst>
            </p:cNvPr>
            <p:cNvPicPr>
              <a:picLocks noChangeAspect="1"/>
            </p:cNvPicPr>
            <p:nvPr/>
          </p:nvPicPr>
          <p:blipFill>
            <a:blip r:embed="rId9" cstate="print"/>
            <a:stretch>
              <a:fillRect/>
            </a:stretch>
          </p:blipFill>
          <p:spPr>
            <a:xfrm>
              <a:off x="523247" y="4940489"/>
              <a:ext cx="1452495" cy="1518675"/>
            </a:xfrm>
            <a:prstGeom prst="rect">
              <a:avLst/>
            </a:prstGeom>
          </p:spPr>
        </p:pic>
      </p:grpSp>
    </p:spTree>
    <p:extLst>
      <p:ext uri="{BB962C8B-B14F-4D97-AF65-F5344CB8AC3E}">
        <p14:creationId xmlns:p14="http://schemas.microsoft.com/office/powerpoint/2010/main" val="3743654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lvl="0" indent="269875" algn="ctr" eaLnBrk="0" fontAlgn="base" hangingPunct="0">
              <a:lnSpc>
                <a:spcPct val="100000"/>
              </a:lnSpc>
              <a:spcAft>
                <a:spcPct val="0"/>
              </a:spcAft>
            </a:pPr>
            <a:r>
              <a:rPr lang="en-GB" altLang="en-US" sz="3600" b="1" dirty="0">
                <a:latin typeface="+mn-lt"/>
                <a:ea typeface="Calibri" panose="020F0502020204030204" pitchFamily="34" charset="0"/>
                <a:cs typeface="Times New Roman" panose="02020603050405020304" pitchFamily="18" charset="0"/>
              </a:rPr>
              <a:t>Results of examination between </a:t>
            </a:r>
            <a:br>
              <a:rPr lang="pl-PL" altLang="en-US" sz="3600" b="1" dirty="0">
                <a:latin typeface="+mn-lt"/>
                <a:ea typeface="Calibri" panose="020F0502020204030204" pitchFamily="34" charset="0"/>
                <a:cs typeface="Times New Roman" panose="02020603050405020304" pitchFamily="18" charset="0"/>
              </a:rPr>
            </a:br>
            <a:r>
              <a:rPr lang="en-GB" altLang="en-US" sz="3600" b="1" dirty="0">
                <a:latin typeface="+mn-lt"/>
                <a:ea typeface="Calibri" panose="020F0502020204030204" pitchFamily="34" charset="0"/>
                <a:cs typeface="Times New Roman" panose="02020603050405020304" pitchFamily="18" charset="0"/>
              </a:rPr>
              <a:t>1</a:t>
            </a:r>
            <a:r>
              <a:rPr lang="en-GB" altLang="en-US" sz="3600" b="1" baseline="30000" dirty="0">
                <a:latin typeface="+mn-lt"/>
                <a:ea typeface="Calibri" panose="020F0502020204030204" pitchFamily="34" charset="0"/>
                <a:cs typeface="Times New Roman" panose="02020603050405020304" pitchFamily="18" charset="0"/>
              </a:rPr>
              <a:t>st</a:t>
            </a:r>
            <a:r>
              <a:rPr lang="en-GB" altLang="en-US" sz="3600" b="1" dirty="0">
                <a:latin typeface="+mn-lt"/>
                <a:ea typeface="Calibri" panose="020F0502020204030204" pitchFamily="34" charset="0"/>
                <a:cs typeface="Times New Roman" panose="02020603050405020304" pitchFamily="18" charset="0"/>
              </a:rPr>
              <a:t> November 2017 and 18</a:t>
            </a:r>
            <a:r>
              <a:rPr lang="en-GB" altLang="en-US" sz="3600" b="1" baseline="30000" dirty="0">
                <a:latin typeface="+mn-lt"/>
                <a:ea typeface="Calibri" panose="020F0502020204030204" pitchFamily="34" charset="0"/>
                <a:cs typeface="Times New Roman" panose="02020603050405020304" pitchFamily="18" charset="0"/>
              </a:rPr>
              <a:t>th</a:t>
            </a:r>
            <a:r>
              <a:rPr lang="en-GB" altLang="en-US" sz="3600" b="1" dirty="0">
                <a:latin typeface="+mn-lt"/>
                <a:ea typeface="Calibri" panose="020F0502020204030204" pitchFamily="34" charset="0"/>
                <a:cs typeface="Times New Roman" panose="02020603050405020304" pitchFamily="18" charset="0"/>
              </a:rPr>
              <a:t> July 2018</a:t>
            </a:r>
            <a:br>
              <a:rPr lang="en-GB" altLang="en-US" sz="3600" dirty="0">
                <a:latin typeface="+mn-lt"/>
              </a:rPr>
            </a:br>
            <a:endParaRPr lang="en-GB" sz="3600" dirty="0">
              <a:latin typeface="+mn-lt"/>
            </a:endParaRP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3618515364"/>
              </p:ext>
            </p:extLst>
          </p:nvPr>
        </p:nvGraphicFramePr>
        <p:xfrm>
          <a:off x="1510228" y="1631474"/>
          <a:ext cx="9496309" cy="4693920"/>
        </p:xfrm>
        <a:graphic>
          <a:graphicData uri="http://schemas.openxmlformats.org/drawingml/2006/table">
            <a:tbl>
              <a:tblPr firstRow="1" firstCol="1" bandRow="1"/>
              <a:tblGrid>
                <a:gridCol w="4308197">
                  <a:extLst>
                    <a:ext uri="{9D8B030D-6E8A-4147-A177-3AD203B41FA5}">
                      <a16:colId xmlns:a16="http://schemas.microsoft.com/office/drawing/2014/main" val="20000"/>
                    </a:ext>
                  </a:extLst>
                </a:gridCol>
                <a:gridCol w="2698569">
                  <a:extLst>
                    <a:ext uri="{9D8B030D-6E8A-4147-A177-3AD203B41FA5}">
                      <a16:colId xmlns:a16="http://schemas.microsoft.com/office/drawing/2014/main" val="20001"/>
                    </a:ext>
                  </a:extLst>
                </a:gridCol>
                <a:gridCol w="2489543">
                  <a:extLst>
                    <a:ext uri="{9D8B030D-6E8A-4147-A177-3AD203B41FA5}">
                      <a16:colId xmlns:a16="http://schemas.microsoft.com/office/drawing/2014/main" val="20002"/>
                    </a:ext>
                  </a:extLst>
                </a:gridCol>
              </a:tblGrid>
              <a:tr h="662101">
                <a:tc>
                  <a:txBody>
                    <a:bodyPr/>
                    <a:lstStyle/>
                    <a:p>
                      <a:pPr algn="ctr">
                        <a:spcAft>
                          <a:spcPts val="0"/>
                        </a:spcAft>
                      </a:pPr>
                      <a:r>
                        <a:rPr lang="en-GB" sz="2200" b="1">
                          <a:effectLst/>
                          <a:latin typeface="Times New Roman" panose="02020603050405020304" pitchFamily="18" charset="0"/>
                          <a:ea typeface="Calibri" panose="020F0502020204030204" pitchFamily="34" charset="0"/>
                          <a:cs typeface="Times New Roman" panose="02020603050405020304" pitchFamily="18" charset="0"/>
                        </a:rPr>
                        <a:t>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200" b="1">
                          <a:effectLst/>
                          <a:latin typeface="Times New Roman" panose="02020603050405020304" pitchFamily="18" charset="0"/>
                          <a:ea typeface="Calibri" panose="020F0502020204030204" pitchFamily="34" charset="0"/>
                          <a:cs typeface="Times New Roman" panose="02020603050405020304" pitchFamily="18" charset="0"/>
                        </a:rPr>
                        <a:t>Number of passed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200" b="1">
                          <a:effectLst/>
                          <a:latin typeface="Times New Roman" panose="02020603050405020304" pitchFamily="18" charset="0"/>
                          <a:ea typeface="Calibri" panose="020F0502020204030204" pitchFamily="34" charset="0"/>
                          <a:cs typeface="Times New Roman" panose="02020603050405020304" pitchFamily="18" charset="0"/>
                        </a:rPr>
                        <a:t>Number of failed attempts</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2101">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Inventor Certified Professional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2101">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3d Max Certified Professional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93151">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Certified Professional: Revit for Mechanical Building Systems - Metric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62101">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Autodesk AutoCAD Certified User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62101">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AutoCAD Certified Professional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1050">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Fusion 360 Certified User Exam</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22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135179" marR="1351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Prostokąt 5"/>
          <p:cNvSpPr/>
          <p:nvPr/>
        </p:nvSpPr>
        <p:spPr>
          <a:xfrm>
            <a:off x="10056148" y="6488668"/>
            <a:ext cx="1900777" cy="369332"/>
          </a:xfrm>
          <a:prstGeom prst="rect">
            <a:avLst/>
          </a:prstGeom>
        </p:spPr>
        <p:txBody>
          <a:bodyPr wrap="none">
            <a:spAutoFit/>
          </a:bodyPr>
          <a:lstStyle/>
          <a:p>
            <a:r>
              <a:rPr lang="en-GB" dirty="0"/>
              <a:t>Source: Own work</a:t>
            </a:r>
          </a:p>
        </p:txBody>
      </p:sp>
      <p:sp>
        <p:nvSpPr>
          <p:cNvPr id="3" name="Symbol zastępczy numeru slajdu 2">
            <a:extLst>
              <a:ext uri="{FF2B5EF4-FFF2-40B4-BE49-F238E27FC236}">
                <a16:creationId xmlns:a16="http://schemas.microsoft.com/office/drawing/2014/main" id="{C22D6D4F-2743-41A5-B9B9-F477C0298ACF}"/>
              </a:ext>
            </a:extLst>
          </p:cNvPr>
          <p:cNvSpPr>
            <a:spLocks noGrp="1"/>
          </p:cNvSpPr>
          <p:nvPr>
            <p:ph type="sldNum" sz="quarter" idx="12"/>
          </p:nvPr>
        </p:nvSpPr>
        <p:spPr/>
        <p:txBody>
          <a:bodyPr/>
          <a:lstStyle/>
          <a:p>
            <a:fld id="{2B11F809-F40E-474C-89ED-5FBF324F1095}" type="slidenum">
              <a:rPr lang="en-GB" smtClean="0"/>
              <a:t>22</a:t>
            </a:fld>
            <a:endParaRPr lang="en-GB"/>
          </a:p>
        </p:txBody>
      </p:sp>
    </p:spTree>
    <p:extLst>
      <p:ext uri="{BB962C8B-B14F-4D97-AF65-F5344CB8AC3E}">
        <p14:creationId xmlns:p14="http://schemas.microsoft.com/office/powerpoint/2010/main" val="4137967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results-7-11-2018-rodo.jpg"/>
          <p:cNvPicPr>
            <a:picLocks noChangeAspect="1"/>
          </p:cNvPicPr>
          <p:nvPr/>
        </p:nvPicPr>
        <p:blipFill>
          <a:blip r:embed="rId3" cstate="print"/>
          <a:srcRect/>
          <a:stretch>
            <a:fillRect/>
          </a:stretch>
        </p:blipFill>
        <p:spPr>
          <a:xfrm>
            <a:off x="1" y="-128494"/>
            <a:ext cx="12168246" cy="6739157"/>
          </a:xfrm>
          <a:prstGeom prst="rect">
            <a:avLst/>
          </a:prstGeom>
        </p:spPr>
      </p:pic>
    </p:spTree>
    <p:extLst>
      <p:ext uri="{BB962C8B-B14F-4D97-AF65-F5344CB8AC3E}">
        <p14:creationId xmlns:p14="http://schemas.microsoft.com/office/powerpoint/2010/main" val="1970913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Obraz 42" descr="gmatrix-logowanie.PNG"/>
          <p:cNvPicPr>
            <a:picLocks noChangeAspect="1"/>
          </p:cNvPicPr>
          <p:nvPr/>
        </p:nvPicPr>
        <p:blipFill>
          <a:blip r:embed="rId3" cstate="print"/>
          <a:stretch>
            <a:fillRect/>
          </a:stretch>
        </p:blipFill>
        <p:spPr>
          <a:xfrm>
            <a:off x="1460300" y="110887"/>
            <a:ext cx="8593539" cy="6445155"/>
          </a:xfrm>
          <a:prstGeom prst="rect">
            <a:avLst/>
          </a:prstGeom>
        </p:spPr>
      </p:pic>
    </p:spTree>
    <p:extLst>
      <p:ext uri="{BB962C8B-B14F-4D97-AF65-F5344CB8AC3E}">
        <p14:creationId xmlns:p14="http://schemas.microsoft.com/office/powerpoint/2010/main" val="448288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results-7-11-2018-rodo.jpg"/>
          <p:cNvPicPr>
            <a:picLocks noChangeAspect="1"/>
          </p:cNvPicPr>
          <p:nvPr/>
        </p:nvPicPr>
        <p:blipFill>
          <a:blip r:embed="rId3" cstate="print"/>
          <a:srcRect t="6965" r="11343" b="7463"/>
          <a:stretch>
            <a:fillRect/>
          </a:stretch>
        </p:blipFill>
        <p:spPr>
          <a:xfrm>
            <a:off x="341192" y="68239"/>
            <a:ext cx="11442816" cy="6212639"/>
          </a:xfrm>
          <a:prstGeom prst="rect">
            <a:avLst/>
          </a:prstGeom>
        </p:spPr>
      </p:pic>
    </p:spTree>
    <p:extLst>
      <p:ext uri="{BB962C8B-B14F-4D97-AF65-F5344CB8AC3E}">
        <p14:creationId xmlns:p14="http://schemas.microsoft.com/office/powerpoint/2010/main" val="1365611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results-7-11-2018-rodo.jpg"/>
          <p:cNvPicPr>
            <a:picLocks noChangeAspect="1"/>
          </p:cNvPicPr>
          <p:nvPr/>
        </p:nvPicPr>
        <p:blipFill>
          <a:blip r:embed="rId3" cstate="print"/>
          <a:srcRect t="6965" r="11343" b="7463"/>
          <a:stretch>
            <a:fillRect/>
          </a:stretch>
        </p:blipFill>
        <p:spPr>
          <a:xfrm>
            <a:off x="341192" y="68240"/>
            <a:ext cx="11359986" cy="6167668"/>
          </a:xfrm>
          <a:prstGeom prst="rect">
            <a:avLst/>
          </a:prstGeom>
        </p:spPr>
      </p:pic>
      <p:grpSp>
        <p:nvGrpSpPr>
          <p:cNvPr id="4" name="Grupa 8"/>
          <p:cNvGrpSpPr/>
          <p:nvPr/>
        </p:nvGrpSpPr>
        <p:grpSpPr>
          <a:xfrm>
            <a:off x="3643952" y="354842"/>
            <a:ext cx="7014950" cy="6052781"/>
            <a:chOff x="6600417" y="2909347"/>
            <a:chExt cx="4387543" cy="3063328"/>
          </a:xfrm>
          <a:effectLst/>
        </p:grpSpPr>
        <p:pic>
          <p:nvPicPr>
            <p:cNvPr id="7" name="Obraz 6" descr="results-7-11-2018-rodo.jpg"/>
            <p:cNvPicPr>
              <a:picLocks noChangeAspect="1"/>
            </p:cNvPicPr>
            <p:nvPr/>
          </p:nvPicPr>
          <p:blipFill>
            <a:blip r:embed="rId3" cstate="print"/>
            <a:srcRect l="54981" t="51332" r="6479" b="832"/>
            <a:stretch>
              <a:fillRect/>
            </a:stretch>
          </p:blipFill>
          <p:spPr>
            <a:xfrm>
              <a:off x="6600417" y="2909347"/>
              <a:ext cx="4387543" cy="306332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Prostokąt zaokrąglony 7"/>
            <p:cNvSpPr/>
            <p:nvPr/>
          </p:nvSpPr>
          <p:spPr>
            <a:xfrm>
              <a:off x="8093123" y="3618018"/>
              <a:ext cx="1310185" cy="45037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y 8"/>
            <p:cNvSpPr/>
            <p:nvPr/>
          </p:nvSpPr>
          <p:spPr>
            <a:xfrm>
              <a:off x="8122692" y="5051946"/>
              <a:ext cx="1310185" cy="450376"/>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912530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199" y="1825625"/>
            <a:ext cx="10779177" cy="4351338"/>
          </a:xfrm>
        </p:spPr>
        <p:txBody>
          <a:bodyPr>
            <a:normAutofit/>
          </a:bodyPr>
          <a:lstStyle/>
          <a:p>
            <a:r>
              <a:rPr lang="pl-PL" dirty="0"/>
              <a:t>1995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dirty="0"/>
              <a:t>1998 – 2003 TeleCAD platform </a:t>
            </a:r>
            <a:r>
              <a:rPr lang="pl-PL" dirty="0" err="1"/>
              <a:t>usage</a:t>
            </a:r>
            <a:endParaRPr lang="pl-PL" dirty="0"/>
          </a:p>
          <a:p>
            <a:r>
              <a:rPr lang="pl-PL" dirty="0"/>
              <a:t>2003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ACSA PG </a:t>
            </a:r>
            <a:r>
              <a:rPr lang="pl-PL" dirty="0" err="1"/>
              <a:t>gets</a:t>
            </a:r>
            <a:r>
              <a:rPr lang="pl-PL" dirty="0"/>
              <a:t> a </a:t>
            </a:r>
            <a:r>
              <a:rPr lang="en-GB" dirty="0"/>
              <a:t>statute of the Authorized Academic Partner</a:t>
            </a:r>
            <a:endParaRPr lang="pl-PL" dirty="0"/>
          </a:p>
          <a:p>
            <a:r>
              <a:rPr lang="en-GB" dirty="0"/>
              <a:t>2017</a:t>
            </a:r>
            <a:r>
              <a:rPr lang="pl-PL" dirty="0"/>
              <a:t> SP4CE, </a:t>
            </a:r>
            <a:r>
              <a:rPr lang="en-GB" dirty="0"/>
              <a:t>Autodesk Open Doors</a:t>
            </a:r>
            <a:r>
              <a:rPr lang="pl-PL" dirty="0"/>
              <a:t> </a:t>
            </a:r>
            <a:r>
              <a:rPr lang="pl-PL" dirty="0" err="1"/>
              <a:t>at</a:t>
            </a:r>
            <a:r>
              <a:rPr lang="pl-PL" dirty="0"/>
              <a:t> Gdańsk University of Technology</a:t>
            </a:r>
          </a:p>
          <a:p>
            <a:r>
              <a:rPr lang="pl-PL" b="1" dirty="0"/>
              <a:t>2020 </a:t>
            </a:r>
            <a:r>
              <a:rPr lang="pl-PL" b="1" dirty="0" err="1"/>
              <a:t>CoLED</a:t>
            </a:r>
            <a:r>
              <a:rPr lang="pl-PL" b="1" dirty="0"/>
              <a:t>, </a:t>
            </a:r>
            <a:r>
              <a:rPr lang="pl-PL" b="1" dirty="0" err="1"/>
              <a:t>Cerificates</a:t>
            </a:r>
            <a:r>
              <a:rPr lang="pl-PL" b="1" dirty="0"/>
              <a:t> of </a:t>
            </a:r>
            <a:r>
              <a:rPr lang="pl-PL" b="1" dirty="0" err="1"/>
              <a:t>attendance</a:t>
            </a:r>
            <a:r>
              <a:rPr lang="pl-PL" b="1" dirty="0"/>
              <a:t>, </a:t>
            </a:r>
            <a:r>
              <a:rPr lang="pl-PL" b="1" dirty="0" err="1"/>
              <a:t>Certiport</a:t>
            </a:r>
            <a:r>
              <a:rPr lang="pl-PL" b="1" dirty="0"/>
              <a:t> (ACU, ACP)</a:t>
            </a:r>
          </a:p>
          <a:p>
            <a:endParaRPr lang="pl-PL" b="1" dirty="0"/>
          </a:p>
          <a:p>
            <a:pPr marL="0" indent="0">
              <a:buNone/>
            </a:pPr>
            <a:endParaRPr lang="en-GB" dirty="0"/>
          </a:p>
        </p:txBody>
      </p:sp>
      <p:sp>
        <p:nvSpPr>
          <p:cNvPr id="4" name="Symbol zastępczy numeru slajdu 3">
            <a:extLst>
              <a:ext uri="{FF2B5EF4-FFF2-40B4-BE49-F238E27FC236}">
                <a16:creationId xmlns:a16="http://schemas.microsoft.com/office/drawing/2014/main" id="{B0D8971B-3D12-4670-9A44-CFD0F63C3890}"/>
              </a:ext>
            </a:extLst>
          </p:cNvPr>
          <p:cNvSpPr>
            <a:spLocks noGrp="1"/>
          </p:cNvSpPr>
          <p:nvPr>
            <p:ph type="sldNum" sz="quarter" idx="12"/>
          </p:nvPr>
        </p:nvSpPr>
        <p:spPr/>
        <p:txBody>
          <a:bodyPr/>
          <a:lstStyle/>
          <a:p>
            <a:fld id="{2B11F809-F40E-474C-89ED-5FBF324F1095}" type="slidenum">
              <a:rPr lang="en-GB" smtClean="0"/>
              <a:t>27</a:t>
            </a:fld>
            <a:endParaRPr lang="en-GB"/>
          </a:p>
        </p:txBody>
      </p:sp>
    </p:spTree>
    <p:extLst>
      <p:ext uri="{BB962C8B-B14F-4D97-AF65-F5344CB8AC3E}">
        <p14:creationId xmlns:p14="http://schemas.microsoft.com/office/powerpoint/2010/main" val="3275605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75E7206-E126-4D17-B1D3-E82FBDD0E46D}"/>
              </a:ext>
            </a:extLst>
          </p:cNvPr>
          <p:cNvSpPr>
            <a:spLocks noGrp="1"/>
          </p:cNvSpPr>
          <p:nvPr>
            <p:ph type="title"/>
          </p:nvPr>
        </p:nvSpPr>
        <p:spPr/>
        <p:txBody>
          <a:bodyPr/>
          <a:lstStyle/>
          <a:p>
            <a:r>
              <a:rPr lang="pl-PL" b="1" dirty="0"/>
              <a:t>Let’s co-</a:t>
            </a:r>
            <a:r>
              <a:rPr lang="pl-PL" b="1" dirty="0" err="1"/>
              <a:t>operate</a:t>
            </a:r>
            <a:r>
              <a:rPr lang="pl-PL" b="1" dirty="0"/>
              <a:t> and share</a:t>
            </a:r>
          </a:p>
        </p:txBody>
      </p:sp>
      <p:pic>
        <p:nvPicPr>
          <p:cNvPr id="30" name="Symbol zastępczy zawartości 29">
            <a:extLst>
              <a:ext uri="{FF2B5EF4-FFF2-40B4-BE49-F238E27FC236}">
                <a16:creationId xmlns:a16="http://schemas.microsoft.com/office/drawing/2014/main" id="{BA369755-CC21-4902-8F35-B34A78FA84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9115" y="1690688"/>
            <a:ext cx="9092763" cy="5159676"/>
          </a:xfrm>
        </p:spPr>
      </p:pic>
    </p:spTree>
    <p:extLst>
      <p:ext uri="{BB962C8B-B14F-4D97-AF65-F5344CB8AC3E}">
        <p14:creationId xmlns:p14="http://schemas.microsoft.com/office/powerpoint/2010/main" val="3278836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Learning </a:t>
            </a:r>
            <a:r>
              <a:rPr lang="pl-PL" b="1" dirty="0" err="1"/>
              <a:t>Rooms</a:t>
            </a:r>
            <a:r>
              <a:rPr lang="pl-PL" b="1" dirty="0"/>
              <a:t> in Moodle (ERASMUS +SP4CE)</a:t>
            </a:r>
            <a:endParaRPr lang="en-GB" b="1" dirty="0"/>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0958" y="1600201"/>
            <a:ext cx="8050085" cy="4525963"/>
          </a:xfrm>
        </p:spPr>
      </p:pic>
      <p:sp>
        <p:nvSpPr>
          <p:cNvPr id="3" name="Symbol zastępczy numeru slajdu 2">
            <a:extLst>
              <a:ext uri="{FF2B5EF4-FFF2-40B4-BE49-F238E27FC236}">
                <a16:creationId xmlns:a16="http://schemas.microsoft.com/office/drawing/2014/main" id="{2D6C376B-F46C-4394-AC1D-2A5FD5D3DC2E}"/>
              </a:ext>
            </a:extLst>
          </p:cNvPr>
          <p:cNvSpPr>
            <a:spLocks noGrp="1"/>
          </p:cNvSpPr>
          <p:nvPr>
            <p:ph type="sldNum" sz="quarter" idx="12"/>
          </p:nvPr>
        </p:nvSpPr>
        <p:spPr/>
        <p:txBody>
          <a:bodyPr/>
          <a:lstStyle/>
          <a:p>
            <a:fld id="{2B11F809-F40E-474C-89ED-5FBF324F1095}" type="slidenum">
              <a:rPr lang="en-GB" smtClean="0"/>
              <a:t>29</a:t>
            </a:fld>
            <a:endParaRPr lang="en-GB"/>
          </a:p>
        </p:txBody>
      </p:sp>
    </p:spTree>
    <p:extLst>
      <p:ext uri="{BB962C8B-B14F-4D97-AF65-F5344CB8AC3E}">
        <p14:creationId xmlns:p14="http://schemas.microsoft.com/office/powerpoint/2010/main" val="66415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r>
              <a:rPr lang="pl-PL" b="1" dirty="0"/>
              <a:t> </a:t>
            </a:r>
            <a:endParaRPr lang="en-GB" dirty="0"/>
          </a:p>
        </p:txBody>
      </p:sp>
      <p:sp>
        <p:nvSpPr>
          <p:cNvPr id="3" name="Symbol zastępczy zawartości 2"/>
          <p:cNvSpPr>
            <a:spLocks noGrp="1"/>
          </p:cNvSpPr>
          <p:nvPr>
            <p:ph idx="1"/>
          </p:nvPr>
        </p:nvSpPr>
        <p:spPr>
          <a:xfrm>
            <a:off x="838199" y="1825625"/>
            <a:ext cx="11004031"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b="1" dirty="0"/>
              <a:t>1996</a:t>
            </a:r>
            <a:r>
              <a:rPr lang="pl-PL" b="1" dirty="0"/>
              <a:t> – 1998 </a:t>
            </a:r>
            <a:r>
              <a:rPr lang="pl-PL" b="1" dirty="0" err="1"/>
              <a:t>TeleCAD</a:t>
            </a:r>
            <a:r>
              <a:rPr lang="pl-PL" b="1" dirty="0"/>
              <a:t> </a:t>
            </a:r>
            <a:r>
              <a:rPr lang="pl-PL" b="1" dirty="0" err="1"/>
              <a:t>is</a:t>
            </a:r>
            <a:r>
              <a:rPr lang="pl-PL" b="1" dirty="0"/>
              <a:t> </a:t>
            </a:r>
            <a:r>
              <a:rPr lang="pl-PL" b="1" dirty="0" err="1"/>
              <a:t>created</a:t>
            </a:r>
            <a:endParaRPr lang="pl-PL" b="1" dirty="0"/>
          </a:p>
          <a:p>
            <a:r>
              <a:rPr lang="pl-PL" dirty="0"/>
              <a:t>1998 – 2003 TeleCAD platform </a:t>
            </a:r>
            <a:r>
              <a:rPr lang="pl-PL" dirty="0" err="1"/>
              <a:t>usage</a:t>
            </a:r>
            <a:endParaRPr lang="pl-PL" dirty="0"/>
          </a:p>
          <a:p>
            <a:r>
              <a:rPr lang="pl-PL" dirty="0"/>
              <a:t>2003 –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t>
            </a:r>
            <a:r>
              <a:rPr lang="pl-PL" dirty="0"/>
              <a:t>– </a:t>
            </a:r>
            <a:r>
              <a:rPr lang="en-GB" dirty="0"/>
              <a:t>ACSA PG </a:t>
            </a:r>
            <a:r>
              <a:rPr lang="pl-PL" dirty="0" err="1"/>
              <a:t>gets</a:t>
            </a:r>
            <a:r>
              <a:rPr lang="pl-PL" dirty="0"/>
              <a:t> a </a:t>
            </a:r>
            <a:r>
              <a:rPr lang="en-GB" dirty="0"/>
              <a:t>statute of the Authorized Academic Partner</a:t>
            </a:r>
            <a:endParaRPr lang="pl-PL"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pPr marL="0" indent="0">
              <a:buNone/>
            </a:pPr>
            <a:endParaRPr lang="en-GB" dirty="0"/>
          </a:p>
        </p:txBody>
      </p:sp>
      <p:sp>
        <p:nvSpPr>
          <p:cNvPr id="4" name="Symbol zastępczy numeru slajdu 3">
            <a:extLst>
              <a:ext uri="{FF2B5EF4-FFF2-40B4-BE49-F238E27FC236}">
                <a16:creationId xmlns:a16="http://schemas.microsoft.com/office/drawing/2014/main" id="{FD2FC56D-25F6-4110-9B8C-4E94EB3E4BE5}"/>
              </a:ext>
            </a:extLst>
          </p:cNvPr>
          <p:cNvSpPr>
            <a:spLocks noGrp="1"/>
          </p:cNvSpPr>
          <p:nvPr>
            <p:ph type="sldNum" sz="quarter" idx="12"/>
          </p:nvPr>
        </p:nvSpPr>
        <p:spPr/>
        <p:txBody>
          <a:bodyPr/>
          <a:lstStyle/>
          <a:p>
            <a:fld id="{2B11F809-F40E-474C-89ED-5FBF324F1095}" type="slidenum">
              <a:rPr lang="en-GB" smtClean="0"/>
              <a:t>3</a:t>
            </a:fld>
            <a:endParaRPr lang="en-GB"/>
          </a:p>
        </p:txBody>
      </p:sp>
    </p:spTree>
    <p:extLst>
      <p:ext uri="{BB962C8B-B14F-4D97-AF65-F5344CB8AC3E}">
        <p14:creationId xmlns:p14="http://schemas.microsoft.com/office/powerpoint/2010/main" val="349806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7DB78591-ED26-4A8F-959A-03DE9A7E965F}"/>
              </a:ext>
            </a:extLst>
          </p:cNvPr>
          <p:cNvSpPr>
            <a:spLocks noGrp="1"/>
          </p:cNvSpPr>
          <p:nvPr>
            <p:ph type="title"/>
          </p:nvPr>
        </p:nvSpPr>
        <p:spPr/>
        <p:txBody>
          <a:bodyPr/>
          <a:lstStyle/>
          <a:p>
            <a:r>
              <a:rPr lang="pl-PL" b="1" dirty="0"/>
              <a:t>ERASMUS + SP4CE – Strategic </a:t>
            </a:r>
            <a:r>
              <a:rPr lang="pl-PL" b="1" dirty="0" err="1"/>
              <a:t>Partnership</a:t>
            </a:r>
            <a:r>
              <a:rPr lang="pl-PL" b="1" dirty="0"/>
              <a:t> for </a:t>
            </a:r>
            <a:r>
              <a:rPr lang="pl-PL" b="1" dirty="0" err="1"/>
              <a:t>Creativity</a:t>
            </a:r>
            <a:r>
              <a:rPr lang="pl-PL" b="1" dirty="0"/>
              <a:t> and </a:t>
            </a:r>
            <a:r>
              <a:rPr lang="pl-PL" b="1" dirty="0" err="1"/>
              <a:t>Entrepreneurship</a:t>
            </a:r>
            <a:r>
              <a:rPr lang="pl-PL" b="1" dirty="0"/>
              <a:t> (2014-…)</a:t>
            </a:r>
            <a:endParaRPr lang="pl-PL" dirty="0"/>
          </a:p>
        </p:txBody>
      </p:sp>
      <p:pic>
        <p:nvPicPr>
          <p:cNvPr id="8" name="Symbol zastępczy zawartości 7">
            <a:extLst>
              <a:ext uri="{FF2B5EF4-FFF2-40B4-BE49-F238E27FC236}">
                <a16:creationId xmlns:a16="http://schemas.microsoft.com/office/drawing/2014/main" id="{205BA780-6DDD-40F8-90C0-F3839DC0A7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907" y="1825624"/>
            <a:ext cx="8694295" cy="4890541"/>
          </a:xfrm>
        </p:spPr>
      </p:pic>
      <p:sp>
        <p:nvSpPr>
          <p:cNvPr id="4" name="Symbol zastępczy numeru slajdu 3">
            <a:extLst>
              <a:ext uri="{FF2B5EF4-FFF2-40B4-BE49-F238E27FC236}">
                <a16:creationId xmlns:a16="http://schemas.microsoft.com/office/drawing/2014/main" id="{76575BE9-31FE-4567-8347-FA652BD6A3FA}"/>
              </a:ext>
            </a:extLst>
          </p:cNvPr>
          <p:cNvSpPr>
            <a:spLocks noGrp="1"/>
          </p:cNvSpPr>
          <p:nvPr>
            <p:ph type="sldNum" sz="quarter" idx="12"/>
          </p:nvPr>
        </p:nvSpPr>
        <p:spPr/>
        <p:txBody>
          <a:bodyPr/>
          <a:lstStyle/>
          <a:p>
            <a:fld id="{2B11F809-F40E-474C-89ED-5FBF324F1095}" type="slidenum">
              <a:rPr lang="en-GB" smtClean="0"/>
              <a:t>30</a:t>
            </a:fld>
            <a:endParaRPr lang="en-GB"/>
          </a:p>
        </p:txBody>
      </p:sp>
    </p:spTree>
    <p:extLst>
      <p:ext uri="{BB962C8B-B14F-4D97-AF65-F5344CB8AC3E}">
        <p14:creationId xmlns:p14="http://schemas.microsoft.com/office/powerpoint/2010/main" val="3588298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7DB78591-ED26-4A8F-959A-03DE9A7E965F}"/>
              </a:ext>
            </a:extLst>
          </p:cNvPr>
          <p:cNvSpPr>
            <a:spLocks noGrp="1"/>
          </p:cNvSpPr>
          <p:nvPr>
            <p:ph type="title"/>
          </p:nvPr>
        </p:nvSpPr>
        <p:spPr/>
        <p:txBody>
          <a:bodyPr/>
          <a:lstStyle/>
          <a:p>
            <a:r>
              <a:rPr lang="pl-PL" b="1" dirty="0" err="1"/>
              <a:t>CoLED</a:t>
            </a:r>
            <a:r>
              <a:rPr lang="pl-PL" b="1" dirty="0"/>
              <a:t>  – </a:t>
            </a:r>
            <a:r>
              <a:rPr lang="en-US" b="1" dirty="0"/>
              <a:t>Collaborative Learning Environment for Engineering Education </a:t>
            </a:r>
            <a:endParaRPr lang="pl-PL" dirty="0"/>
          </a:p>
        </p:txBody>
      </p:sp>
      <p:sp>
        <p:nvSpPr>
          <p:cNvPr id="4" name="Symbol zastępczy numeru slajdu 3">
            <a:extLst>
              <a:ext uri="{FF2B5EF4-FFF2-40B4-BE49-F238E27FC236}">
                <a16:creationId xmlns:a16="http://schemas.microsoft.com/office/drawing/2014/main" id="{76575BE9-31FE-4567-8347-FA652BD6A3FA}"/>
              </a:ext>
            </a:extLst>
          </p:cNvPr>
          <p:cNvSpPr>
            <a:spLocks noGrp="1"/>
          </p:cNvSpPr>
          <p:nvPr>
            <p:ph type="sldNum" sz="quarter" idx="12"/>
          </p:nvPr>
        </p:nvSpPr>
        <p:spPr/>
        <p:txBody>
          <a:bodyPr/>
          <a:lstStyle/>
          <a:p>
            <a:fld id="{2B11F809-F40E-474C-89ED-5FBF324F1095}" type="slidenum">
              <a:rPr lang="en-GB" smtClean="0"/>
              <a:t>31</a:t>
            </a:fld>
            <a:endParaRPr lang="en-GB"/>
          </a:p>
        </p:txBody>
      </p:sp>
      <p:pic>
        <p:nvPicPr>
          <p:cNvPr id="6" name="Symbol zastępczy zawartości 5">
            <a:extLst>
              <a:ext uri="{FF2B5EF4-FFF2-40B4-BE49-F238E27FC236}">
                <a16:creationId xmlns:a16="http://schemas.microsoft.com/office/drawing/2014/main" id="{51D66F4C-A7CC-43B3-8198-4647BC223E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3811" y="1592563"/>
            <a:ext cx="8711666" cy="4900312"/>
          </a:xfrm>
        </p:spPr>
      </p:pic>
    </p:spTree>
    <p:extLst>
      <p:ext uri="{BB962C8B-B14F-4D97-AF65-F5344CB8AC3E}">
        <p14:creationId xmlns:p14="http://schemas.microsoft.com/office/powerpoint/2010/main" val="785844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b="1" dirty="0"/>
              <a:t>T</a:t>
            </a:r>
            <a:r>
              <a:rPr lang="en-GB" b="1" dirty="0"/>
              <a:t>he best tools for communication that can be used in Learning Rooms </a:t>
            </a:r>
            <a:r>
              <a:rPr lang="pl-PL" b="1" dirty="0"/>
              <a:t>(SP4CE ERASMUS+)</a:t>
            </a:r>
            <a:endParaRPr lang="en-GB" b="1" dirty="0"/>
          </a:p>
        </p:txBody>
      </p:sp>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01595" y="1600201"/>
            <a:ext cx="7188811" cy="4525963"/>
          </a:xfrm>
        </p:spPr>
      </p:pic>
      <p:sp>
        <p:nvSpPr>
          <p:cNvPr id="3" name="Symbol zastępczy numeru slajdu 2">
            <a:extLst>
              <a:ext uri="{FF2B5EF4-FFF2-40B4-BE49-F238E27FC236}">
                <a16:creationId xmlns:a16="http://schemas.microsoft.com/office/drawing/2014/main" id="{45236B1A-2E8B-416E-B55F-B22FCA57D43D}"/>
              </a:ext>
            </a:extLst>
          </p:cNvPr>
          <p:cNvSpPr>
            <a:spLocks noGrp="1"/>
          </p:cNvSpPr>
          <p:nvPr>
            <p:ph type="sldNum" sz="quarter" idx="12"/>
          </p:nvPr>
        </p:nvSpPr>
        <p:spPr/>
        <p:txBody>
          <a:bodyPr/>
          <a:lstStyle/>
          <a:p>
            <a:fld id="{2B11F809-F40E-474C-89ED-5FBF324F1095}" type="slidenum">
              <a:rPr lang="en-GB" smtClean="0"/>
              <a:t>32</a:t>
            </a:fld>
            <a:endParaRPr lang="en-GB"/>
          </a:p>
        </p:txBody>
      </p:sp>
    </p:spTree>
    <p:extLst>
      <p:ext uri="{BB962C8B-B14F-4D97-AF65-F5344CB8AC3E}">
        <p14:creationId xmlns:p14="http://schemas.microsoft.com/office/powerpoint/2010/main" val="4147822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lvl="0"/>
            <a:r>
              <a:rPr lang="pl-PL" b="1" dirty="0"/>
              <a:t>Case </a:t>
            </a:r>
            <a:r>
              <a:rPr lang="pl-PL" b="1" dirty="0" err="1"/>
              <a:t>study</a:t>
            </a:r>
            <a:r>
              <a:rPr lang="pl-PL" b="1" dirty="0"/>
              <a:t> - What is Fusion 360?</a:t>
            </a:r>
            <a:endParaRPr lang="en-GB" b="1" dirty="0"/>
          </a:p>
        </p:txBody>
      </p:sp>
      <p:sp>
        <p:nvSpPr>
          <p:cNvPr id="8" name="Symbol zastępczy zawartości 7"/>
          <p:cNvSpPr>
            <a:spLocks noGrp="1"/>
          </p:cNvSpPr>
          <p:nvPr>
            <p:ph sz="half" idx="1"/>
          </p:nvPr>
        </p:nvSpPr>
        <p:spPr>
          <a:xfrm>
            <a:off x="838200" y="1524787"/>
            <a:ext cx="5046592" cy="4525963"/>
          </a:xfrm>
        </p:spPr>
        <p:txBody>
          <a:bodyPr>
            <a:normAutofit lnSpcReduction="10000"/>
          </a:bodyPr>
          <a:lstStyle/>
          <a:p>
            <a:r>
              <a:rPr lang="en-US" dirty="0"/>
              <a:t>Fusion 360 is a cloud-based CAD/CAM tool for collaborative product development. </a:t>
            </a:r>
            <a:endParaRPr lang="pl-PL" dirty="0"/>
          </a:p>
          <a:p>
            <a:r>
              <a:rPr lang="pl-PL" dirty="0"/>
              <a:t>Fusion 360 </a:t>
            </a:r>
            <a:r>
              <a:rPr lang="en-US" dirty="0"/>
              <a:t>is free for students, educators, and academic institutions. </a:t>
            </a:r>
            <a:endParaRPr lang="pl-PL" dirty="0"/>
          </a:p>
          <a:p>
            <a:r>
              <a:rPr lang="en-US" dirty="0"/>
              <a:t>Using Fusion 360, students can develop their skills in order to become tomorrow’s engineers, product designers, and industrial designers. </a:t>
            </a:r>
            <a:endParaRPr lang="en-GB" dirty="0"/>
          </a:p>
        </p:txBody>
      </p:sp>
      <p:pic>
        <p:nvPicPr>
          <p:cNvPr id="11" name="Symbol zastępczy zawartości 10">
            <a:hlinkClick r:id="rId3"/>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07210" y="1865607"/>
            <a:ext cx="4824776" cy="3126786"/>
          </a:xfrm>
          <a:prstGeom prst="rect">
            <a:avLst/>
          </a:prstGeom>
        </p:spPr>
      </p:pic>
      <p:sp>
        <p:nvSpPr>
          <p:cNvPr id="3" name="Symbol zastępczy numeru slajdu 2">
            <a:extLst>
              <a:ext uri="{FF2B5EF4-FFF2-40B4-BE49-F238E27FC236}">
                <a16:creationId xmlns:a16="http://schemas.microsoft.com/office/drawing/2014/main" id="{78BEFA10-58A0-4B4D-9062-C027B1300EAE}"/>
              </a:ext>
            </a:extLst>
          </p:cNvPr>
          <p:cNvSpPr>
            <a:spLocks noGrp="1"/>
          </p:cNvSpPr>
          <p:nvPr>
            <p:ph type="sldNum" sz="quarter" idx="12"/>
          </p:nvPr>
        </p:nvSpPr>
        <p:spPr/>
        <p:txBody>
          <a:bodyPr/>
          <a:lstStyle/>
          <a:p>
            <a:fld id="{2B11F809-F40E-474C-89ED-5FBF324F1095}" type="slidenum">
              <a:rPr lang="en-GB" smtClean="0"/>
              <a:t>33</a:t>
            </a:fld>
            <a:endParaRPr lang="en-GB"/>
          </a:p>
        </p:txBody>
      </p:sp>
    </p:spTree>
    <p:extLst>
      <p:ext uri="{BB962C8B-B14F-4D97-AF65-F5344CB8AC3E}">
        <p14:creationId xmlns:p14="http://schemas.microsoft.com/office/powerpoint/2010/main" val="971679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1243872" cy="1325563"/>
          </a:xfrm>
        </p:spPr>
        <p:txBody>
          <a:bodyPr>
            <a:normAutofit fontScale="90000"/>
          </a:bodyPr>
          <a:lstStyle/>
          <a:p>
            <a:pPr lvl="0"/>
            <a:r>
              <a:rPr lang="pl-PL" b="1" dirty="0"/>
              <a:t>Fusion 360 MOOC</a:t>
            </a:r>
            <a:br>
              <a:rPr lang="pl-PL" b="1" dirty="0"/>
            </a:br>
            <a:r>
              <a:rPr lang="en-GB" b="1" dirty="0">
                <a:hlinkClick r:id="rId2"/>
              </a:rPr>
              <a:t>https://www.udemy.com/product-design-fusion-360/</a:t>
            </a:r>
            <a:endParaRPr lang="en-GB" b="1" dirty="0"/>
          </a:p>
        </p:txBody>
      </p:sp>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71476" y="1729046"/>
            <a:ext cx="3973873" cy="2965502"/>
          </a:xfrm>
        </p:spPr>
      </p:pic>
      <p:pic>
        <p:nvPicPr>
          <p:cNvPr id="5" name="Symbol zastępczy zawartości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332876" y="1856114"/>
            <a:ext cx="4038600" cy="2270603"/>
          </a:xfrm>
        </p:spPr>
      </p:pic>
      <p:sp>
        <p:nvSpPr>
          <p:cNvPr id="9" name="Prostokąt 8"/>
          <p:cNvSpPr/>
          <p:nvPr/>
        </p:nvSpPr>
        <p:spPr>
          <a:xfrm>
            <a:off x="1065229" y="4126717"/>
            <a:ext cx="4306247" cy="2308324"/>
          </a:xfrm>
          <a:prstGeom prst="rect">
            <a:avLst/>
          </a:prstGeom>
        </p:spPr>
        <p:txBody>
          <a:bodyPr wrap="square">
            <a:spAutoFit/>
          </a:bodyPr>
          <a:lstStyle/>
          <a:p>
            <a:pPr algn="ctr"/>
            <a:r>
              <a:rPr lang="en-GB" sz="2400" b="1" dirty="0"/>
              <a:t>Lectures</a:t>
            </a:r>
            <a:r>
              <a:rPr lang="pl-PL" sz="2400" b="1" dirty="0"/>
              <a:t> -</a:t>
            </a:r>
            <a:r>
              <a:rPr lang="en-GB" sz="2400" b="1" dirty="0"/>
              <a:t> 33 </a:t>
            </a:r>
          </a:p>
          <a:p>
            <a:pPr algn="ctr"/>
            <a:r>
              <a:rPr lang="en-GB" sz="2400" b="1" dirty="0"/>
              <a:t>Length</a:t>
            </a:r>
            <a:r>
              <a:rPr lang="pl-PL" sz="2400" b="1" dirty="0"/>
              <a:t> -</a:t>
            </a:r>
            <a:r>
              <a:rPr lang="en-GB" sz="2400" b="1" dirty="0"/>
              <a:t> 4 hours </a:t>
            </a:r>
          </a:p>
          <a:p>
            <a:pPr algn="ctr"/>
            <a:r>
              <a:rPr lang="en-GB" sz="2400" b="1" dirty="0"/>
              <a:t>Skill Level </a:t>
            </a:r>
            <a:r>
              <a:rPr lang="pl-PL" sz="2400" b="1" dirty="0"/>
              <a:t>- </a:t>
            </a:r>
            <a:r>
              <a:rPr lang="en-GB" sz="2400" b="1" dirty="0"/>
              <a:t>All Levels </a:t>
            </a:r>
          </a:p>
          <a:p>
            <a:pPr algn="ctr"/>
            <a:r>
              <a:rPr lang="en-GB" sz="2400" b="1" dirty="0"/>
              <a:t>Languages </a:t>
            </a:r>
            <a:r>
              <a:rPr lang="pl-PL" sz="2400" b="1" dirty="0"/>
              <a:t>- </a:t>
            </a:r>
            <a:r>
              <a:rPr lang="en-GB" sz="2400" b="1" dirty="0"/>
              <a:t>English</a:t>
            </a:r>
          </a:p>
          <a:p>
            <a:pPr algn="ctr"/>
            <a:r>
              <a:rPr lang="en-GB" sz="2400" b="1" dirty="0"/>
              <a:t>Available on iOS and Android </a:t>
            </a:r>
            <a:br>
              <a:rPr lang="en-GB" sz="2400" b="1" dirty="0"/>
            </a:br>
            <a:r>
              <a:rPr lang="en-GB" sz="2400" b="1" dirty="0"/>
              <a:t>Certificate of Completion </a:t>
            </a:r>
          </a:p>
        </p:txBody>
      </p:sp>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6859" y="3793254"/>
            <a:ext cx="3828062" cy="2810301"/>
          </a:xfrm>
          <a:prstGeom prst="rect">
            <a:avLst/>
          </a:prstGeom>
        </p:spPr>
      </p:pic>
      <p:sp>
        <p:nvSpPr>
          <p:cNvPr id="3" name="Symbol zastępczy numeru slajdu 2">
            <a:extLst>
              <a:ext uri="{FF2B5EF4-FFF2-40B4-BE49-F238E27FC236}">
                <a16:creationId xmlns:a16="http://schemas.microsoft.com/office/drawing/2014/main" id="{F3F7AEE8-AA4F-4BAE-A3E0-E33976E57DFF}"/>
              </a:ext>
            </a:extLst>
          </p:cNvPr>
          <p:cNvSpPr>
            <a:spLocks noGrp="1"/>
          </p:cNvSpPr>
          <p:nvPr>
            <p:ph type="sldNum" sz="quarter" idx="12"/>
          </p:nvPr>
        </p:nvSpPr>
        <p:spPr/>
        <p:txBody>
          <a:bodyPr/>
          <a:lstStyle/>
          <a:p>
            <a:fld id="{2B11F809-F40E-474C-89ED-5FBF324F1095}" type="slidenum">
              <a:rPr lang="en-GB" smtClean="0"/>
              <a:t>34</a:t>
            </a:fld>
            <a:endParaRPr lang="en-GB"/>
          </a:p>
        </p:txBody>
      </p:sp>
    </p:spTree>
    <p:extLst>
      <p:ext uri="{BB962C8B-B14F-4D97-AF65-F5344CB8AC3E}">
        <p14:creationId xmlns:p14="http://schemas.microsoft.com/office/powerpoint/2010/main" val="2080891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b="1" dirty="0"/>
              <a:t>MOOC Fusion 360 in  EMMA</a:t>
            </a:r>
            <a:endParaRPr lang="en-GB" b="1" dirty="0"/>
          </a:p>
        </p:txBody>
      </p:sp>
      <p:pic>
        <p:nvPicPr>
          <p:cNvPr id="4" name="Symbol zastępczy zawartości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062502" y="4082819"/>
            <a:ext cx="4044142" cy="2273531"/>
          </a:xfrm>
        </p:spPr>
      </p:pic>
      <p:sp>
        <p:nvSpPr>
          <p:cNvPr id="6" name="Symbol zastępczy numeru slajdu 5">
            <a:extLst>
              <a:ext uri="{FF2B5EF4-FFF2-40B4-BE49-F238E27FC236}">
                <a16:creationId xmlns:a16="http://schemas.microsoft.com/office/drawing/2014/main" id="{C2907E8B-72A1-4523-B437-466E72F2D9E8}"/>
              </a:ext>
            </a:extLst>
          </p:cNvPr>
          <p:cNvSpPr>
            <a:spLocks noGrp="1"/>
          </p:cNvSpPr>
          <p:nvPr>
            <p:ph type="sldNum" sz="quarter" idx="12"/>
          </p:nvPr>
        </p:nvSpPr>
        <p:spPr/>
        <p:txBody>
          <a:bodyPr/>
          <a:lstStyle/>
          <a:p>
            <a:fld id="{2B11F809-F40E-474C-89ED-5FBF324F1095}" type="slidenum">
              <a:rPr lang="en-GB" smtClean="0"/>
              <a:t>35</a:t>
            </a:fld>
            <a:endParaRPr lang="en-GB"/>
          </a:p>
        </p:txBody>
      </p: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2502" y="1604816"/>
            <a:ext cx="4104456" cy="2307630"/>
          </a:xfrm>
          <a:prstGeom prst="rect">
            <a:avLst/>
          </a:prstGeom>
        </p:spPr>
      </p:pic>
      <p:sp>
        <p:nvSpPr>
          <p:cNvPr id="8" name="Prostokąt 7">
            <a:extLst>
              <a:ext uri="{FF2B5EF4-FFF2-40B4-BE49-F238E27FC236}">
                <a16:creationId xmlns:a16="http://schemas.microsoft.com/office/drawing/2014/main" id="{E4353AF0-154F-4E31-9009-C869D63AC0A6}"/>
              </a:ext>
            </a:extLst>
          </p:cNvPr>
          <p:cNvSpPr/>
          <p:nvPr/>
        </p:nvSpPr>
        <p:spPr>
          <a:xfrm>
            <a:off x="434898" y="1604816"/>
            <a:ext cx="6350291" cy="3970318"/>
          </a:xfrm>
          <a:prstGeom prst="rect">
            <a:avLst/>
          </a:prstGeom>
        </p:spPr>
        <p:txBody>
          <a:bodyPr wrap="square">
            <a:spAutoFit/>
          </a:bodyPr>
          <a:lstStyle/>
          <a:p>
            <a:r>
              <a:rPr lang="en-GB" sz="2800" dirty="0"/>
              <a:t>The European Multiple MOOC Aggregator called EMMA for short, </a:t>
            </a:r>
            <a:r>
              <a:rPr lang="pl-PL" sz="2800" dirty="0"/>
              <a:t>was</a:t>
            </a:r>
            <a:r>
              <a:rPr lang="en-GB" sz="2800" dirty="0"/>
              <a:t> a 30 month pilot action supported by the European Union. </a:t>
            </a:r>
            <a:endParaRPr lang="pl-PL" sz="2800" dirty="0"/>
          </a:p>
          <a:p>
            <a:r>
              <a:rPr lang="en-GB" sz="2800" dirty="0"/>
              <a:t>It aim</a:t>
            </a:r>
            <a:r>
              <a:rPr lang="pl-PL" sz="2800" dirty="0" err="1"/>
              <a:t>ed</a:t>
            </a:r>
            <a:r>
              <a:rPr lang="en-GB" sz="2800" dirty="0"/>
              <a:t> to showcase excellence in innovative teaching methodologies and learning approaches through the large-scale piloting of MOOCs on different subjects. </a:t>
            </a:r>
            <a:endParaRPr lang="pl-PL" sz="2800" dirty="0"/>
          </a:p>
        </p:txBody>
      </p:sp>
    </p:spTree>
    <p:extLst>
      <p:ext uri="{BB962C8B-B14F-4D97-AF65-F5344CB8AC3E}">
        <p14:creationId xmlns:p14="http://schemas.microsoft.com/office/powerpoint/2010/main" val="3938756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EMMA </a:t>
            </a:r>
            <a:r>
              <a:rPr lang="pl-PL" b="1" dirty="0" err="1"/>
              <a:t>providers</a:t>
            </a:r>
            <a:endParaRPr lang="en-GB" b="1" dirty="0"/>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0958" y="1600201"/>
            <a:ext cx="8050085" cy="4525963"/>
          </a:xfrm>
        </p:spPr>
      </p:pic>
      <p:sp>
        <p:nvSpPr>
          <p:cNvPr id="3" name="Symbol zastępczy numeru slajdu 2">
            <a:extLst>
              <a:ext uri="{FF2B5EF4-FFF2-40B4-BE49-F238E27FC236}">
                <a16:creationId xmlns:a16="http://schemas.microsoft.com/office/drawing/2014/main" id="{165B3277-0D55-40A1-A404-AF8960B93062}"/>
              </a:ext>
            </a:extLst>
          </p:cNvPr>
          <p:cNvSpPr>
            <a:spLocks noGrp="1"/>
          </p:cNvSpPr>
          <p:nvPr>
            <p:ph type="sldNum" sz="quarter" idx="12"/>
          </p:nvPr>
        </p:nvSpPr>
        <p:spPr/>
        <p:txBody>
          <a:bodyPr/>
          <a:lstStyle/>
          <a:p>
            <a:fld id="{2B11F809-F40E-474C-89ED-5FBF324F1095}" type="slidenum">
              <a:rPr lang="en-GB" smtClean="0"/>
              <a:t>36</a:t>
            </a:fld>
            <a:endParaRPr lang="en-GB"/>
          </a:p>
        </p:txBody>
      </p:sp>
    </p:spTree>
    <p:extLst>
      <p:ext uri="{BB962C8B-B14F-4D97-AF65-F5344CB8AC3E}">
        <p14:creationId xmlns:p14="http://schemas.microsoft.com/office/powerpoint/2010/main" val="500814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5CEF3B-301D-45B4-82AD-F435B59A2C95}"/>
              </a:ext>
            </a:extLst>
          </p:cNvPr>
          <p:cNvSpPr>
            <a:spLocks noGrp="1"/>
          </p:cNvSpPr>
          <p:nvPr>
            <p:ph type="title"/>
          </p:nvPr>
        </p:nvSpPr>
        <p:spPr/>
        <p:txBody>
          <a:bodyPr>
            <a:normAutofit fontScale="90000"/>
          </a:bodyPr>
          <a:lstStyle/>
          <a:p>
            <a:r>
              <a:rPr lang="pl-PL" b="1" dirty="0"/>
              <a:t>Fusion 360 in EMMA</a:t>
            </a:r>
            <a:br>
              <a:rPr lang="pl-PL" b="1" dirty="0"/>
            </a:br>
            <a:r>
              <a:rPr lang="pl-PL" sz="2700" b="1" dirty="0">
                <a:hlinkClick r:id="rId2"/>
              </a:rPr>
              <a:t>https://platform.europeanmoocs.eu/course_introduction_to_autodesk_fusio</a:t>
            </a:r>
            <a:endParaRPr lang="pl-PL" sz="2700" b="1" dirty="0"/>
          </a:p>
        </p:txBody>
      </p:sp>
      <p:pic>
        <p:nvPicPr>
          <p:cNvPr id="6" name="Symbol zastępczy zawartości 5">
            <a:extLst>
              <a:ext uri="{FF2B5EF4-FFF2-40B4-BE49-F238E27FC236}">
                <a16:creationId xmlns:a16="http://schemas.microsoft.com/office/drawing/2014/main" id="{21A8A4CA-CB93-4EB5-8005-95B6451BC7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7200" y="1825624"/>
            <a:ext cx="8404823" cy="4530725"/>
          </a:xfrm>
        </p:spPr>
      </p:pic>
      <p:sp>
        <p:nvSpPr>
          <p:cNvPr id="4" name="Symbol zastępczy numeru slajdu 3">
            <a:extLst>
              <a:ext uri="{FF2B5EF4-FFF2-40B4-BE49-F238E27FC236}">
                <a16:creationId xmlns:a16="http://schemas.microsoft.com/office/drawing/2014/main" id="{8ABC911D-05A2-496C-B4A1-2FF22E857E5C}"/>
              </a:ext>
            </a:extLst>
          </p:cNvPr>
          <p:cNvSpPr>
            <a:spLocks noGrp="1"/>
          </p:cNvSpPr>
          <p:nvPr>
            <p:ph type="sldNum" sz="quarter" idx="12"/>
          </p:nvPr>
        </p:nvSpPr>
        <p:spPr/>
        <p:txBody>
          <a:bodyPr/>
          <a:lstStyle/>
          <a:p>
            <a:fld id="{2B11F809-F40E-474C-89ED-5FBF324F1095}" type="slidenum">
              <a:rPr lang="en-GB" smtClean="0"/>
              <a:t>37</a:t>
            </a:fld>
            <a:endParaRPr lang="en-GB"/>
          </a:p>
        </p:txBody>
      </p:sp>
    </p:spTree>
    <p:extLst>
      <p:ext uri="{BB962C8B-B14F-4D97-AF65-F5344CB8AC3E}">
        <p14:creationId xmlns:p14="http://schemas.microsoft.com/office/powerpoint/2010/main" val="85492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24000" y="274638"/>
            <a:ext cx="9144000" cy="1143000"/>
          </a:xfrm>
        </p:spPr>
        <p:txBody>
          <a:bodyPr>
            <a:normAutofit fontScale="90000"/>
          </a:bodyPr>
          <a:lstStyle/>
          <a:p>
            <a:r>
              <a:rPr lang="pl-PL" b="1" dirty="0"/>
              <a:t>Let’s co-</a:t>
            </a:r>
            <a:r>
              <a:rPr lang="pl-PL" b="1" dirty="0" err="1"/>
              <a:t>operate</a:t>
            </a:r>
            <a:r>
              <a:rPr lang="pl-PL" b="1" dirty="0"/>
              <a:t> in </a:t>
            </a:r>
            <a:r>
              <a:rPr lang="pl-PL" b="1" dirty="0" err="1"/>
              <a:t>clouds</a:t>
            </a:r>
            <a:r>
              <a:rPr lang="pl-PL" b="1" dirty="0"/>
              <a:t> (Fusion 360 &amp; </a:t>
            </a:r>
            <a:r>
              <a:rPr lang="pl-PL" b="1" dirty="0" err="1"/>
              <a:t>moodlecloud</a:t>
            </a:r>
            <a:r>
              <a:rPr lang="pl-PL" b="1" dirty="0"/>
              <a:t>)</a:t>
            </a:r>
            <a:endParaRPr lang="en-GB" sz="2700" b="1" dirty="0"/>
          </a:p>
        </p:txBody>
      </p:sp>
      <p:sp>
        <p:nvSpPr>
          <p:cNvPr id="3" name="Symbol zastępczy zawartości 2"/>
          <p:cNvSpPr>
            <a:spLocks noGrp="1"/>
          </p:cNvSpPr>
          <p:nvPr>
            <p:ph idx="1"/>
          </p:nvPr>
        </p:nvSpPr>
        <p:spPr/>
        <p:txBody>
          <a:bodyPr>
            <a:normAutofit/>
          </a:bodyPr>
          <a:lstStyle/>
          <a:p>
            <a:r>
              <a:rPr lang="pl-PL" dirty="0"/>
              <a:t>C</a:t>
            </a:r>
            <a:r>
              <a:rPr lang="en-GB" dirty="0" err="1"/>
              <a:t>reating</a:t>
            </a:r>
            <a:r>
              <a:rPr lang="en-GB" dirty="0"/>
              <a:t> projects in </a:t>
            </a:r>
            <a:r>
              <a:rPr lang="pl-PL" dirty="0"/>
              <a:t>a</a:t>
            </a:r>
            <a:r>
              <a:rPr lang="en-GB" dirty="0"/>
              <a:t> cloud and using </a:t>
            </a:r>
            <a:r>
              <a:rPr lang="pl-PL" dirty="0" err="1"/>
              <a:t>an</a:t>
            </a:r>
            <a:r>
              <a:rPr lang="en-GB" dirty="0"/>
              <a:t> idea of distance communication give the possibility of interdisciplinary cooperation between medical academic centres and technical institutions</a:t>
            </a:r>
            <a:r>
              <a:rPr lang="pl-PL" dirty="0"/>
              <a:t>.</a:t>
            </a:r>
          </a:p>
          <a:p>
            <a:r>
              <a:rPr lang="en-GB" dirty="0"/>
              <a:t>Transferring the communication and work to the cloud reduces the time of the project's creation and realization.</a:t>
            </a:r>
          </a:p>
          <a:p>
            <a:r>
              <a:rPr lang="pl-PL" dirty="0" err="1"/>
              <a:t>Working</a:t>
            </a:r>
            <a:r>
              <a:rPr lang="pl-PL" dirty="0"/>
              <a:t> in </a:t>
            </a:r>
            <a:r>
              <a:rPr lang="pl-PL" dirty="0" err="1"/>
              <a:t>clouds</a:t>
            </a:r>
            <a:r>
              <a:rPr lang="pl-PL" dirty="0"/>
              <a:t> </a:t>
            </a:r>
            <a:r>
              <a:rPr lang="pl-PL" dirty="0" err="1"/>
              <a:t>enables</a:t>
            </a:r>
            <a:r>
              <a:rPr lang="pl-PL" dirty="0"/>
              <a:t> </a:t>
            </a:r>
            <a:r>
              <a:rPr lang="en-GB" dirty="0"/>
              <a:t>diagnostics and medical consultation, treatment planning, creating new solutions and methods, discussing the use of biocompatible materials etc. </a:t>
            </a:r>
            <a:endParaRPr lang="pl-PL" dirty="0"/>
          </a:p>
          <a:p>
            <a:endParaRPr lang="en-GB" dirty="0"/>
          </a:p>
        </p:txBody>
      </p:sp>
      <p:sp>
        <p:nvSpPr>
          <p:cNvPr id="4" name="Symbol zastępczy numeru slajdu 3">
            <a:extLst>
              <a:ext uri="{FF2B5EF4-FFF2-40B4-BE49-F238E27FC236}">
                <a16:creationId xmlns:a16="http://schemas.microsoft.com/office/drawing/2014/main" id="{7E09ABC2-9AFF-4478-885D-A2B05E48E1C1}"/>
              </a:ext>
            </a:extLst>
          </p:cNvPr>
          <p:cNvSpPr>
            <a:spLocks noGrp="1"/>
          </p:cNvSpPr>
          <p:nvPr>
            <p:ph type="sldNum" sz="quarter" idx="12"/>
          </p:nvPr>
        </p:nvSpPr>
        <p:spPr/>
        <p:txBody>
          <a:bodyPr/>
          <a:lstStyle/>
          <a:p>
            <a:fld id="{2B11F809-F40E-474C-89ED-5FBF324F1095}" type="slidenum">
              <a:rPr lang="en-GB" smtClean="0"/>
              <a:t>38</a:t>
            </a:fld>
            <a:endParaRPr lang="en-GB"/>
          </a:p>
        </p:txBody>
      </p:sp>
    </p:spTree>
    <p:extLst>
      <p:ext uri="{BB962C8B-B14F-4D97-AF65-F5344CB8AC3E}">
        <p14:creationId xmlns:p14="http://schemas.microsoft.com/office/powerpoint/2010/main" val="3491697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ymbol zastępczy zawartości 14" descr="8.jpg"/>
          <p:cNvPicPr>
            <a:picLocks noGrp="1" noChangeAspect="1"/>
          </p:cNvPicPr>
          <p:nvPr>
            <p:ph sz="half" idx="2"/>
          </p:nvPr>
        </p:nvPicPr>
        <p:blipFill>
          <a:blip r:embed="rId2"/>
          <a:stretch>
            <a:fillRect/>
          </a:stretch>
        </p:blipFill>
        <p:spPr>
          <a:xfrm>
            <a:off x="6785517" y="1692142"/>
            <a:ext cx="4038600" cy="4185960"/>
          </a:xfrm>
          <a:prstGeom prst="rect">
            <a:avLst/>
          </a:prstGeom>
        </p:spPr>
      </p:pic>
      <p:sp>
        <p:nvSpPr>
          <p:cNvPr id="3" name="Symbol zastępczy numeru slajdu 2">
            <a:extLst>
              <a:ext uri="{FF2B5EF4-FFF2-40B4-BE49-F238E27FC236}">
                <a16:creationId xmlns:a16="http://schemas.microsoft.com/office/drawing/2014/main" id="{3EADEA3C-3CBA-4C5F-814E-5E3DBA80460E}"/>
              </a:ext>
            </a:extLst>
          </p:cNvPr>
          <p:cNvSpPr>
            <a:spLocks noGrp="1"/>
          </p:cNvSpPr>
          <p:nvPr>
            <p:ph type="sldNum" sz="quarter" idx="12"/>
          </p:nvPr>
        </p:nvSpPr>
        <p:spPr/>
        <p:txBody>
          <a:bodyPr/>
          <a:lstStyle/>
          <a:p>
            <a:fld id="{2B11F809-F40E-474C-89ED-5FBF324F1095}" type="slidenum">
              <a:rPr lang="en-GB" smtClean="0"/>
              <a:t>39</a:t>
            </a:fld>
            <a:endParaRPr lang="en-GB"/>
          </a:p>
        </p:txBody>
      </p:sp>
      <p:sp>
        <p:nvSpPr>
          <p:cNvPr id="5" name="Symbol zastępczy zawartości 4">
            <a:extLst>
              <a:ext uri="{FF2B5EF4-FFF2-40B4-BE49-F238E27FC236}">
                <a16:creationId xmlns:a16="http://schemas.microsoft.com/office/drawing/2014/main" id="{8F29C7BC-CA37-4488-BCEE-E0D98445777D}"/>
              </a:ext>
            </a:extLst>
          </p:cNvPr>
          <p:cNvSpPr>
            <a:spLocks noGrp="1"/>
          </p:cNvSpPr>
          <p:nvPr>
            <p:ph sz="half" idx="1"/>
          </p:nvPr>
        </p:nvSpPr>
        <p:spPr>
          <a:xfrm>
            <a:off x="501805" y="1825625"/>
            <a:ext cx="5517995" cy="4351338"/>
          </a:xfrm>
        </p:spPr>
        <p:txBody>
          <a:bodyPr>
            <a:normAutofit/>
          </a:bodyPr>
          <a:lstStyle/>
          <a:p>
            <a:r>
              <a:rPr lang="en-GB" sz="3200" dirty="0"/>
              <a:t>The patient comes to the doctor </a:t>
            </a:r>
            <a:r>
              <a:rPr lang="pl-PL" sz="3200" dirty="0" err="1"/>
              <a:t>having</a:t>
            </a:r>
            <a:r>
              <a:rPr lang="en-GB" sz="3200" dirty="0"/>
              <a:t> the asymmetry </a:t>
            </a:r>
            <a:br>
              <a:rPr lang="pl-PL" sz="3200" dirty="0"/>
            </a:br>
            <a:r>
              <a:rPr lang="en-GB" sz="3200" dirty="0"/>
              <a:t>within the right side of the face</a:t>
            </a:r>
            <a:r>
              <a:rPr lang="pl-PL" sz="3200" dirty="0"/>
              <a:t>, </a:t>
            </a:r>
            <a:r>
              <a:rPr lang="pl-PL" sz="3200" dirty="0" err="1"/>
              <a:t>it</a:t>
            </a:r>
            <a:r>
              <a:rPr lang="pl-PL" sz="3200" dirty="0"/>
              <a:t> is </a:t>
            </a:r>
            <a:r>
              <a:rPr lang="pl-PL" sz="3200" dirty="0" err="1"/>
              <a:t>probably</a:t>
            </a:r>
            <a:r>
              <a:rPr lang="pl-PL" sz="3200" dirty="0"/>
              <a:t> tumor.</a:t>
            </a:r>
          </a:p>
          <a:p>
            <a:r>
              <a:rPr lang="pl-PL" sz="3200" dirty="0"/>
              <a:t>M</a:t>
            </a:r>
            <a:r>
              <a:rPr lang="en-GB" sz="3200" dirty="0"/>
              <a:t>DCT</a:t>
            </a:r>
            <a:r>
              <a:rPr lang="pl-PL" sz="3200" dirty="0"/>
              <a:t> - M</a:t>
            </a:r>
            <a:r>
              <a:rPr lang="en-GB" sz="3200" dirty="0" err="1"/>
              <a:t>ulti</a:t>
            </a:r>
            <a:r>
              <a:rPr lang="pl-PL" sz="3200" dirty="0"/>
              <a:t>D</a:t>
            </a:r>
            <a:r>
              <a:rPr lang="en-GB" sz="3200" dirty="0" err="1"/>
              <a:t>etector</a:t>
            </a:r>
            <a:r>
              <a:rPr lang="en-GB" sz="3200" dirty="0"/>
              <a:t> </a:t>
            </a:r>
            <a:r>
              <a:rPr lang="pl-PL" sz="3200" dirty="0"/>
              <a:t>C</a:t>
            </a:r>
            <a:r>
              <a:rPr lang="en-GB" sz="3200" dirty="0" err="1"/>
              <a:t>omputed</a:t>
            </a:r>
            <a:r>
              <a:rPr lang="pl-PL" sz="3200" dirty="0"/>
              <a:t>T</a:t>
            </a:r>
            <a:r>
              <a:rPr lang="en-GB" sz="3200" dirty="0" err="1"/>
              <a:t>omograph</a:t>
            </a:r>
            <a:r>
              <a:rPr lang="pl-PL" sz="3200" dirty="0"/>
              <a:t>y </a:t>
            </a:r>
            <a:r>
              <a:rPr lang="pl-PL" sz="3200" dirty="0" err="1"/>
              <a:t>examination</a:t>
            </a:r>
            <a:r>
              <a:rPr lang="pl-PL" sz="3200" dirty="0"/>
              <a:t> </a:t>
            </a:r>
            <a:r>
              <a:rPr lang="pl-PL" sz="3200" dirty="0" err="1"/>
              <a:t>must</a:t>
            </a:r>
            <a:r>
              <a:rPr lang="pl-PL" sz="3200" dirty="0"/>
              <a:t> have </a:t>
            </a:r>
            <a:r>
              <a:rPr lang="pl-PL" sz="3200" dirty="0" err="1"/>
              <a:t>been</a:t>
            </a:r>
            <a:r>
              <a:rPr lang="pl-PL" sz="3200" dirty="0"/>
              <a:t> </a:t>
            </a:r>
            <a:r>
              <a:rPr lang="pl-PL" sz="3200" dirty="0" err="1"/>
              <a:t>done</a:t>
            </a:r>
            <a:r>
              <a:rPr lang="pl-PL" sz="3200" dirty="0"/>
              <a:t>.</a:t>
            </a:r>
            <a:br>
              <a:rPr lang="pl-PL" b="1" dirty="0"/>
            </a:br>
            <a:endParaRPr lang="pl-PL" dirty="0"/>
          </a:p>
        </p:txBody>
      </p:sp>
      <p:sp>
        <p:nvSpPr>
          <p:cNvPr id="7" name="Tytuł 6">
            <a:extLst>
              <a:ext uri="{FF2B5EF4-FFF2-40B4-BE49-F238E27FC236}">
                <a16:creationId xmlns:a16="http://schemas.microsoft.com/office/drawing/2014/main" id="{88B65F72-3754-4556-B978-AA9DF34F3A40}"/>
              </a:ext>
            </a:extLst>
          </p:cNvPr>
          <p:cNvSpPr>
            <a:spLocks noGrp="1"/>
          </p:cNvSpPr>
          <p:nvPr>
            <p:ph type="title"/>
          </p:nvPr>
        </p:nvSpPr>
        <p:spPr/>
        <p:txBody>
          <a:bodyPr/>
          <a:lstStyle/>
          <a:p>
            <a:r>
              <a:rPr lang="pl-PL" b="1" dirty="0"/>
              <a:t>Case </a:t>
            </a:r>
            <a:r>
              <a:rPr lang="pl-PL" b="1" dirty="0" err="1"/>
              <a:t>Study</a:t>
            </a:r>
            <a:endParaRPr lang="pl-PL" b="1" dirty="0"/>
          </a:p>
        </p:txBody>
      </p:sp>
    </p:spTree>
    <p:extLst>
      <p:ext uri="{BB962C8B-B14F-4D97-AF65-F5344CB8AC3E}">
        <p14:creationId xmlns:p14="http://schemas.microsoft.com/office/powerpoint/2010/main" val="169266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F45A35C8-A168-42D4-8E6B-1B9A10C4F5F4}"/>
              </a:ext>
            </a:extLst>
          </p:cNvPr>
          <p:cNvSpPr>
            <a:spLocks noGrp="1"/>
          </p:cNvSpPr>
          <p:nvPr>
            <p:ph type="title"/>
          </p:nvPr>
        </p:nvSpPr>
        <p:spPr/>
        <p:txBody>
          <a:bodyPr/>
          <a:lstStyle/>
          <a:p>
            <a:r>
              <a:rPr lang="pl-PL" b="1" dirty="0"/>
              <a:t>10 </a:t>
            </a:r>
            <a:r>
              <a:rPr lang="pl-PL" b="1" dirty="0" err="1"/>
              <a:t>modules</a:t>
            </a:r>
            <a:r>
              <a:rPr lang="pl-PL" b="1" dirty="0"/>
              <a:t> – online/off </a:t>
            </a:r>
            <a:r>
              <a:rPr lang="pl-PL" b="1" dirty="0" err="1"/>
              <a:t>line</a:t>
            </a:r>
            <a:r>
              <a:rPr lang="pl-PL" b="1" dirty="0"/>
              <a:t>/</a:t>
            </a:r>
            <a:r>
              <a:rPr lang="pl-PL" b="1" dirty="0" err="1"/>
              <a:t>printed</a:t>
            </a:r>
            <a:endParaRPr lang="pl-PL" b="1" dirty="0"/>
          </a:p>
        </p:txBody>
      </p:sp>
      <p:pic>
        <p:nvPicPr>
          <p:cNvPr id="6" name="Symbol zastępczy zawartości 5">
            <a:extLst>
              <a:ext uri="{FF2B5EF4-FFF2-40B4-BE49-F238E27FC236}">
                <a16:creationId xmlns:a16="http://schemas.microsoft.com/office/drawing/2014/main" id="{0FE07E75-E373-4CF8-99A0-DB12D0BFC58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09700" y="2083594"/>
            <a:ext cx="4038600" cy="3835400"/>
          </a:xfrm>
        </p:spPr>
      </p:pic>
      <p:pic>
        <p:nvPicPr>
          <p:cNvPr id="10" name="Symbol zastępczy zawartości 9">
            <a:extLst>
              <a:ext uri="{FF2B5EF4-FFF2-40B4-BE49-F238E27FC236}">
                <a16:creationId xmlns:a16="http://schemas.microsoft.com/office/drawing/2014/main" id="{030FE79D-6A0F-4967-83B4-D2BAF68FF24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56350" y="2051844"/>
            <a:ext cx="4813300" cy="3898900"/>
          </a:xfrm>
        </p:spPr>
      </p:pic>
      <p:sp>
        <p:nvSpPr>
          <p:cNvPr id="4" name="Symbol zastępczy numeru slajdu 3">
            <a:extLst>
              <a:ext uri="{FF2B5EF4-FFF2-40B4-BE49-F238E27FC236}">
                <a16:creationId xmlns:a16="http://schemas.microsoft.com/office/drawing/2014/main" id="{8AD17D4C-B0A3-4A95-94CB-2BD606DB0A66}"/>
              </a:ext>
            </a:extLst>
          </p:cNvPr>
          <p:cNvSpPr>
            <a:spLocks noGrp="1"/>
          </p:cNvSpPr>
          <p:nvPr>
            <p:ph type="sldNum" sz="quarter" idx="12"/>
          </p:nvPr>
        </p:nvSpPr>
        <p:spPr/>
        <p:txBody>
          <a:bodyPr/>
          <a:lstStyle/>
          <a:p>
            <a:fld id="{2B11F809-F40E-474C-89ED-5FBF324F1095}" type="slidenum">
              <a:rPr lang="en-GB" smtClean="0"/>
              <a:t>4</a:t>
            </a:fld>
            <a:endParaRPr lang="en-GB"/>
          </a:p>
        </p:txBody>
      </p:sp>
    </p:spTree>
    <p:extLst>
      <p:ext uri="{BB962C8B-B14F-4D97-AF65-F5344CB8AC3E}">
        <p14:creationId xmlns:p14="http://schemas.microsoft.com/office/powerpoint/2010/main" val="2374650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7990" y="274638"/>
            <a:ext cx="10300010" cy="1143000"/>
          </a:xfrm>
        </p:spPr>
        <p:txBody>
          <a:bodyPr>
            <a:noAutofit/>
          </a:bodyPr>
          <a:lstStyle/>
          <a:p>
            <a:r>
              <a:rPr lang="pl-PL" sz="4000" b="1" dirty="0" err="1"/>
              <a:t>Modelling</a:t>
            </a:r>
            <a:r>
              <a:rPr lang="pl-PL" sz="4000" b="1" dirty="0"/>
              <a:t> </a:t>
            </a:r>
            <a:r>
              <a:rPr lang="pl-PL" sz="4000" b="1" dirty="0" err="1"/>
              <a:t>treatment</a:t>
            </a:r>
            <a:r>
              <a:rPr lang="pl-PL" sz="4000" b="1" dirty="0"/>
              <a:t> - s</a:t>
            </a:r>
            <a:r>
              <a:rPr lang="en-GB" sz="4000" b="1" dirty="0" err="1"/>
              <a:t>urgeons</a:t>
            </a:r>
            <a:r>
              <a:rPr lang="en-GB" sz="4000" b="1" dirty="0"/>
              <a:t> and engineers propos</a:t>
            </a:r>
            <a:r>
              <a:rPr lang="pl-PL" sz="4000" b="1" dirty="0"/>
              <a:t>e </a:t>
            </a:r>
            <a:r>
              <a:rPr lang="en-GB" sz="4000" b="1" dirty="0"/>
              <a:t>a solution that will remove the </a:t>
            </a:r>
            <a:r>
              <a:rPr lang="en-GB" sz="4000" b="1" dirty="0" err="1"/>
              <a:t>tumor</a:t>
            </a:r>
            <a:r>
              <a:rPr lang="en-GB" sz="4000" b="1" dirty="0"/>
              <a:t> </a:t>
            </a:r>
          </a:p>
        </p:txBody>
      </p:sp>
      <p:pic>
        <p:nvPicPr>
          <p:cNvPr id="5" name="Symbol zastępczy zawartości 4" descr="2.jpg"/>
          <p:cNvPicPr>
            <a:picLocks noGrp="1" noChangeAspect="1"/>
          </p:cNvPicPr>
          <p:nvPr>
            <p:ph sz="half" idx="1"/>
          </p:nvPr>
        </p:nvPicPr>
        <p:blipFill>
          <a:blip r:embed="rId3"/>
          <a:stretch>
            <a:fillRect/>
          </a:stretch>
        </p:blipFill>
        <p:spPr>
          <a:xfrm>
            <a:off x="1981200" y="1840696"/>
            <a:ext cx="3455062" cy="3460512"/>
          </a:xfrm>
          <a:prstGeom prst="rect">
            <a:avLst/>
          </a:prstGeom>
        </p:spPr>
      </p:pic>
      <p:pic>
        <p:nvPicPr>
          <p:cNvPr id="6" name="Symbol zastępczy zawartości 5" descr="3.jpg"/>
          <p:cNvPicPr>
            <a:picLocks noGrp="1" noChangeAspect="1"/>
          </p:cNvPicPr>
          <p:nvPr>
            <p:ph sz="half" idx="2"/>
          </p:nvPr>
        </p:nvPicPr>
        <p:blipFill>
          <a:blip r:embed="rId4"/>
          <a:stretch>
            <a:fillRect/>
          </a:stretch>
        </p:blipFill>
        <p:spPr>
          <a:xfrm>
            <a:off x="6816080" y="1840697"/>
            <a:ext cx="3394720" cy="3400075"/>
          </a:xfrm>
          <a:prstGeom prst="rect">
            <a:avLst/>
          </a:prstGeom>
        </p:spPr>
      </p:pic>
      <p:sp>
        <p:nvSpPr>
          <p:cNvPr id="7" name="Strzałka: w prawo 4"/>
          <p:cNvSpPr/>
          <p:nvPr/>
        </p:nvSpPr>
        <p:spPr>
          <a:xfrm>
            <a:off x="5303912" y="3062244"/>
            <a:ext cx="1694232" cy="942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0EB8A1EC-018F-444D-84D0-9D3E17D8A777}"/>
              </a:ext>
            </a:extLst>
          </p:cNvPr>
          <p:cNvSpPr>
            <a:spLocks noGrp="1"/>
          </p:cNvSpPr>
          <p:nvPr>
            <p:ph type="sldNum" sz="quarter" idx="12"/>
          </p:nvPr>
        </p:nvSpPr>
        <p:spPr/>
        <p:txBody>
          <a:bodyPr/>
          <a:lstStyle/>
          <a:p>
            <a:fld id="{2B11F809-F40E-474C-89ED-5FBF324F1095}" type="slidenum">
              <a:rPr lang="en-GB" smtClean="0"/>
              <a:t>40</a:t>
            </a:fld>
            <a:endParaRPr lang="en-GB"/>
          </a:p>
        </p:txBody>
      </p:sp>
    </p:spTree>
    <p:extLst>
      <p:ext uri="{BB962C8B-B14F-4D97-AF65-F5344CB8AC3E}">
        <p14:creationId xmlns:p14="http://schemas.microsoft.com/office/powerpoint/2010/main" val="1391976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8419" y="274638"/>
            <a:ext cx="11775687" cy="1143000"/>
          </a:xfrm>
        </p:spPr>
        <p:txBody>
          <a:bodyPr>
            <a:normAutofit fontScale="90000"/>
          </a:bodyPr>
          <a:lstStyle/>
          <a:p>
            <a:pPr lvl="0"/>
            <a:br>
              <a:rPr lang="pl-PL" b="1" dirty="0"/>
            </a:br>
            <a:r>
              <a:rPr lang="pl-PL" b="1" dirty="0"/>
              <a:t>D</a:t>
            </a:r>
            <a:r>
              <a:rPr lang="en-GB" b="1" dirty="0" err="1"/>
              <a:t>esign</a:t>
            </a:r>
            <a:r>
              <a:rPr lang="pl-PL" b="1" dirty="0" err="1"/>
              <a:t>ing</a:t>
            </a:r>
            <a:r>
              <a:rPr lang="pl-PL" b="1" dirty="0"/>
              <a:t> and printing</a:t>
            </a:r>
            <a:r>
              <a:rPr lang="en-GB" b="1" dirty="0"/>
              <a:t> the implant</a:t>
            </a:r>
            <a:br>
              <a:rPr lang="pl-PL" b="1" dirty="0"/>
            </a:br>
            <a:endParaRPr lang="en-GB" sz="2700" b="1" dirty="0"/>
          </a:p>
        </p:txBody>
      </p:sp>
      <p:sp>
        <p:nvSpPr>
          <p:cNvPr id="7" name="Symbol zastępczy tekstu 6"/>
          <p:cNvSpPr>
            <a:spLocks noGrp="1"/>
          </p:cNvSpPr>
          <p:nvPr>
            <p:ph type="body" idx="1"/>
          </p:nvPr>
        </p:nvSpPr>
        <p:spPr>
          <a:xfrm>
            <a:off x="509817" y="1417638"/>
            <a:ext cx="5422632" cy="823912"/>
          </a:xfrm>
        </p:spPr>
        <p:txBody>
          <a:bodyPr>
            <a:normAutofit/>
          </a:bodyPr>
          <a:lstStyle/>
          <a:p>
            <a:pPr algn="ctr"/>
            <a:r>
              <a:rPr lang="pl-PL" sz="3200" dirty="0" err="1"/>
              <a:t>Designing</a:t>
            </a:r>
            <a:r>
              <a:rPr lang="pl-PL" sz="3200" dirty="0"/>
              <a:t>  in Fusion 360</a:t>
            </a:r>
            <a:endParaRPr lang="en-GB" sz="3200" dirty="0"/>
          </a:p>
        </p:txBody>
      </p:sp>
      <p:pic>
        <p:nvPicPr>
          <p:cNvPr id="5" name="Symbol zastępczy zawartości 4" descr="screen-01.png"/>
          <p:cNvPicPr>
            <a:picLocks noGrp="1" noChangeAspect="1"/>
          </p:cNvPicPr>
          <p:nvPr>
            <p:ph sz="half" idx="2"/>
          </p:nvPr>
        </p:nvPicPr>
        <p:blipFill>
          <a:blip r:embed="rId3"/>
          <a:stretch>
            <a:fillRect/>
          </a:stretch>
        </p:blipFill>
        <p:spPr>
          <a:xfrm>
            <a:off x="509817" y="2288069"/>
            <a:ext cx="5422632" cy="4068281"/>
          </a:xfrm>
          <a:prstGeom prst="rect">
            <a:avLst/>
          </a:prstGeom>
        </p:spPr>
      </p:pic>
      <p:sp>
        <p:nvSpPr>
          <p:cNvPr id="8" name="Symbol zastępczy tekstu 7"/>
          <p:cNvSpPr>
            <a:spLocks noGrp="1"/>
          </p:cNvSpPr>
          <p:nvPr>
            <p:ph type="body" sz="quarter" idx="3"/>
          </p:nvPr>
        </p:nvSpPr>
        <p:spPr>
          <a:xfrm>
            <a:off x="6419963" y="1412400"/>
            <a:ext cx="5262219" cy="823912"/>
          </a:xfrm>
        </p:spPr>
        <p:txBody>
          <a:bodyPr>
            <a:normAutofit/>
          </a:bodyPr>
          <a:lstStyle/>
          <a:p>
            <a:pPr algn="ctr"/>
            <a:r>
              <a:rPr lang="en-GB" sz="3200" dirty="0"/>
              <a:t>3D printing</a:t>
            </a:r>
          </a:p>
        </p:txBody>
      </p:sp>
      <p:pic>
        <p:nvPicPr>
          <p:cNvPr id="6" name="Symbol zastępczy zawartości 5"/>
          <p:cNvPicPr>
            <a:picLocks noGrp="1" noChangeAspect="1"/>
          </p:cNvPicPr>
          <p:nvPr>
            <p:ph sz="quarter" idx="4"/>
          </p:nvPr>
        </p:nvPicPr>
        <p:blipFill>
          <a:blip r:embed="rId4"/>
          <a:stretch>
            <a:fillRect/>
          </a:stretch>
        </p:blipFill>
        <p:spPr>
          <a:xfrm>
            <a:off x="6419963" y="2345166"/>
            <a:ext cx="5319535" cy="4068281"/>
          </a:xfrm>
          <a:prstGeom prst="rect">
            <a:avLst/>
          </a:prstGeom>
        </p:spPr>
      </p:pic>
      <p:sp>
        <p:nvSpPr>
          <p:cNvPr id="3" name="Symbol zastępczy numeru slajdu 2">
            <a:extLst>
              <a:ext uri="{FF2B5EF4-FFF2-40B4-BE49-F238E27FC236}">
                <a16:creationId xmlns:a16="http://schemas.microsoft.com/office/drawing/2014/main" id="{8AA1358D-88D6-4726-8926-E8FDC6E9E94E}"/>
              </a:ext>
            </a:extLst>
          </p:cNvPr>
          <p:cNvSpPr>
            <a:spLocks noGrp="1"/>
          </p:cNvSpPr>
          <p:nvPr>
            <p:ph type="sldNum" sz="quarter" idx="12"/>
          </p:nvPr>
        </p:nvSpPr>
        <p:spPr/>
        <p:txBody>
          <a:bodyPr/>
          <a:lstStyle/>
          <a:p>
            <a:fld id="{2B11F809-F40E-474C-89ED-5FBF324F1095}" type="slidenum">
              <a:rPr lang="en-GB" smtClean="0"/>
              <a:t>41</a:t>
            </a:fld>
            <a:endParaRPr lang="en-GB"/>
          </a:p>
        </p:txBody>
      </p:sp>
    </p:spTree>
    <p:extLst>
      <p:ext uri="{BB962C8B-B14F-4D97-AF65-F5344CB8AC3E}">
        <p14:creationId xmlns:p14="http://schemas.microsoft.com/office/powerpoint/2010/main" val="318950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D300A1-30F1-4754-92C3-1D8FB4767E68}"/>
              </a:ext>
            </a:extLst>
          </p:cNvPr>
          <p:cNvSpPr>
            <a:spLocks noGrp="1"/>
          </p:cNvSpPr>
          <p:nvPr>
            <p:ph type="title"/>
          </p:nvPr>
        </p:nvSpPr>
        <p:spPr>
          <a:xfrm>
            <a:off x="579863" y="590860"/>
            <a:ext cx="11307337" cy="1325563"/>
          </a:xfrm>
        </p:spPr>
        <p:txBody>
          <a:bodyPr>
            <a:normAutofit fontScale="90000"/>
          </a:bodyPr>
          <a:lstStyle/>
          <a:p>
            <a:br>
              <a:rPr lang="pl-PL" b="1" dirty="0">
                <a:hlinkClick r:id="rId3"/>
              </a:rPr>
            </a:br>
            <a:r>
              <a:rPr lang="pl-PL" sz="4900" b="1" dirty="0"/>
              <a:t>From </a:t>
            </a:r>
            <a:r>
              <a:rPr lang="pl-PL" sz="4900" b="1" dirty="0" err="1"/>
              <a:t>concept</a:t>
            </a:r>
            <a:r>
              <a:rPr lang="pl-PL" sz="4900" b="1" dirty="0"/>
              <a:t> to </a:t>
            </a:r>
            <a:r>
              <a:rPr lang="pl-PL" sz="4900" b="1" dirty="0" err="1"/>
              <a:t>prototype</a:t>
            </a:r>
            <a:r>
              <a:rPr lang="pl-PL" sz="4900" b="1" dirty="0"/>
              <a:t>, </a:t>
            </a:r>
            <a:r>
              <a:rPr lang="pl-PL" sz="4900" b="1" dirty="0" err="1"/>
              <a:t>an</a:t>
            </a:r>
            <a:r>
              <a:rPr lang="pl-PL" sz="4900" b="1" dirty="0"/>
              <a:t> </a:t>
            </a:r>
            <a:r>
              <a:rPr lang="pl-PL" sz="4900" b="1" dirty="0" err="1"/>
              <a:t>engineer</a:t>
            </a:r>
            <a:r>
              <a:rPr lang="pl-PL" sz="4900" b="1" dirty="0"/>
              <a:t> is </a:t>
            </a:r>
            <a:r>
              <a:rPr lang="pl-PL" sz="4900" b="1" dirty="0" err="1"/>
              <a:t>coming</a:t>
            </a:r>
            <a:r>
              <a:rPr lang="pl-PL" sz="4900" b="1" dirty="0"/>
              <a:t> to a </a:t>
            </a:r>
            <a:r>
              <a:rPr lang="pl-PL" sz="4900" b="1" dirty="0" err="1"/>
              <a:t>doctor</a:t>
            </a:r>
            <a:r>
              <a:rPr lang="pl-PL" sz="4900" b="1" dirty="0"/>
              <a:t>… </a:t>
            </a:r>
            <a:r>
              <a:rPr lang="pl-PL" sz="4900" b="1" dirty="0" err="1"/>
              <a:t>Famelab</a:t>
            </a:r>
            <a:r>
              <a:rPr lang="pl-PL" sz="4900" b="1" dirty="0"/>
              <a:t>- 3 </a:t>
            </a:r>
            <a:r>
              <a:rPr lang="pl-PL" sz="4900" b="1" dirty="0" err="1"/>
              <a:t>minutes</a:t>
            </a:r>
            <a:r>
              <a:rPr lang="pl-PL" sz="4900" b="1" dirty="0"/>
              <a:t> </a:t>
            </a:r>
            <a:r>
              <a:rPr lang="pl-PL" sz="4900" b="1" dirty="0" err="1"/>
              <a:t>presentation</a:t>
            </a:r>
            <a:r>
              <a:rPr lang="pl-PL" sz="4900" b="1" dirty="0"/>
              <a:t> </a:t>
            </a:r>
            <a:r>
              <a:rPr lang="pl-PL" sz="4900" b="1" dirty="0">
                <a:hlinkClick r:id="rId4"/>
              </a:rPr>
              <a:t>http://www.kre.edu.pl/kre_2016/</a:t>
            </a:r>
            <a:br>
              <a:rPr lang="pl-PL" sz="4900" b="1" dirty="0"/>
            </a:br>
            <a:endParaRPr lang="pl-PL" sz="4900" b="1" dirty="0"/>
          </a:p>
        </p:txBody>
      </p:sp>
      <p:sp>
        <p:nvSpPr>
          <p:cNvPr id="4" name="Symbol zastępczy numeru slajdu 3">
            <a:extLst>
              <a:ext uri="{FF2B5EF4-FFF2-40B4-BE49-F238E27FC236}">
                <a16:creationId xmlns:a16="http://schemas.microsoft.com/office/drawing/2014/main" id="{E22FD130-03BE-48E9-9519-1EA5D2BA12FF}"/>
              </a:ext>
            </a:extLst>
          </p:cNvPr>
          <p:cNvSpPr>
            <a:spLocks noGrp="1"/>
          </p:cNvSpPr>
          <p:nvPr>
            <p:ph type="sldNum" sz="quarter" idx="12"/>
          </p:nvPr>
        </p:nvSpPr>
        <p:spPr/>
        <p:txBody>
          <a:bodyPr/>
          <a:lstStyle/>
          <a:p>
            <a:fld id="{2B11F809-F40E-474C-89ED-5FBF324F1095}" type="slidenum">
              <a:rPr lang="en-GB" smtClean="0"/>
              <a:t>42</a:t>
            </a:fld>
            <a:endParaRPr lang="en-GB"/>
          </a:p>
        </p:txBody>
      </p:sp>
      <p:pic>
        <p:nvPicPr>
          <p:cNvPr id="8" name="Multimedia online 7" title="Od koncepcji po prototyp, czyli przychodzi inￅﾼynier do lekarza">
            <a:hlinkClick r:id="" action="ppaction://media"/>
            <a:extLst>
              <a:ext uri="{FF2B5EF4-FFF2-40B4-BE49-F238E27FC236}">
                <a16:creationId xmlns:a16="http://schemas.microsoft.com/office/drawing/2014/main" id="{93612DC7-BD8D-406C-BBB3-8F6D341F044A}"/>
              </a:ext>
            </a:extLst>
          </p:cNvPr>
          <p:cNvPicPr>
            <a:picLocks noGrp="1" noRot="1" noChangeAspect="1"/>
          </p:cNvPicPr>
          <p:nvPr>
            <p:ph idx="1"/>
            <a:videoFile r:link="rId1"/>
          </p:nvPr>
        </p:nvPicPr>
        <p:blipFill>
          <a:blip r:embed="rId5"/>
          <a:stretch>
            <a:fillRect/>
          </a:stretch>
        </p:blipFill>
        <p:spPr>
          <a:xfrm>
            <a:off x="2819865" y="2187574"/>
            <a:ext cx="7735888" cy="4351338"/>
          </a:xfrm>
          <a:prstGeom prst="rect">
            <a:avLst/>
          </a:prstGeom>
        </p:spPr>
      </p:pic>
    </p:spTree>
    <p:extLst>
      <p:ext uri="{BB962C8B-B14F-4D97-AF65-F5344CB8AC3E}">
        <p14:creationId xmlns:p14="http://schemas.microsoft.com/office/powerpoint/2010/main" val="7862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emma.png"/>
          <p:cNvPicPr>
            <a:picLocks noChangeAspect="1"/>
          </p:cNvPicPr>
          <p:nvPr/>
        </p:nvPicPr>
        <p:blipFill>
          <a:blip r:embed="rId3" cstate="print"/>
          <a:stretch>
            <a:fillRect/>
          </a:stretch>
        </p:blipFill>
        <p:spPr>
          <a:xfrm>
            <a:off x="673519" y="1922966"/>
            <a:ext cx="3011376" cy="1884767"/>
          </a:xfrm>
          <a:prstGeom prst="rect">
            <a:avLst/>
          </a:prstGeom>
        </p:spPr>
      </p:pic>
      <p:pic>
        <p:nvPicPr>
          <p:cNvPr id="12" name="Obraz 11" descr="Millionlights-Pune.jpg"/>
          <p:cNvPicPr>
            <a:picLocks noChangeAspect="1"/>
          </p:cNvPicPr>
          <p:nvPr/>
        </p:nvPicPr>
        <p:blipFill>
          <a:blip r:embed="rId4" cstate="print"/>
          <a:srcRect/>
          <a:stretch>
            <a:fillRect/>
          </a:stretch>
        </p:blipFill>
        <p:spPr>
          <a:xfrm>
            <a:off x="6391627" y="1998096"/>
            <a:ext cx="3780429" cy="1201337"/>
          </a:xfrm>
          <a:prstGeom prst="rect">
            <a:avLst/>
          </a:prstGeom>
        </p:spPr>
      </p:pic>
      <p:pic>
        <p:nvPicPr>
          <p:cNvPr id="13" name="Obraz 12" descr="moodleCloud-retina.png"/>
          <p:cNvPicPr>
            <a:picLocks noChangeAspect="1"/>
          </p:cNvPicPr>
          <p:nvPr/>
        </p:nvPicPr>
        <p:blipFill>
          <a:blip r:embed="rId5" cstate="print"/>
          <a:stretch>
            <a:fillRect/>
          </a:stretch>
        </p:blipFill>
        <p:spPr>
          <a:xfrm>
            <a:off x="4288305" y="4001280"/>
            <a:ext cx="2934268" cy="2417937"/>
          </a:xfrm>
          <a:prstGeom prst="rect">
            <a:avLst/>
          </a:prstGeom>
        </p:spPr>
      </p:pic>
      <p:sp>
        <p:nvSpPr>
          <p:cNvPr id="2" name="Tytuł 1">
            <a:extLst>
              <a:ext uri="{FF2B5EF4-FFF2-40B4-BE49-F238E27FC236}">
                <a16:creationId xmlns:a16="http://schemas.microsoft.com/office/drawing/2014/main" id="{8BD0F2D2-7A6B-4BD7-B8D8-12CE0C76BEBC}"/>
              </a:ext>
            </a:extLst>
          </p:cNvPr>
          <p:cNvSpPr>
            <a:spLocks noGrp="1"/>
          </p:cNvSpPr>
          <p:nvPr>
            <p:ph type="title"/>
          </p:nvPr>
        </p:nvSpPr>
        <p:spPr/>
        <p:txBody>
          <a:bodyPr/>
          <a:lstStyle/>
          <a:p>
            <a:r>
              <a:rPr lang="pl-PL" b="1" dirty="0"/>
              <a:t>From EMMA and Millionlights to </a:t>
            </a:r>
            <a:r>
              <a:rPr lang="pl-PL" b="1" dirty="0" err="1"/>
              <a:t>moodlecloud</a:t>
            </a:r>
            <a:endParaRPr lang="pl-PL" b="1" dirty="0"/>
          </a:p>
        </p:txBody>
      </p:sp>
      <p:cxnSp>
        <p:nvCxnSpPr>
          <p:cNvPr id="25" name="Łącznik prosty ze strzałką 24">
            <a:extLst>
              <a:ext uri="{FF2B5EF4-FFF2-40B4-BE49-F238E27FC236}">
                <a16:creationId xmlns:a16="http://schemas.microsoft.com/office/drawing/2014/main" id="{517CA102-E7A4-454A-8737-706F9F3F0075}"/>
              </a:ext>
            </a:extLst>
          </p:cNvPr>
          <p:cNvCxnSpPr>
            <a:cxnSpLocks/>
          </p:cNvCxnSpPr>
          <p:nvPr/>
        </p:nvCxnSpPr>
        <p:spPr>
          <a:xfrm>
            <a:off x="2848131" y="3199433"/>
            <a:ext cx="2488367" cy="1282626"/>
          </a:xfrm>
          <a:prstGeom prst="straightConnector1">
            <a:avLst/>
          </a:prstGeom>
          <a:ln w="50800">
            <a:tailEnd type="triangle" w="lg" len="lg"/>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a:extLst>
              <a:ext uri="{FF2B5EF4-FFF2-40B4-BE49-F238E27FC236}">
                <a16:creationId xmlns:a16="http://schemas.microsoft.com/office/drawing/2014/main" id="{442CE6B6-4096-4D09-AC8F-76087601DB45}"/>
              </a:ext>
            </a:extLst>
          </p:cNvPr>
          <p:cNvCxnSpPr/>
          <p:nvPr/>
        </p:nvCxnSpPr>
        <p:spPr>
          <a:xfrm flipH="1">
            <a:off x="6235908" y="2983043"/>
            <a:ext cx="2428407" cy="1499016"/>
          </a:xfrm>
          <a:prstGeom prst="straightConnector1">
            <a:avLst/>
          </a:prstGeom>
          <a:ln w="508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800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A8150E-4954-4E47-AADD-01AB8DF07058}"/>
              </a:ext>
            </a:extLst>
          </p:cNvPr>
          <p:cNvSpPr>
            <a:spLocks noGrp="1"/>
          </p:cNvSpPr>
          <p:nvPr>
            <p:ph type="title"/>
          </p:nvPr>
        </p:nvSpPr>
        <p:spPr/>
        <p:txBody>
          <a:bodyPr>
            <a:normAutofit/>
          </a:bodyPr>
          <a:lstStyle/>
          <a:p>
            <a:r>
              <a:rPr lang="en-US" b="1" dirty="0"/>
              <a:t>Number of participants of the  </a:t>
            </a:r>
            <a:br>
              <a:rPr lang="pl-PL" b="1" dirty="0"/>
            </a:br>
            <a:r>
              <a:rPr lang="pl-PL" b="1" dirty="0"/>
              <a:t>MOOC</a:t>
            </a:r>
            <a:r>
              <a:rPr lang="en-US" b="1" dirty="0"/>
              <a:t> </a:t>
            </a:r>
            <a:r>
              <a:rPr lang="pl-PL" b="1" dirty="0"/>
              <a:t>- </a:t>
            </a:r>
            <a:r>
              <a:rPr lang="en-US" b="1" dirty="0"/>
              <a:t>Autodesk Fusion 360 </a:t>
            </a:r>
            <a:endParaRPr lang="pl-PL" b="1" dirty="0"/>
          </a:p>
        </p:txBody>
      </p:sp>
      <p:pic>
        <p:nvPicPr>
          <p:cNvPr id="6" name="Symbol zastępczy zawartości 5">
            <a:extLst>
              <a:ext uri="{FF2B5EF4-FFF2-40B4-BE49-F238E27FC236}">
                <a16:creationId xmlns:a16="http://schemas.microsoft.com/office/drawing/2014/main" id="{2887CB1F-CC15-4BC9-9AF8-A597FE9D45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3986" y="1690688"/>
            <a:ext cx="8889167" cy="5187494"/>
          </a:xfrm>
        </p:spPr>
      </p:pic>
      <p:sp>
        <p:nvSpPr>
          <p:cNvPr id="4" name="Symbol zastępczy numeru slajdu 3">
            <a:extLst>
              <a:ext uri="{FF2B5EF4-FFF2-40B4-BE49-F238E27FC236}">
                <a16:creationId xmlns:a16="http://schemas.microsoft.com/office/drawing/2014/main" id="{C843FE76-5AFB-4B08-8AFC-6BE95D968EE6}"/>
              </a:ext>
            </a:extLst>
          </p:cNvPr>
          <p:cNvSpPr>
            <a:spLocks noGrp="1"/>
          </p:cNvSpPr>
          <p:nvPr>
            <p:ph type="sldNum" sz="quarter" idx="12"/>
          </p:nvPr>
        </p:nvSpPr>
        <p:spPr/>
        <p:txBody>
          <a:bodyPr/>
          <a:lstStyle/>
          <a:p>
            <a:fld id="{2B11F809-F40E-474C-89ED-5FBF324F1095}" type="slidenum">
              <a:rPr lang="en-GB" smtClean="0"/>
              <a:t>44</a:t>
            </a:fld>
            <a:endParaRPr lang="en-GB"/>
          </a:p>
        </p:txBody>
      </p:sp>
      <p:pic>
        <p:nvPicPr>
          <p:cNvPr id="7" name="Obraz 6" descr="Millionlights-Pune.jpg">
            <a:extLst>
              <a:ext uri="{FF2B5EF4-FFF2-40B4-BE49-F238E27FC236}">
                <a16:creationId xmlns:a16="http://schemas.microsoft.com/office/drawing/2014/main" id="{C1F0A474-C4EB-402F-BF50-26681D4BA62B}"/>
              </a:ext>
            </a:extLst>
          </p:cNvPr>
          <p:cNvPicPr>
            <a:picLocks noChangeAspect="1"/>
          </p:cNvPicPr>
          <p:nvPr/>
        </p:nvPicPr>
        <p:blipFill>
          <a:blip r:embed="rId4" cstate="print"/>
          <a:srcRect/>
          <a:stretch>
            <a:fillRect/>
          </a:stretch>
        </p:blipFill>
        <p:spPr>
          <a:xfrm>
            <a:off x="7866798" y="447500"/>
            <a:ext cx="3029802" cy="962804"/>
          </a:xfrm>
          <a:prstGeom prst="rect">
            <a:avLst/>
          </a:prstGeom>
        </p:spPr>
      </p:pic>
    </p:spTree>
    <p:extLst>
      <p:ext uri="{BB962C8B-B14F-4D97-AF65-F5344CB8AC3E}">
        <p14:creationId xmlns:p14="http://schemas.microsoft.com/office/powerpoint/2010/main" val="105902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BE8B95-1925-4A9B-BE00-66605150F353}"/>
              </a:ext>
            </a:extLst>
          </p:cNvPr>
          <p:cNvSpPr>
            <a:spLocks noGrp="1"/>
          </p:cNvSpPr>
          <p:nvPr>
            <p:ph type="title"/>
          </p:nvPr>
        </p:nvSpPr>
        <p:spPr/>
        <p:txBody>
          <a:bodyPr/>
          <a:lstStyle/>
          <a:p>
            <a:r>
              <a:rPr lang="pl-PL" b="1" dirty="0"/>
              <a:t>About </a:t>
            </a:r>
            <a:r>
              <a:rPr lang="pl-PL" b="1" dirty="0" err="1"/>
              <a:t>moodlecloud</a:t>
            </a:r>
            <a:br>
              <a:rPr lang="pl-PL" b="1" dirty="0"/>
            </a:br>
            <a:r>
              <a:rPr lang="pl-PL" b="1" dirty="0">
                <a:hlinkClick r:id="rId2"/>
              </a:rPr>
              <a:t>https://moodlecloud.com/</a:t>
            </a:r>
            <a:endParaRPr lang="pl-PL" b="1" dirty="0"/>
          </a:p>
        </p:txBody>
      </p:sp>
      <p:pic>
        <p:nvPicPr>
          <p:cNvPr id="6" name="Symbol zastępczy zawartości 5">
            <a:extLst>
              <a:ext uri="{FF2B5EF4-FFF2-40B4-BE49-F238E27FC236}">
                <a16:creationId xmlns:a16="http://schemas.microsoft.com/office/drawing/2014/main" id="{D4142877-70D5-4F48-B8A2-6B64B55D98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5995" y="1825625"/>
            <a:ext cx="8560009" cy="4351338"/>
          </a:xfrm>
        </p:spPr>
      </p:pic>
      <p:sp>
        <p:nvSpPr>
          <p:cNvPr id="4" name="Symbol zastępczy numeru slajdu 3">
            <a:extLst>
              <a:ext uri="{FF2B5EF4-FFF2-40B4-BE49-F238E27FC236}">
                <a16:creationId xmlns:a16="http://schemas.microsoft.com/office/drawing/2014/main" id="{0D148843-9C6D-4F32-A4CB-783AB5142690}"/>
              </a:ext>
            </a:extLst>
          </p:cNvPr>
          <p:cNvSpPr>
            <a:spLocks noGrp="1"/>
          </p:cNvSpPr>
          <p:nvPr>
            <p:ph type="sldNum" sz="quarter" idx="12"/>
          </p:nvPr>
        </p:nvSpPr>
        <p:spPr/>
        <p:txBody>
          <a:bodyPr/>
          <a:lstStyle/>
          <a:p>
            <a:fld id="{2B11F809-F40E-474C-89ED-5FBF324F1095}" type="slidenum">
              <a:rPr lang="en-GB" smtClean="0"/>
              <a:t>45</a:t>
            </a:fld>
            <a:endParaRPr lang="en-GB"/>
          </a:p>
        </p:txBody>
      </p:sp>
    </p:spTree>
    <p:extLst>
      <p:ext uri="{BB962C8B-B14F-4D97-AF65-F5344CB8AC3E}">
        <p14:creationId xmlns:p14="http://schemas.microsoft.com/office/powerpoint/2010/main" val="271744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3BF096-D778-4549-9957-C280CA458FC0}"/>
              </a:ext>
            </a:extLst>
          </p:cNvPr>
          <p:cNvSpPr>
            <a:spLocks noGrp="1"/>
          </p:cNvSpPr>
          <p:nvPr>
            <p:ph type="title"/>
          </p:nvPr>
        </p:nvSpPr>
        <p:spPr/>
        <p:txBody>
          <a:bodyPr>
            <a:normAutofit fontScale="90000"/>
          </a:bodyPr>
          <a:lstStyle/>
          <a:p>
            <a:r>
              <a:rPr lang="pl-PL" b="1" dirty="0" err="1"/>
              <a:t>Introduction</a:t>
            </a:r>
            <a:r>
              <a:rPr lang="pl-PL" b="1" dirty="0"/>
              <a:t> to </a:t>
            </a:r>
            <a:r>
              <a:rPr lang="pl-PL" b="1" dirty="0" err="1"/>
              <a:t>moodlecloud</a:t>
            </a:r>
            <a:r>
              <a:rPr lang="pl-PL" b="1" dirty="0"/>
              <a:t> </a:t>
            </a:r>
            <a:br>
              <a:rPr lang="pl-PL" dirty="0"/>
            </a:br>
            <a:r>
              <a:rPr lang="pl-PL" dirty="0">
                <a:hlinkClick r:id="rId2"/>
              </a:rPr>
              <a:t>https://www.youtube.com/watch?v=IUafVEHzwfY</a:t>
            </a:r>
            <a:endParaRPr lang="pl-PL" dirty="0"/>
          </a:p>
        </p:txBody>
      </p:sp>
      <p:sp>
        <p:nvSpPr>
          <p:cNvPr id="4" name="Symbol zastępczy numeru slajdu 3">
            <a:extLst>
              <a:ext uri="{FF2B5EF4-FFF2-40B4-BE49-F238E27FC236}">
                <a16:creationId xmlns:a16="http://schemas.microsoft.com/office/drawing/2014/main" id="{09EF86BD-E6C7-4B42-97D9-7E6B8D467EBB}"/>
              </a:ext>
            </a:extLst>
          </p:cNvPr>
          <p:cNvSpPr>
            <a:spLocks noGrp="1"/>
          </p:cNvSpPr>
          <p:nvPr>
            <p:ph type="sldNum" sz="quarter" idx="12"/>
          </p:nvPr>
        </p:nvSpPr>
        <p:spPr/>
        <p:txBody>
          <a:bodyPr/>
          <a:lstStyle/>
          <a:p>
            <a:fld id="{2B11F809-F40E-474C-89ED-5FBF324F1095}" type="slidenum">
              <a:rPr lang="en-GB" smtClean="0"/>
              <a:t>46</a:t>
            </a:fld>
            <a:endParaRPr lang="en-GB"/>
          </a:p>
        </p:txBody>
      </p:sp>
      <p:pic>
        <p:nvPicPr>
          <p:cNvPr id="10" name="Symbol zastępczy zawartości 9">
            <a:extLst>
              <a:ext uri="{FF2B5EF4-FFF2-40B4-BE49-F238E27FC236}">
                <a16:creationId xmlns:a16="http://schemas.microsoft.com/office/drawing/2014/main" id="{897BE87B-A289-481A-8D7D-582FFB27B9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4650" y="1825625"/>
            <a:ext cx="5442700" cy="4351338"/>
          </a:xfrm>
        </p:spPr>
      </p:pic>
    </p:spTree>
    <p:extLst>
      <p:ext uri="{BB962C8B-B14F-4D97-AF65-F5344CB8AC3E}">
        <p14:creationId xmlns:p14="http://schemas.microsoft.com/office/powerpoint/2010/main" val="3139651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D415DD80-B2F3-447D-B056-377A9573280A}"/>
              </a:ext>
            </a:extLst>
          </p:cNvPr>
          <p:cNvSpPr>
            <a:spLocks noGrp="1"/>
          </p:cNvSpPr>
          <p:nvPr>
            <p:ph type="title"/>
          </p:nvPr>
        </p:nvSpPr>
        <p:spPr/>
        <p:txBody>
          <a:bodyPr/>
          <a:lstStyle/>
          <a:p>
            <a:r>
              <a:rPr lang="pl-PL" b="1" dirty="0" err="1"/>
              <a:t>Welcome</a:t>
            </a:r>
            <a:r>
              <a:rPr lang="pl-PL" b="1" dirty="0"/>
              <a:t> to </a:t>
            </a:r>
            <a:r>
              <a:rPr lang="pl-PL" b="1" dirty="0" err="1"/>
              <a:t>CoLED</a:t>
            </a:r>
            <a:r>
              <a:rPr lang="pl-PL" b="1" dirty="0"/>
              <a:t> in </a:t>
            </a:r>
          </a:p>
        </p:txBody>
      </p:sp>
      <p:pic>
        <p:nvPicPr>
          <p:cNvPr id="11" name="Symbol zastępczy zawartości 10">
            <a:extLst>
              <a:ext uri="{FF2B5EF4-FFF2-40B4-BE49-F238E27FC236}">
                <a16:creationId xmlns:a16="http://schemas.microsoft.com/office/drawing/2014/main" id="{EF318915-FE7E-46C0-AE06-910CEF2BBB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2445" y="1825625"/>
            <a:ext cx="8267110" cy="4351338"/>
          </a:xfrm>
        </p:spPr>
      </p:pic>
      <p:sp>
        <p:nvSpPr>
          <p:cNvPr id="2" name="Symbol zastępczy numeru slajdu 1">
            <a:extLst>
              <a:ext uri="{FF2B5EF4-FFF2-40B4-BE49-F238E27FC236}">
                <a16:creationId xmlns:a16="http://schemas.microsoft.com/office/drawing/2014/main" id="{A1DC90D1-89C5-4CAA-9CEF-186489BDE489}"/>
              </a:ext>
            </a:extLst>
          </p:cNvPr>
          <p:cNvSpPr>
            <a:spLocks noGrp="1"/>
          </p:cNvSpPr>
          <p:nvPr>
            <p:ph type="sldNum" sz="quarter" idx="12"/>
          </p:nvPr>
        </p:nvSpPr>
        <p:spPr/>
        <p:txBody>
          <a:bodyPr/>
          <a:lstStyle/>
          <a:p>
            <a:fld id="{2B11F809-F40E-474C-89ED-5FBF324F1095}" type="slidenum">
              <a:rPr lang="en-GB" smtClean="0"/>
              <a:t>47</a:t>
            </a:fld>
            <a:endParaRPr lang="en-GB"/>
          </a:p>
        </p:txBody>
      </p:sp>
      <p:pic>
        <p:nvPicPr>
          <p:cNvPr id="10" name="Obraz 9" descr="moodleCloud-retina.png">
            <a:extLst>
              <a:ext uri="{FF2B5EF4-FFF2-40B4-BE49-F238E27FC236}">
                <a16:creationId xmlns:a16="http://schemas.microsoft.com/office/drawing/2014/main" id="{ECA72238-5179-4E9F-B451-ADCB379C4BDE}"/>
              </a:ext>
            </a:extLst>
          </p:cNvPr>
          <p:cNvPicPr>
            <a:picLocks noChangeAspect="1"/>
          </p:cNvPicPr>
          <p:nvPr/>
        </p:nvPicPr>
        <p:blipFill>
          <a:blip r:embed="rId4" cstate="print"/>
          <a:stretch>
            <a:fillRect/>
          </a:stretch>
        </p:blipFill>
        <p:spPr>
          <a:xfrm>
            <a:off x="5577071" y="430043"/>
            <a:ext cx="1897963" cy="1563986"/>
          </a:xfrm>
          <a:prstGeom prst="rect">
            <a:avLst/>
          </a:prstGeom>
        </p:spPr>
      </p:pic>
    </p:spTree>
    <p:extLst>
      <p:ext uri="{BB962C8B-B14F-4D97-AF65-F5344CB8AC3E}">
        <p14:creationId xmlns:p14="http://schemas.microsoft.com/office/powerpoint/2010/main" val="2279755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69233B-CA95-414F-8266-FB12D05FA8D6}"/>
              </a:ext>
            </a:extLst>
          </p:cNvPr>
          <p:cNvSpPr>
            <a:spLocks noGrp="1"/>
          </p:cNvSpPr>
          <p:nvPr>
            <p:ph type="title"/>
          </p:nvPr>
        </p:nvSpPr>
        <p:spPr/>
        <p:txBody>
          <a:bodyPr/>
          <a:lstStyle/>
          <a:p>
            <a:r>
              <a:rPr lang="pl-PL" dirty="0"/>
              <a:t>The </a:t>
            </a:r>
            <a:r>
              <a:rPr lang="pl-PL" dirty="0" err="1"/>
              <a:t>concept</a:t>
            </a:r>
            <a:r>
              <a:rPr lang="pl-PL" dirty="0"/>
              <a:t> of </a:t>
            </a:r>
            <a:r>
              <a:rPr lang="pl-PL" dirty="0" err="1"/>
              <a:t>CoLED</a:t>
            </a:r>
            <a:r>
              <a:rPr lang="pl-PL" dirty="0"/>
              <a:t> system</a:t>
            </a:r>
          </a:p>
        </p:txBody>
      </p:sp>
      <p:pic>
        <p:nvPicPr>
          <p:cNvPr id="6" name="Symbol zastępczy zawartości 5">
            <a:extLst>
              <a:ext uri="{FF2B5EF4-FFF2-40B4-BE49-F238E27FC236}">
                <a16:creationId xmlns:a16="http://schemas.microsoft.com/office/drawing/2014/main" id="{53430390-A3FB-4B36-906E-D01F13CF57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1101" y="1781875"/>
            <a:ext cx="8140391" cy="4449130"/>
          </a:xfrm>
        </p:spPr>
      </p:pic>
      <p:sp>
        <p:nvSpPr>
          <p:cNvPr id="4" name="Symbol zastępczy numeru slajdu 3">
            <a:extLst>
              <a:ext uri="{FF2B5EF4-FFF2-40B4-BE49-F238E27FC236}">
                <a16:creationId xmlns:a16="http://schemas.microsoft.com/office/drawing/2014/main" id="{3C471750-E651-4C4F-B6A6-AEE55A8DC30F}"/>
              </a:ext>
            </a:extLst>
          </p:cNvPr>
          <p:cNvSpPr>
            <a:spLocks noGrp="1"/>
          </p:cNvSpPr>
          <p:nvPr>
            <p:ph type="sldNum" sz="quarter" idx="12"/>
          </p:nvPr>
        </p:nvSpPr>
        <p:spPr/>
        <p:txBody>
          <a:bodyPr/>
          <a:lstStyle/>
          <a:p>
            <a:fld id="{2B11F809-F40E-474C-89ED-5FBF324F1095}" type="slidenum">
              <a:rPr lang="en-GB" smtClean="0"/>
              <a:t>48</a:t>
            </a:fld>
            <a:endParaRPr lang="en-GB"/>
          </a:p>
        </p:txBody>
      </p:sp>
    </p:spTree>
    <p:extLst>
      <p:ext uri="{BB962C8B-B14F-4D97-AF65-F5344CB8AC3E}">
        <p14:creationId xmlns:p14="http://schemas.microsoft.com/office/powerpoint/2010/main" val="3959846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41"/>
          <p:cNvGrpSpPr/>
          <p:nvPr/>
        </p:nvGrpSpPr>
        <p:grpSpPr>
          <a:xfrm>
            <a:off x="245660" y="245659"/>
            <a:ext cx="11611559" cy="6410608"/>
            <a:chOff x="245661" y="245659"/>
            <a:chExt cx="10702142" cy="5854890"/>
          </a:xfrm>
        </p:grpSpPr>
        <p:pic>
          <p:nvPicPr>
            <p:cNvPr id="6" name="Obraz 5" descr="autodesk-aap.jpg"/>
            <p:cNvPicPr>
              <a:picLocks noChangeAspect="1"/>
            </p:cNvPicPr>
            <p:nvPr/>
          </p:nvPicPr>
          <p:blipFill>
            <a:blip r:embed="rId3" cstate="print"/>
            <a:stretch>
              <a:fillRect/>
            </a:stretch>
          </p:blipFill>
          <p:spPr>
            <a:xfrm>
              <a:off x="3687358" y="1461971"/>
              <a:ext cx="3479800" cy="958850"/>
            </a:xfrm>
            <a:prstGeom prst="rect">
              <a:avLst/>
            </a:prstGeom>
            <a:ln w="19050">
              <a:solidFill>
                <a:schemeClr val="accent1"/>
              </a:solidFill>
            </a:ln>
          </p:spPr>
        </p:pic>
        <p:pic>
          <p:nvPicPr>
            <p:cNvPr id="7" name="Obraz 6" descr="autodesk-university.jpg"/>
            <p:cNvPicPr>
              <a:picLocks noChangeAspect="1"/>
            </p:cNvPicPr>
            <p:nvPr/>
          </p:nvPicPr>
          <p:blipFill>
            <a:blip r:embed="rId4" cstate="print"/>
            <a:stretch>
              <a:fillRect/>
            </a:stretch>
          </p:blipFill>
          <p:spPr>
            <a:xfrm>
              <a:off x="245661" y="295634"/>
              <a:ext cx="2947916" cy="944733"/>
            </a:xfrm>
            <a:prstGeom prst="rect">
              <a:avLst/>
            </a:prstGeom>
          </p:spPr>
        </p:pic>
        <p:pic>
          <p:nvPicPr>
            <p:cNvPr id="8" name="Obraz 7" descr="certiport.jpg"/>
            <p:cNvPicPr>
              <a:picLocks noChangeAspect="1"/>
            </p:cNvPicPr>
            <p:nvPr/>
          </p:nvPicPr>
          <p:blipFill>
            <a:blip r:embed="rId5" cstate="print"/>
            <a:stretch>
              <a:fillRect/>
            </a:stretch>
          </p:blipFill>
          <p:spPr>
            <a:xfrm>
              <a:off x="6747229" y="245659"/>
              <a:ext cx="3421239" cy="971943"/>
            </a:xfrm>
            <a:prstGeom prst="rect">
              <a:avLst/>
            </a:prstGeom>
          </p:spPr>
        </p:pic>
        <p:pic>
          <p:nvPicPr>
            <p:cNvPr id="9" name="Obraz 8" descr="enauczanie.jpg"/>
            <p:cNvPicPr>
              <a:picLocks noChangeAspect="1"/>
            </p:cNvPicPr>
            <p:nvPr/>
          </p:nvPicPr>
          <p:blipFill>
            <a:blip r:embed="rId6" cstate="print"/>
            <a:stretch>
              <a:fillRect/>
            </a:stretch>
          </p:blipFill>
          <p:spPr>
            <a:xfrm>
              <a:off x="7975077" y="3933506"/>
              <a:ext cx="2546350" cy="546100"/>
            </a:xfrm>
            <a:prstGeom prst="rect">
              <a:avLst/>
            </a:prstGeom>
          </p:spPr>
        </p:pic>
        <p:pic>
          <p:nvPicPr>
            <p:cNvPr id="10" name="Obraz 9" descr="Mechaniczny.PNG"/>
            <p:cNvPicPr>
              <a:picLocks noChangeAspect="1"/>
            </p:cNvPicPr>
            <p:nvPr/>
          </p:nvPicPr>
          <p:blipFill>
            <a:blip r:embed="rId7" cstate="print"/>
            <a:stretch>
              <a:fillRect/>
            </a:stretch>
          </p:blipFill>
          <p:spPr>
            <a:xfrm>
              <a:off x="7975077" y="2511885"/>
              <a:ext cx="2081739" cy="720000"/>
            </a:xfrm>
            <a:prstGeom prst="rect">
              <a:avLst/>
            </a:prstGeom>
          </p:spPr>
        </p:pic>
        <p:pic>
          <p:nvPicPr>
            <p:cNvPr id="11" name="Obraz 10" descr="PS-wersja-pozioma-niebieskie-tlo-mniejsze.png"/>
            <p:cNvPicPr>
              <a:picLocks noChangeAspect="1"/>
            </p:cNvPicPr>
            <p:nvPr/>
          </p:nvPicPr>
          <p:blipFill>
            <a:blip r:embed="rId8" cstate="print"/>
            <a:stretch>
              <a:fillRect/>
            </a:stretch>
          </p:blipFill>
          <p:spPr>
            <a:xfrm>
              <a:off x="5663821" y="5102169"/>
              <a:ext cx="2562738" cy="998380"/>
            </a:xfrm>
            <a:prstGeom prst="rect">
              <a:avLst/>
            </a:prstGeom>
          </p:spPr>
        </p:pic>
        <p:pic>
          <p:nvPicPr>
            <p:cNvPr id="12" name="Obraz 11" descr="ZiE.PNG"/>
            <p:cNvPicPr>
              <a:picLocks noChangeAspect="1"/>
            </p:cNvPicPr>
            <p:nvPr/>
          </p:nvPicPr>
          <p:blipFill>
            <a:blip r:embed="rId9" cstate="print"/>
            <a:stretch>
              <a:fillRect/>
            </a:stretch>
          </p:blipFill>
          <p:spPr>
            <a:xfrm>
              <a:off x="7975077" y="3253497"/>
              <a:ext cx="2972726" cy="720000"/>
            </a:xfrm>
            <a:prstGeom prst="rect">
              <a:avLst/>
            </a:prstGeom>
          </p:spPr>
        </p:pic>
        <p:pic>
          <p:nvPicPr>
            <p:cNvPr id="15" name="Obraz 14" descr="Intro_Erasmus1.jpg"/>
            <p:cNvPicPr>
              <a:picLocks noChangeAspect="1"/>
            </p:cNvPicPr>
            <p:nvPr/>
          </p:nvPicPr>
          <p:blipFill>
            <a:blip r:embed="rId10" cstate="print"/>
            <a:srcRect/>
            <a:stretch>
              <a:fillRect/>
            </a:stretch>
          </p:blipFill>
          <p:spPr>
            <a:xfrm>
              <a:off x="514030" y="4026089"/>
              <a:ext cx="3191175" cy="1029805"/>
            </a:xfrm>
            <a:prstGeom prst="rect">
              <a:avLst/>
            </a:prstGeom>
          </p:spPr>
        </p:pic>
        <p:pic>
          <p:nvPicPr>
            <p:cNvPr id="18" name="Obraz 17" descr="moodle.png"/>
            <p:cNvPicPr>
              <a:picLocks noChangeAspect="1"/>
            </p:cNvPicPr>
            <p:nvPr/>
          </p:nvPicPr>
          <p:blipFill>
            <a:blip r:embed="rId11" cstate="print"/>
            <a:stretch>
              <a:fillRect/>
            </a:stretch>
          </p:blipFill>
          <p:spPr>
            <a:xfrm>
              <a:off x="3491266" y="2644460"/>
              <a:ext cx="3761951" cy="1367982"/>
            </a:xfrm>
            <a:prstGeom prst="rect">
              <a:avLst/>
            </a:prstGeom>
          </p:spPr>
        </p:pic>
        <p:pic>
          <p:nvPicPr>
            <p:cNvPr id="20" name="Obraz 19" descr="gmetrixlogo.jpg"/>
            <p:cNvPicPr>
              <a:picLocks noChangeAspect="1"/>
            </p:cNvPicPr>
            <p:nvPr/>
          </p:nvPicPr>
          <p:blipFill>
            <a:blip r:embed="rId12" cstate="print"/>
            <a:stretch>
              <a:fillRect/>
            </a:stretch>
          </p:blipFill>
          <p:spPr>
            <a:xfrm>
              <a:off x="291152" y="1952586"/>
              <a:ext cx="2438400" cy="987552"/>
            </a:xfrm>
            <a:prstGeom prst="rect">
              <a:avLst/>
            </a:prstGeom>
          </p:spPr>
        </p:pic>
        <p:cxnSp>
          <p:nvCxnSpPr>
            <p:cNvPr id="22" name="Łącznik prosty 21"/>
            <p:cNvCxnSpPr/>
            <p:nvPr/>
          </p:nvCxnSpPr>
          <p:spPr>
            <a:xfrm>
              <a:off x="5336275" y="2565779"/>
              <a:ext cx="0" cy="49132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Łącznik prosty 23"/>
            <p:cNvCxnSpPr/>
            <p:nvPr/>
          </p:nvCxnSpPr>
          <p:spPr>
            <a:xfrm>
              <a:off x="3316406" y="1228299"/>
              <a:ext cx="300251" cy="16377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p:nvCxnSpPr>
          <p:spPr>
            <a:xfrm flipV="1">
              <a:off x="2947916" y="2115403"/>
              <a:ext cx="464024" cy="13647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Łącznik prosty 27"/>
            <p:cNvCxnSpPr/>
            <p:nvPr/>
          </p:nvCxnSpPr>
          <p:spPr>
            <a:xfrm flipV="1">
              <a:off x="6359857" y="914400"/>
              <a:ext cx="477671" cy="3957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Łącznik prosty 30"/>
            <p:cNvCxnSpPr/>
            <p:nvPr/>
          </p:nvCxnSpPr>
          <p:spPr>
            <a:xfrm flipV="1">
              <a:off x="7178722" y="2947916"/>
              <a:ext cx="655093" cy="23201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Łącznik prosty 32"/>
            <p:cNvCxnSpPr/>
            <p:nvPr/>
          </p:nvCxnSpPr>
          <p:spPr>
            <a:xfrm>
              <a:off x="7233313" y="3521122"/>
              <a:ext cx="641445" cy="5459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Łącznik prosty 34"/>
            <p:cNvCxnSpPr/>
            <p:nvPr/>
          </p:nvCxnSpPr>
          <p:spPr>
            <a:xfrm>
              <a:off x="7083188" y="3862316"/>
              <a:ext cx="791570" cy="36849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Łącznik prosty 35"/>
            <p:cNvCxnSpPr/>
            <p:nvPr/>
          </p:nvCxnSpPr>
          <p:spPr>
            <a:xfrm>
              <a:off x="5691116" y="3998794"/>
              <a:ext cx="818866" cy="95534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Łącznik prosty 38"/>
            <p:cNvCxnSpPr/>
            <p:nvPr/>
          </p:nvCxnSpPr>
          <p:spPr>
            <a:xfrm flipV="1">
              <a:off x="2661313" y="3780430"/>
              <a:ext cx="859809" cy="5322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4" name="Obraz 3">
            <a:extLst>
              <a:ext uri="{FF2B5EF4-FFF2-40B4-BE49-F238E27FC236}">
                <a16:creationId xmlns:a16="http://schemas.microsoft.com/office/drawing/2014/main" id="{9D274C23-FB0F-4C0F-BDEF-0852BC663E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3917" y="4384909"/>
            <a:ext cx="3314156" cy="475029"/>
          </a:xfrm>
          <a:prstGeom prst="rect">
            <a:avLst/>
          </a:prstGeom>
        </p:spPr>
      </p:pic>
      <p:pic>
        <p:nvPicPr>
          <p:cNvPr id="13" name="Obraz 12">
            <a:extLst>
              <a:ext uri="{FF2B5EF4-FFF2-40B4-BE49-F238E27FC236}">
                <a16:creationId xmlns:a16="http://schemas.microsoft.com/office/drawing/2014/main" id="{3CE2A1D1-0F00-446B-B80D-4019C525D5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89593" y="5315816"/>
            <a:ext cx="3775498" cy="1143848"/>
          </a:xfrm>
          <a:prstGeom prst="rect">
            <a:avLst/>
          </a:prstGeom>
        </p:spPr>
      </p:pic>
    </p:spTree>
    <p:extLst>
      <p:ext uri="{BB962C8B-B14F-4D97-AF65-F5344CB8AC3E}">
        <p14:creationId xmlns:p14="http://schemas.microsoft.com/office/powerpoint/2010/main" val="385275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199" y="1825625"/>
            <a:ext cx="11049001"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b="1" dirty="0"/>
              <a:t>1998 – 2002 TeleCAD platform </a:t>
            </a:r>
            <a:r>
              <a:rPr lang="pl-PL" b="1" dirty="0" err="1"/>
              <a:t>usage</a:t>
            </a:r>
            <a:endParaRPr lang="pl-PL" b="1" dirty="0"/>
          </a:p>
          <a:p>
            <a:r>
              <a:rPr lang="pl-PL" dirty="0"/>
              <a:t>2003 – Moodle </a:t>
            </a:r>
            <a:r>
              <a:rPr lang="pl-PL" dirty="0" err="1"/>
              <a:t>replaces</a:t>
            </a:r>
            <a:r>
              <a:rPr lang="pl-PL"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t>
            </a:r>
            <a:r>
              <a:rPr lang="pl-PL" dirty="0"/>
              <a:t>– </a:t>
            </a:r>
            <a:r>
              <a:rPr lang="en-GB" dirty="0"/>
              <a:t>ACSA PG </a:t>
            </a:r>
            <a:r>
              <a:rPr lang="pl-PL" dirty="0" err="1"/>
              <a:t>gets</a:t>
            </a:r>
            <a:r>
              <a:rPr lang="pl-PL" dirty="0"/>
              <a:t> a </a:t>
            </a:r>
            <a:r>
              <a:rPr lang="en-GB" dirty="0"/>
              <a:t>statute of the Authorized Academic Partner</a:t>
            </a:r>
            <a:endParaRPr lang="pl-PL"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pPr marL="0" indent="0">
              <a:buNone/>
            </a:pPr>
            <a:endParaRPr lang="en-GB" dirty="0"/>
          </a:p>
        </p:txBody>
      </p:sp>
      <p:sp>
        <p:nvSpPr>
          <p:cNvPr id="4" name="Symbol zastępczy numeru slajdu 3">
            <a:extLst>
              <a:ext uri="{FF2B5EF4-FFF2-40B4-BE49-F238E27FC236}">
                <a16:creationId xmlns:a16="http://schemas.microsoft.com/office/drawing/2014/main" id="{A814CECA-3FDA-4A75-9341-8BC9935844F5}"/>
              </a:ext>
            </a:extLst>
          </p:cNvPr>
          <p:cNvSpPr>
            <a:spLocks noGrp="1"/>
          </p:cNvSpPr>
          <p:nvPr>
            <p:ph type="sldNum" sz="quarter" idx="12"/>
          </p:nvPr>
        </p:nvSpPr>
        <p:spPr/>
        <p:txBody>
          <a:bodyPr/>
          <a:lstStyle/>
          <a:p>
            <a:fld id="{2B11F809-F40E-474C-89ED-5FBF324F1095}" type="slidenum">
              <a:rPr lang="en-GB" smtClean="0"/>
              <a:t>5</a:t>
            </a:fld>
            <a:endParaRPr lang="en-GB"/>
          </a:p>
        </p:txBody>
      </p:sp>
    </p:spTree>
    <p:extLst>
      <p:ext uri="{BB962C8B-B14F-4D97-AF65-F5344CB8AC3E}">
        <p14:creationId xmlns:p14="http://schemas.microsoft.com/office/powerpoint/2010/main" val="1964184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11B98A-478B-48AC-B1B0-288AA7937E10}"/>
              </a:ext>
            </a:extLst>
          </p:cNvPr>
          <p:cNvSpPr>
            <a:spLocks noGrp="1"/>
          </p:cNvSpPr>
          <p:nvPr>
            <p:ph type="title"/>
          </p:nvPr>
        </p:nvSpPr>
        <p:spPr>
          <a:xfrm>
            <a:off x="579864" y="365125"/>
            <a:ext cx="11612136" cy="1325563"/>
          </a:xfrm>
        </p:spPr>
        <p:txBody>
          <a:bodyPr>
            <a:normAutofit fontScale="90000"/>
          </a:bodyPr>
          <a:lstStyle/>
          <a:p>
            <a:br>
              <a:rPr lang="pl-PL" b="1" dirty="0"/>
            </a:br>
            <a:r>
              <a:rPr lang="pl-PL" sz="4900" b="1" dirty="0" err="1"/>
              <a:t>Welcome</a:t>
            </a:r>
            <a:r>
              <a:rPr lang="pl-PL" sz="4900" b="1" dirty="0"/>
              <a:t> to ERASMUS + </a:t>
            </a:r>
            <a:r>
              <a:rPr lang="pl-PL" sz="4900" b="1" dirty="0" err="1"/>
              <a:t>CoLED</a:t>
            </a:r>
            <a:br>
              <a:rPr lang="pl-PL" sz="4900" b="1" dirty="0"/>
            </a:br>
            <a:r>
              <a:rPr lang="pl-PL" sz="4900" b="1" dirty="0">
                <a:hlinkClick r:id="rId3"/>
              </a:rPr>
              <a:t>http://coled-project.eu/</a:t>
            </a:r>
            <a:br>
              <a:rPr lang="pl-PL" dirty="0"/>
            </a:br>
            <a:r>
              <a:rPr lang="pl-PL" b="1" dirty="0"/>
              <a:t> </a:t>
            </a:r>
          </a:p>
        </p:txBody>
      </p:sp>
      <p:sp>
        <p:nvSpPr>
          <p:cNvPr id="4" name="Symbol zastępczy numeru slajdu 3">
            <a:extLst>
              <a:ext uri="{FF2B5EF4-FFF2-40B4-BE49-F238E27FC236}">
                <a16:creationId xmlns:a16="http://schemas.microsoft.com/office/drawing/2014/main" id="{56CDB19D-3689-4469-AF38-7F86C8C395BF}"/>
              </a:ext>
            </a:extLst>
          </p:cNvPr>
          <p:cNvSpPr>
            <a:spLocks noGrp="1"/>
          </p:cNvSpPr>
          <p:nvPr>
            <p:ph type="sldNum" sz="quarter" idx="12"/>
          </p:nvPr>
        </p:nvSpPr>
        <p:spPr/>
        <p:txBody>
          <a:bodyPr/>
          <a:lstStyle/>
          <a:p>
            <a:fld id="{2B11F809-F40E-474C-89ED-5FBF324F1095}" type="slidenum">
              <a:rPr lang="en-GB" smtClean="0"/>
              <a:t>50</a:t>
            </a:fld>
            <a:endParaRPr lang="en-GB"/>
          </a:p>
        </p:txBody>
      </p:sp>
      <p:pic>
        <p:nvPicPr>
          <p:cNvPr id="8" name="Symbol zastępczy zawartości 7">
            <a:extLst>
              <a:ext uri="{FF2B5EF4-FFF2-40B4-BE49-F238E27FC236}">
                <a16:creationId xmlns:a16="http://schemas.microsoft.com/office/drawing/2014/main" id="{716B3E90-70EE-4266-A675-DC0B6C19E36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8371" y="1717218"/>
            <a:ext cx="8699756" cy="4873154"/>
          </a:xfrm>
        </p:spPr>
      </p:pic>
    </p:spTree>
    <p:extLst>
      <p:ext uri="{BB962C8B-B14F-4D97-AF65-F5344CB8AC3E}">
        <p14:creationId xmlns:p14="http://schemas.microsoft.com/office/powerpoint/2010/main" val="362809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0" y="1123950"/>
            <a:ext cx="12192000" cy="6116638"/>
          </a:xfrm>
        </p:spPr>
        <p:txBody>
          <a:bodyPr>
            <a:normAutofit/>
          </a:bodyPr>
          <a:lstStyle/>
          <a:p>
            <a:pPr marL="0" indent="0" algn="ctr">
              <a:buNone/>
            </a:pPr>
            <a:endParaRPr lang="pl-PL" sz="5400" dirty="0"/>
          </a:p>
          <a:p>
            <a:pPr marL="0" indent="0" algn="ctr">
              <a:buNone/>
            </a:pPr>
            <a:endParaRPr lang="pl-PL" sz="5400" dirty="0"/>
          </a:p>
          <a:p>
            <a:pPr marL="0" indent="0" algn="ctr">
              <a:buNone/>
            </a:pPr>
            <a:endParaRPr lang="pl-PL" sz="5400" dirty="0"/>
          </a:p>
          <a:p>
            <a:pPr marL="0" indent="0" algn="ctr">
              <a:buNone/>
            </a:pPr>
            <a:endParaRPr lang="pl-PL" sz="5400" dirty="0"/>
          </a:p>
          <a:p>
            <a:pPr marL="0" indent="0" algn="ctr">
              <a:buNone/>
            </a:pPr>
            <a:endParaRPr lang="pl-PL" sz="3600" dirty="0">
              <a:solidFill>
                <a:schemeClr val="accent1">
                  <a:lumMod val="50000"/>
                </a:schemeClr>
              </a:solidFill>
            </a:endParaRPr>
          </a:p>
          <a:p>
            <a:pPr marL="0" indent="0" algn="ctr">
              <a:buNone/>
            </a:pPr>
            <a:endParaRPr lang="en-GB" sz="3600" u="sng" dirty="0">
              <a:solidFill>
                <a:schemeClr val="accent1">
                  <a:lumMod val="50000"/>
                </a:schemeClr>
              </a:solidFill>
            </a:endParaRPr>
          </a:p>
        </p:txBody>
      </p:sp>
      <p:pic>
        <p:nvPicPr>
          <p:cNvPr id="5" name="Obraz 4">
            <a:extLst>
              <a:ext uri="{FF2B5EF4-FFF2-40B4-BE49-F238E27FC236}">
                <a16:creationId xmlns:a16="http://schemas.microsoft.com/office/drawing/2014/main" id="{1580AF29-6340-4280-B5BF-F31B8418C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938" y="569849"/>
            <a:ext cx="8589364" cy="5718302"/>
          </a:xfrm>
          <a:prstGeom prst="rect">
            <a:avLst/>
          </a:prstGeom>
        </p:spPr>
      </p:pic>
      <p:sp>
        <p:nvSpPr>
          <p:cNvPr id="2" name="Symbol zastępczy numeru slajdu 1">
            <a:extLst>
              <a:ext uri="{FF2B5EF4-FFF2-40B4-BE49-F238E27FC236}">
                <a16:creationId xmlns:a16="http://schemas.microsoft.com/office/drawing/2014/main" id="{983DDC2B-540D-463F-8982-2A444C44F064}"/>
              </a:ext>
            </a:extLst>
          </p:cNvPr>
          <p:cNvSpPr>
            <a:spLocks noGrp="1"/>
          </p:cNvSpPr>
          <p:nvPr>
            <p:ph type="sldNum" sz="quarter" idx="12"/>
          </p:nvPr>
        </p:nvSpPr>
        <p:spPr/>
        <p:txBody>
          <a:bodyPr/>
          <a:lstStyle/>
          <a:p>
            <a:fld id="{2B11F809-F40E-474C-89ED-5FBF324F1095}" type="slidenum">
              <a:rPr lang="en-GB" smtClean="0"/>
              <a:t>51</a:t>
            </a:fld>
            <a:endParaRPr lang="en-GB"/>
          </a:p>
        </p:txBody>
      </p:sp>
      <p:sp>
        <p:nvSpPr>
          <p:cNvPr id="4" name="pole tekstowe 3">
            <a:extLst>
              <a:ext uri="{FF2B5EF4-FFF2-40B4-BE49-F238E27FC236}">
                <a16:creationId xmlns:a16="http://schemas.microsoft.com/office/drawing/2014/main" id="{4A10584B-6C87-44B4-94BE-5429D4C49E78}"/>
              </a:ext>
            </a:extLst>
          </p:cNvPr>
          <p:cNvSpPr txBox="1"/>
          <p:nvPr/>
        </p:nvSpPr>
        <p:spPr>
          <a:xfrm>
            <a:off x="2488367" y="5021705"/>
            <a:ext cx="7045377" cy="769441"/>
          </a:xfrm>
          <a:prstGeom prst="rect">
            <a:avLst/>
          </a:prstGeom>
          <a:noFill/>
        </p:spPr>
        <p:txBody>
          <a:bodyPr wrap="square" rtlCol="0">
            <a:spAutoFit/>
          </a:bodyPr>
          <a:lstStyle/>
          <a:p>
            <a:r>
              <a:rPr lang="pl-PL" sz="4400" dirty="0">
                <a:hlinkClick r:id="rId4"/>
              </a:rPr>
              <a:t>anka.grabowska@gmail.com</a:t>
            </a:r>
            <a:endParaRPr lang="pl-PL" sz="4400" dirty="0"/>
          </a:p>
        </p:txBody>
      </p:sp>
    </p:spTree>
    <p:extLst>
      <p:ext uri="{BB962C8B-B14F-4D97-AF65-F5344CB8AC3E}">
        <p14:creationId xmlns:p14="http://schemas.microsoft.com/office/powerpoint/2010/main" val="278207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2086833169"/>
              </p:ext>
            </p:extLst>
          </p:nvPr>
        </p:nvGraphicFramePr>
        <p:xfrm>
          <a:off x="1128214" y="2081054"/>
          <a:ext cx="9935571" cy="3840480"/>
        </p:xfrm>
        <a:graphic>
          <a:graphicData uri="http://schemas.openxmlformats.org/drawingml/2006/table">
            <a:tbl>
              <a:tblPr/>
              <a:tblGrid>
                <a:gridCol w="8028464">
                  <a:extLst>
                    <a:ext uri="{9D8B030D-6E8A-4147-A177-3AD203B41FA5}">
                      <a16:colId xmlns:a16="http://schemas.microsoft.com/office/drawing/2014/main" val="20000"/>
                    </a:ext>
                  </a:extLst>
                </a:gridCol>
                <a:gridCol w="1907107">
                  <a:extLst>
                    <a:ext uri="{9D8B030D-6E8A-4147-A177-3AD203B41FA5}">
                      <a16:colId xmlns:a16="http://schemas.microsoft.com/office/drawing/2014/main" val="20001"/>
                    </a:ext>
                  </a:extLst>
                </a:gridCol>
              </a:tblGrid>
              <a:tr h="373323">
                <a:tc>
                  <a:txBody>
                    <a:bodyPr/>
                    <a:lstStyle/>
                    <a:p>
                      <a:pPr algn="just">
                        <a:spcAft>
                          <a:spcPts val="0"/>
                        </a:spcAft>
                      </a:pPr>
                      <a:r>
                        <a:rPr lang="pl-PL" sz="3600" b="1" dirty="0">
                          <a:solidFill>
                            <a:srgbClr val="000000"/>
                          </a:solidFill>
                          <a:latin typeface="+mn-lt"/>
                          <a:ea typeface="Times New Roman"/>
                          <a:cs typeface="Times New Roman"/>
                        </a:rPr>
                        <a:t>TeleCAD platform </a:t>
                      </a:r>
                      <a:r>
                        <a:rPr lang="pl-PL" sz="3600" b="1" dirty="0" err="1">
                          <a:solidFill>
                            <a:srgbClr val="000000"/>
                          </a:solidFill>
                          <a:latin typeface="+mn-lt"/>
                          <a:ea typeface="Times New Roman"/>
                          <a:cs typeface="Times New Roman"/>
                        </a:rPr>
                        <a:t>usage</a:t>
                      </a:r>
                      <a:endParaRPr lang="pl-PL" sz="3600" b="1" dirty="0">
                        <a:solidFill>
                          <a:srgbClr val="000000"/>
                        </a:solidFill>
                        <a:latin typeface="+mn-lt"/>
                        <a:ea typeface="Times New Roman"/>
                        <a:cs typeface="Times New Roman"/>
                      </a:endParaRPr>
                    </a:p>
                    <a:p>
                      <a:pPr algn="just">
                        <a:spcAft>
                          <a:spcPts val="0"/>
                        </a:spcAft>
                      </a:pP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pl-PL" sz="3600" b="1" dirty="0">
                          <a:latin typeface="+mn-lt"/>
                          <a:ea typeface="Times New Roman"/>
                          <a:cs typeface="Times New Roman"/>
                        </a:rPr>
                        <a:t>Students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7521">
                <a:tc>
                  <a:txBody>
                    <a:bodyPr/>
                    <a:lstStyle/>
                    <a:p>
                      <a:pPr algn="just">
                        <a:spcAft>
                          <a:spcPts val="0"/>
                        </a:spcAft>
                      </a:pPr>
                      <a:r>
                        <a:rPr lang="pl-PL" sz="3600" dirty="0">
                          <a:solidFill>
                            <a:srgbClr val="000000"/>
                          </a:solidFill>
                          <a:latin typeface="+mn-lt"/>
                          <a:ea typeface="Times New Roman"/>
                          <a:cs typeface="Times New Roman"/>
                        </a:rPr>
                        <a:t>AutoCAD pilot </a:t>
                      </a:r>
                      <a:r>
                        <a:rPr lang="pl-PL" sz="3600" dirty="0" err="1">
                          <a:solidFill>
                            <a:srgbClr val="000000"/>
                          </a:solidFill>
                          <a:latin typeface="+mn-lt"/>
                          <a:ea typeface="Times New Roman"/>
                          <a:cs typeface="Times New Roman"/>
                        </a:rPr>
                        <a:t>course</a:t>
                      </a:r>
                      <a:r>
                        <a:rPr lang="pl-PL" sz="3600" dirty="0">
                          <a:solidFill>
                            <a:srgbClr val="000000"/>
                          </a:solidFill>
                          <a:latin typeface="+mn-lt"/>
                          <a:ea typeface="Times New Roman"/>
                          <a:cs typeface="Times New Roman"/>
                        </a:rPr>
                        <a:t> in English - 2000</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3600" dirty="0">
                          <a:solidFill>
                            <a:srgbClr val="000000"/>
                          </a:solidFill>
                          <a:latin typeface="+mn-lt"/>
                          <a:ea typeface="Times New Roman"/>
                          <a:cs typeface="Times New Roman"/>
                        </a:rPr>
                        <a:t>89</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7521">
                <a:tc>
                  <a:txBody>
                    <a:bodyPr/>
                    <a:lstStyle/>
                    <a:p>
                      <a:pPr algn="just">
                        <a:spcAft>
                          <a:spcPts val="0"/>
                        </a:spcAft>
                      </a:pPr>
                      <a:r>
                        <a:rPr lang="pl-PL" sz="3600" dirty="0">
                          <a:solidFill>
                            <a:srgbClr val="000000"/>
                          </a:solidFill>
                          <a:latin typeface="+mn-lt"/>
                          <a:ea typeface="Times New Roman"/>
                          <a:cs typeface="Times New Roman"/>
                        </a:rPr>
                        <a:t>AutoCAD pilot </a:t>
                      </a:r>
                      <a:r>
                        <a:rPr lang="pl-PL" sz="3600" dirty="0" err="1">
                          <a:solidFill>
                            <a:srgbClr val="000000"/>
                          </a:solidFill>
                          <a:latin typeface="+mn-lt"/>
                          <a:ea typeface="Times New Roman"/>
                          <a:cs typeface="Times New Roman"/>
                        </a:rPr>
                        <a:t>course</a:t>
                      </a:r>
                      <a:r>
                        <a:rPr lang="pl-PL" sz="3600" dirty="0">
                          <a:solidFill>
                            <a:srgbClr val="000000"/>
                          </a:solidFill>
                          <a:latin typeface="+mn-lt"/>
                          <a:ea typeface="Times New Roman"/>
                          <a:cs typeface="Times New Roman"/>
                        </a:rPr>
                        <a:t> in </a:t>
                      </a:r>
                      <a:r>
                        <a:rPr lang="pl-PL" sz="3600" dirty="0" err="1">
                          <a:solidFill>
                            <a:srgbClr val="000000"/>
                          </a:solidFill>
                          <a:latin typeface="+mn-lt"/>
                          <a:ea typeface="Times New Roman"/>
                          <a:cs typeface="Times New Roman"/>
                        </a:rPr>
                        <a:t>Polish</a:t>
                      </a:r>
                      <a:r>
                        <a:rPr lang="pl-PL" sz="3600" dirty="0">
                          <a:solidFill>
                            <a:srgbClr val="000000"/>
                          </a:solidFill>
                          <a:latin typeface="+mn-lt"/>
                          <a:ea typeface="Times New Roman"/>
                          <a:cs typeface="Times New Roman"/>
                        </a:rPr>
                        <a:t> - 2000</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3600" dirty="0">
                          <a:solidFill>
                            <a:srgbClr val="000000"/>
                          </a:solidFill>
                          <a:latin typeface="+mn-lt"/>
                          <a:ea typeface="Times New Roman"/>
                          <a:cs typeface="Times New Roman"/>
                        </a:rPr>
                        <a:t>35</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7521">
                <a:tc>
                  <a:txBody>
                    <a:bodyPr/>
                    <a:lstStyle/>
                    <a:p>
                      <a:pPr algn="just">
                        <a:spcAft>
                          <a:spcPts val="0"/>
                        </a:spcAft>
                      </a:pPr>
                      <a:r>
                        <a:rPr lang="pl-PL" sz="3600" dirty="0">
                          <a:solidFill>
                            <a:srgbClr val="000000"/>
                          </a:solidFill>
                          <a:latin typeface="+mn-lt"/>
                          <a:ea typeface="Times New Roman"/>
                          <a:cs typeface="Times New Roman"/>
                        </a:rPr>
                        <a:t>ICT </a:t>
                      </a:r>
                      <a:r>
                        <a:rPr lang="pl-PL" sz="3600" dirty="0" err="1">
                          <a:solidFill>
                            <a:srgbClr val="000000"/>
                          </a:solidFill>
                          <a:latin typeface="+mn-lt"/>
                          <a:ea typeface="Times New Roman"/>
                          <a:cs typeface="Times New Roman"/>
                        </a:rPr>
                        <a:t>exams</a:t>
                      </a:r>
                      <a:r>
                        <a:rPr lang="pl-PL" sz="3600" dirty="0">
                          <a:solidFill>
                            <a:srgbClr val="000000"/>
                          </a:solidFill>
                          <a:latin typeface="+mn-lt"/>
                          <a:ea typeface="Times New Roman"/>
                          <a:cs typeface="Times New Roman"/>
                        </a:rPr>
                        <a:t> for students  - 2000/2001</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3600" dirty="0">
                          <a:solidFill>
                            <a:srgbClr val="000000"/>
                          </a:solidFill>
                          <a:latin typeface="+mn-lt"/>
                          <a:ea typeface="Times New Roman"/>
                          <a:cs typeface="Times New Roman"/>
                        </a:rPr>
                        <a:t>468</a:t>
                      </a:r>
                      <a:endParaRPr lang="pl-PL" sz="36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7521">
                <a:tc>
                  <a:txBody>
                    <a:bodyPr/>
                    <a:lstStyle/>
                    <a:p>
                      <a:pPr algn="just">
                        <a:spcAft>
                          <a:spcPts val="0"/>
                        </a:spcAft>
                      </a:pPr>
                      <a:r>
                        <a:rPr lang="pl-PL" sz="3600" dirty="0">
                          <a:latin typeface="+mn-lt"/>
                          <a:ea typeface="Times New Roman"/>
                          <a:cs typeface="Times New Roman"/>
                        </a:rPr>
                        <a:t>ICT </a:t>
                      </a:r>
                      <a:r>
                        <a:rPr lang="pl-PL" sz="3600" dirty="0" err="1">
                          <a:latin typeface="+mn-lt"/>
                          <a:ea typeface="Times New Roman"/>
                          <a:cs typeface="Times New Roman"/>
                        </a:rPr>
                        <a:t>exams</a:t>
                      </a:r>
                      <a:r>
                        <a:rPr lang="pl-PL" sz="3600" dirty="0">
                          <a:latin typeface="+mn-lt"/>
                          <a:ea typeface="Times New Roman"/>
                          <a:cs typeface="Times New Roman"/>
                        </a:rPr>
                        <a:t> for students </a:t>
                      </a:r>
                      <a:r>
                        <a:rPr lang="pl-PL" sz="3600" dirty="0">
                          <a:solidFill>
                            <a:srgbClr val="000000"/>
                          </a:solidFill>
                          <a:latin typeface="+mn-lt"/>
                          <a:ea typeface="Times New Roman"/>
                          <a:cs typeface="Times New Roman"/>
                        </a:rPr>
                        <a:t> - </a:t>
                      </a:r>
                      <a:r>
                        <a:rPr lang="pl-PL" sz="3600" dirty="0">
                          <a:latin typeface="+mn-lt"/>
                          <a:ea typeface="Times New Roman"/>
                          <a:cs typeface="Times New Roman"/>
                        </a:rPr>
                        <a:t>2001/2002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3600" dirty="0">
                          <a:latin typeface="+mn-lt"/>
                          <a:ea typeface="Times New Roman"/>
                          <a:cs typeface="Times New Roman"/>
                        </a:rPr>
                        <a:t>323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7521">
                <a:tc>
                  <a:txBody>
                    <a:bodyPr/>
                    <a:lstStyle/>
                    <a:p>
                      <a:pPr algn="just">
                        <a:spcAft>
                          <a:spcPts val="0"/>
                        </a:spcAft>
                      </a:pPr>
                      <a:r>
                        <a:rPr lang="pl-PL" sz="3600" dirty="0">
                          <a:latin typeface="+mn-lt"/>
                          <a:ea typeface="Times New Roman"/>
                          <a:cs typeface="Times New Roman"/>
                        </a:rPr>
                        <a:t>AutoCAD </a:t>
                      </a:r>
                      <a:r>
                        <a:rPr lang="pl-PL" sz="3600" dirty="0" err="1">
                          <a:latin typeface="+mn-lt"/>
                          <a:ea typeface="Times New Roman"/>
                          <a:cs typeface="Times New Roman"/>
                        </a:rPr>
                        <a:t>summer</a:t>
                      </a:r>
                      <a:r>
                        <a:rPr lang="pl-PL" sz="3600" dirty="0">
                          <a:latin typeface="+mn-lt"/>
                          <a:ea typeface="Times New Roman"/>
                          <a:cs typeface="Times New Roman"/>
                        </a:rPr>
                        <a:t> </a:t>
                      </a:r>
                      <a:r>
                        <a:rPr lang="pl-PL" sz="3600" dirty="0" err="1">
                          <a:latin typeface="+mn-lt"/>
                          <a:ea typeface="Times New Roman"/>
                          <a:cs typeface="Times New Roman"/>
                        </a:rPr>
                        <a:t>course</a:t>
                      </a:r>
                      <a:r>
                        <a:rPr lang="pl-PL" sz="3600" dirty="0">
                          <a:latin typeface="+mn-lt"/>
                          <a:ea typeface="Times New Roman"/>
                          <a:cs typeface="Times New Roman"/>
                        </a:rPr>
                        <a:t> 2002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pl-PL" sz="3600" dirty="0">
                          <a:latin typeface="+mn-lt"/>
                          <a:ea typeface="Times New Roman"/>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ytuł 1">
            <a:extLst>
              <a:ext uri="{FF2B5EF4-FFF2-40B4-BE49-F238E27FC236}">
                <a16:creationId xmlns:a16="http://schemas.microsoft.com/office/drawing/2014/main" id="{9087572F-7902-4F4E-B171-7314E0F45F1A}"/>
              </a:ext>
            </a:extLst>
          </p:cNvPr>
          <p:cNvSpPr>
            <a:spLocks noGrp="1"/>
          </p:cNvSpPr>
          <p:nvPr>
            <p:ph type="title"/>
          </p:nvPr>
        </p:nvSpPr>
        <p:spPr/>
        <p:txBody>
          <a:bodyPr/>
          <a:lstStyle/>
          <a:p>
            <a:r>
              <a:rPr lang="pl-PL" b="1" dirty="0"/>
              <a:t>919 students in 2000-2002</a:t>
            </a:r>
          </a:p>
        </p:txBody>
      </p:sp>
      <p:sp>
        <p:nvSpPr>
          <p:cNvPr id="7" name="Symbol zastępczy numeru slajdu 6">
            <a:extLst>
              <a:ext uri="{FF2B5EF4-FFF2-40B4-BE49-F238E27FC236}">
                <a16:creationId xmlns:a16="http://schemas.microsoft.com/office/drawing/2014/main" id="{60F1226A-48A1-412E-B19E-AAD5C1B84D22}"/>
              </a:ext>
            </a:extLst>
          </p:cNvPr>
          <p:cNvSpPr>
            <a:spLocks noGrp="1"/>
          </p:cNvSpPr>
          <p:nvPr>
            <p:ph type="sldNum" sz="quarter" idx="12"/>
          </p:nvPr>
        </p:nvSpPr>
        <p:spPr/>
        <p:txBody>
          <a:bodyPr/>
          <a:lstStyle/>
          <a:p>
            <a:fld id="{2B11F809-F40E-474C-89ED-5FBF324F1095}" type="slidenum">
              <a:rPr lang="en-GB" smtClean="0"/>
              <a:t>6</a:t>
            </a:fld>
            <a:endParaRPr lang="en-GB"/>
          </a:p>
        </p:txBody>
      </p:sp>
    </p:spTree>
    <p:extLst>
      <p:ext uri="{BB962C8B-B14F-4D97-AF65-F5344CB8AC3E}">
        <p14:creationId xmlns:p14="http://schemas.microsoft.com/office/powerpoint/2010/main" val="253387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Our </a:t>
            </a:r>
            <a:r>
              <a:rPr lang="pl-PL" b="1" dirty="0" err="1"/>
              <a:t>diary</a:t>
            </a:r>
            <a:endParaRPr lang="en-GB" b="1" dirty="0"/>
          </a:p>
        </p:txBody>
      </p:sp>
      <p:sp>
        <p:nvSpPr>
          <p:cNvPr id="3" name="Symbol zastępczy zawartości 2"/>
          <p:cNvSpPr>
            <a:spLocks noGrp="1"/>
          </p:cNvSpPr>
          <p:nvPr>
            <p:ph idx="1"/>
          </p:nvPr>
        </p:nvSpPr>
        <p:spPr>
          <a:xfrm>
            <a:off x="838200" y="1825625"/>
            <a:ext cx="11049000" cy="4351338"/>
          </a:xfrm>
        </p:spPr>
        <p:txBody>
          <a:bodyPr>
            <a:normAutofit/>
          </a:bodyPr>
          <a:lstStyle/>
          <a:p>
            <a:r>
              <a:rPr lang="pl-PL" dirty="0"/>
              <a:t>1995 – </a:t>
            </a:r>
            <a:r>
              <a:rPr lang="en-GB" dirty="0"/>
              <a:t>Authorized Autodesk Training Centre</a:t>
            </a:r>
            <a:r>
              <a:rPr lang="pl-PL" dirty="0"/>
              <a:t> </a:t>
            </a:r>
            <a:r>
              <a:rPr lang="en-GB" dirty="0"/>
              <a:t>(ACSA PG)</a:t>
            </a:r>
            <a:endParaRPr lang="pl-PL" dirty="0"/>
          </a:p>
          <a:p>
            <a:r>
              <a:rPr lang="en-GB" dirty="0"/>
              <a:t>1996</a:t>
            </a:r>
            <a:r>
              <a:rPr lang="pl-PL" dirty="0"/>
              <a:t> – 1998 </a:t>
            </a:r>
            <a:r>
              <a:rPr lang="pl-PL" dirty="0" err="1"/>
              <a:t>TeleCAD</a:t>
            </a:r>
            <a:r>
              <a:rPr lang="pl-PL" dirty="0"/>
              <a:t> </a:t>
            </a:r>
            <a:r>
              <a:rPr lang="pl-PL" dirty="0" err="1"/>
              <a:t>is</a:t>
            </a:r>
            <a:r>
              <a:rPr lang="pl-PL" dirty="0"/>
              <a:t> </a:t>
            </a:r>
            <a:r>
              <a:rPr lang="pl-PL" dirty="0" err="1"/>
              <a:t>created</a:t>
            </a:r>
            <a:endParaRPr lang="pl-PL" dirty="0"/>
          </a:p>
          <a:p>
            <a:r>
              <a:rPr lang="pl-PL" dirty="0"/>
              <a:t>1998 – 2003 TeleCAD platform </a:t>
            </a:r>
            <a:r>
              <a:rPr lang="pl-PL" dirty="0" err="1"/>
              <a:t>usage</a:t>
            </a:r>
            <a:endParaRPr lang="pl-PL" dirty="0"/>
          </a:p>
          <a:p>
            <a:r>
              <a:rPr lang="pl-PL" b="1" dirty="0"/>
              <a:t>2003 </a:t>
            </a:r>
            <a:r>
              <a:rPr lang="pl-PL" dirty="0"/>
              <a:t>– </a:t>
            </a:r>
            <a:r>
              <a:rPr lang="pl-PL" b="1" dirty="0"/>
              <a:t>Moodle </a:t>
            </a:r>
            <a:r>
              <a:rPr lang="pl-PL" b="1" dirty="0" err="1"/>
              <a:t>replaces</a:t>
            </a:r>
            <a:r>
              <a:rPr lang="pl-PL" b="1" dirty="0"/>
              <a:t> TeleCAD</a:t>
            </a:r>
          </a:p>
          <a:p>
            <a:r>
              <a:rPr lang="pl-PL" dirty="0"/>
              <a:t>2003 – 2017 ACSA PG </a:t>
            </a:r>
            <a:r>
              <a:rPr lang="pl-PL" dirty="0" err="1"/>
              <a:t>issues</a:t>
            </a:r>
            <a:r>
              <a:rPr lang="pl-PL" dirty="0"/>
              <a:t> 1802 </a:t>
            </a:r>
            <a:r>
              <a:rPr lang="pl-PL" dirty="0" err="1"/>
              <a:t>Autodesk</a:t>
            </a:r>
            <a:r>
              <a:rPr lang="pl-PL" dirty="0"/>
              <a:t> </a:t>
            </a:r>
            <a:r>
              <a:rPr lang="pl-PL" dirty="0" err="1"/>
              <a:t>certificates</a:t>
            </a:r>
            <a:endParaRPr lang="pl-PL" dirty="0"/>
          </a:p>
          <a:p>
            <a:r>
              <a:rPr lang="en-GB" dirty="0"/>
              <a:t>2016 </a:t>
            </a:r>
            <a:r>
              <a:rPr lang="pl-PL" dirty="0"/>
              <a:t>– </a:t>
            </a:r>
            <a:r>
              <a:rPr lang="en-GB" dirty="0"/>
              <a:t>ACSA PG </a:t>
            </a:r>
            <a:r>
              <a:rPr lang="pl-PL" dirty="0" err="1"/>
              <a:t>gets</a:t>
            </a:r>
            <a:r>
              <a:rPr lang="pl-PL" dirty="0"/>
              <a:t> a </a:t>
            </a:r>
            <a:r>
              <a:rPr lang="en-GB" dirty="0"/>
              <a:t>statute of the Authorized Academic Partner</a:t>
            </a:r>
            <a:endParaRPr lang="pl-PL" dirty="0"/>
          </a:p>
          <a:p>
            <a:r>
              <a:rPr lang="en-GB" dirty="0"/>
              <a:t>2017</a:t>
            </a:r>
            <a:r>
              <a:rPr lang="pl-PL" dirty="0"/>
              <a:t> – SP4CE, </a:t>
            </a:r>
            <a:r>
              <a:rPr lang="en-GB" dirty="0"/>
              <a:t>Autodesk Open Doors</a:t>
            </a:r>
            <a:r>
              <a:rPr lang="pl-PL" dirty="0"/>
              <a:t> </a:t>
            </a:r>
            <a:r>
              <a:rPr lang="pl-PL" dirty="0" err="1"/>
              <a:t>at</a:t>
            </a:r>
            <a:r>
              <a:rPr lang="pl-PL" dirty="0"/>
              <a:t> Gdańsk University of Technology</a:t>
            </a:r>
          </a:p>
          <a:p>
            <a:r>
              <a:rPr lang="pl-PL" dirty="0"/>
              <a:t>2020 – </a:t>
            </a:r>
            <a:r>
              <a:rPr lang="pl-PL" dirty="0" err="1"/>
              <a:t>CoLED</a:t>
            </a:r>
            <a:r>
              <a:rPr lang="pl-PL" dirty="0"/>
              <a:t>, </a:t>
            </a:r>
            <a:r>
              <a:rPr lang="pl-PL" dirty="0" err="1"/>
              <a:t>Cerificates</a:t>
            </a:r>
            <a:r>
              <a:rPr lang="pl-PL" dirty="0"/>
              <a:t> of </a:t>
            </a:r>
            <a:r>
              <a:rPr lang="pl-PL" dirty="0" err="1"/>
              <a:t>attendance</a:t>
            </a:r>
            <a:r>
              <a:rPr lang="pl-PL" dirty="0"/>
              <a:t>, </a:t>
            </a:r>
            <a:r>
              <a:rPr lang="pl-PL" dirty="0" err="1"/>
              <a:t>Certiport</a:t>
            </a:r>
            <a:r>
              <a:rPr lang="pl-PL" dirty="0"/>
              <a:t> (ACU, ACP)</a:t>
            </a:r>
          </a:p>
          <a:p>
            <a:endParaRPr lang="pl-PL" dirty="0"/>
          </a:p>
          <a:p>
            <a:pPr marL="0" indent="0">
              <a:buNone/>
            </a:pPr>
            <a:endParaRPr lang="en-GB" dirty="0"/>
          </a:p>
        </p:txBody>
      </p:sp>
      <p:sp>
        <p:nvSpPr>
          <p:cNvPr id="4" name="Symbol zastępczy numeru slajdu 3">
            <a:extLst>
              <a:ext uri="{FF2B5EF4-FFF2-40B4-BE49-F238E27FC236}">
                <a16:creationId xmlns:a16="http://schemas.microsoft.com/office/drawing/2014/main" id="{A3DB78FE-8D88-4FBF-9A76-E64C5C16E59F}"/>
              </a:ext>
            </a:extLst>
          </p:cNvPr>
          <p:cNvSpPr>
            <a:spLocks noGrp="1"/>
          </p:cNvSpPr>
          <p:nvPr>
            <p:ph type="sldNum" sz="quarter" idx="12"/>
          </p:nvPr>
        </p:nvSpPr>
        <p:spPr/>
        <p:txBody>
          <a:bodyPr/>
          <a:lstStyle/>
          <a:p>
            <a:fld id="{2B11F809-F40E-474C-89ED-5FBF324F1095}" type="slidenum">
              <a:rPr lang="en-GB" smtClean="0"/>
              <a:t>7</a:t>
            </a:fld>
            <a:endParaRPr lang="en-GB"/>
          </a:p>
        </p:txBody>
      </p:sp>
    </p:spTree>
    <p:extLst>
      <p:ext uri="{BB962C8B-B14F-4D97-AF65-F5344CB8AC3E}">
        <p14:creationId xmlns:p14="http://schemas.microsoft.com/office/powerpoint/2010/main" val="34144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342447" y="1374582"/>
            <a:ext cx="4463017" cy="1200329"/>
          </a:xfrm>
          <a:prstGeom prst="rect">
            <a:avLst/>
          </a:prstGeom>
        </p:spPr>
        <p:txBody>
          <a:bodyPr wrap="none">
            <a:spAutoFit/>
          </a:bodyPr>
          <a:lstStyle/>
          <a:p>
            <a:r>
              <a:rPr lang="pl-PL" sz="7200" b="1" dirty="0"/>
              <a:t>From  2003</a:t>
            </a:r>
          </a:p>
        </p:txBody>
      </p:sp>
      <p:pic>
        <p:nvPicPr>
          <p:cNvPr id="6" name="Obraz 5" descr="moodle.png"/>
          <p:cNvPicPr>
            <a:picLocks noChangeAspect="1"/>
          </p:cNvPicPr>
          <p:nvPr/>
        </p:nvPicPr>
        <p:blipFill>
          <a:blip r:embed="rId3" cstate="print"/>
          <a:stretch>
            <a:fillRect/>
          </a:stretch>
        </p:blipFill>
        <p:spPr>
          <a:xfrm>
            <a:off x="2410070" y="2851628"/>
            <a:ext cx="6307316" cy="2293569"/>
          </a:xfrm>
          <a:prstGeom prst="rect">
            <a:avLst/>
          </a:prstGeom>
        </p:spPr>
      </p:pic>
    </p:spTree>
    <p:extLst>
      <p:ext uri="{BB962C8B-B14F-4D97-AF65-F5344CB8AC3E}">
        <p14:creationId xmlns:p14="http://schemas.microsoft.com/office/powerpoint/2010/main" val="41660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p:cNvGraphicFramePr>
          <p:nvPr>
            <p:extLst>
              <p:ext uri="{D42A27DB-BD31-4B8C-83A1-F6EECF244321}">
                <p14:modId xmlns:p14="http://schemas.microsoft.com/office/powerpoint/2010/main" val="1531148908"/>
              </p:ext>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2" name="Symbol zastępczy numeru slajdu 1">
            <a:extLst>
              <a:ext uri="{FF2B5EF4-FFF2-40B4-BE49-F238E27FC236}">
                <a16:creationId xmlns:a16="http://schemas.microsoft.com/office/drawing/2014/main" id="{D21CF1BB-465E-4D37-92E5-1B272C921CE3}"/>
              </a:ext>
            </a:extLst>
          </p:cNvPr>
          <p:cNvSpPr>
            <a:spLocks noGrp="1"/>
          </p:cNvSpPr>
          <p:nvPr>
            <p:ph type="sldNum" sz="quarter" idx="12"/>
          </p:nvPr>
        </p:nvSpPr>
        <p:spPr/>
        <p:txBody>
          <a:bodyPr/>
          <a:lstStyle/>
          <a:p>
            <a:fld id="{2B11F809-F40E-474C-89ED-5FBF324F1095}" type="slidenum">
              <a:rPr lang="en-GB" smtClean="0"/>
              <a:t>9</a:t>
            </a:fld>
            <a:endParaRPr lang="en-GB"/>
          </a:p>
        </p:txBody>
      </p:sp>
    </p:spTree>
    <p:extLst>
      <p:ext uri="{BB962C8B-B14F-4D97-AF65-F5344CB8AC3E}">
        <p14:creationId xmlns:p14="http://schemas.microsoft.com/office/powerpoint/2010/main" val="169186101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1098</TotalTime>
  <Words>2118</Words>
  <Application>Microsoft Office PowerPoint</Application>
  <PresentationFormat>Panoramiczny</PresentationFormat>
  <Paragraphs>307</Paragraphs>
  <Slides>51</Slides>
  <Notes>37</Notes>
  <HiddenSlides>0</HiddenSlides>
  <MMClips>2</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51</vt:i4>
      </vt:variant>
    </vt:vector>
  </HeadingPairs>
  <TitlesOfParts>
    <vt:vector size="57" baseType="lpstr">
      <vt:lpstr>Arial</vt:lpstr>
      <vt:lpstr>Calibri</vt:lpstr>
      <vt:lpstr>Calibri Light</vt:lpstr>
      <vt:lpstr>Times New Roman</vt:lpstr>
      <vt:lpstr>Trebuchet MS</vt:lpstr>
      <vt:lpstr>Motyw pakietu Office</vt:lpstr>
      <vt:lpstr>Fusion 360 - Learning in Clouds</vt:lpstr>
      <vt:lpstr>Our diary </vt:lpstr>
      <vt:lpstr>Our diary </vt:lpstr>
      <vt:lpstr>10 modules – online/off line/printed</vt:lpstr>
      <vt:lpstr>Our diary</vt:lpstr>
      <vt:lpstr>919 students in 2000-2002</vt:lpstr>
      <vt:lpstr>Our diary</vt:lpstr>
      <vt:lpstr>Prezentacja programu PowerPoint</vt:lpstr>
      <vt:lpstr>Prezentacja programu PowerPoint</vt:lpstr>
      <vt:lpstr>Our diary</vt:lpstr>
      <vt:lpstr>Prezentacja programu PowerPoint</vt:lpstr>
      <vt:lpstr>Our diary</vt:lpstr>
      <vt:lpstr>2016 </vt:lpstr>
      <vt:lpstr>Our diary</vt:lpstr>
      <vt:lpstr>ERASMUS+ SP4CE Learning Rooms - sustainability</vt:lpstr>
      <vt:lpstr>Prezentacja programu PowerPoint</vt:lpstr>
      <vt:lpstr>Prezentacja programu PowerPoint</vt:lpstr>
      <vt:lpstr> AAP at GUT - courses and exams statistics in summer 2017 </vt:lpstr>
      <vt:lpstr> AAP at GUT - certificates for students  summer 2017 </vt:lpstr>
      <vt:lpstr>The model of co-operation based on LR concept</vt:lpstr>
      <vt:lpstr>Prezentacja programu PowerPoint</vt:lpstr>
      <vt:lpstr>Results of examination between  1st November 2017 and 18th July 2018 </vt:lpstr>
      <vt:lpstr>Prezentacja programu PowerPoint</vt:lpstr>
      <vt:lpstr>Prezentacja programu PowerPoint</vt:lpstr>
      <vt:lpstr>Prezentacja programu PowerPoint</vt:lpstr>
      <vt:lpstr>Prezentacja programu PowerPoint</vt:lpstr>
      <vt:lpstr>Our diary</vt:lpstr>
      <vt:lpstr>Let’s co-operate and share</vt:lpstr>
      <vt:lpstr>Learning Rooms in Moodle (ERASMUS +SP4CE)</vt:lpstr>
      <vt:lpstr>ERASMUS + SP4CE – Strategic Partnership for Creativity and Entrepreneurship (2014-…)</vt:lpstr>
      <vt:lpstr>CoLED  – Collaborative Learning Environment for Engineering Education </vt:lpstr>
      <vt:lpstr>The best tools for communication that can be used in Learning Rooms (SP4CE ERASMUS+)</vt:lpstr>
      <vt:lpstr>Case study - What is Fusion 360?</vt:lpstr>
      <vt:lpstr>Fusion 360 MOOC https://www.udemy.com/product-design-fusion-360/</vt:lpstr>
      <vt:lpstr>MOOC Fusion 360 in  EMMA</vt:lpstr>
      <vt:lpstr>EMMA providers</vt:lpstr>
      <vt:lpstr>Fusion 360 in EMMA https://platform.europeanmoocs.eu/course_introduction_to_autodesk_fusio</vt:lpstr>
      <vt:lpstr>Let’s co-operate in clouds (Fusion 360 &amp; moodlecloud)</vt:lpstr>
      <vt:lpstr>Case Study</vt:lpstr>
      <vt:lpstr>Modelling treatment - surgeons and engineers propose a solution that will remove the tumor </vt:lpstr>
      <vt:lpstr> Designing and printing the implant </vt:lpstr>
      <vt:lpstr> From concept to prototype, an engineer is coming to a doctor… Famelab- 3 minutes presentation http://www.kre.edu.pl/kre_2016/ </vt:lpstr>
      <vt:lpstr>From EMMA and Millionlights to moodlecloud</vt:lpstr>
      <vt:lpstr>Number of participants of the   MOOC - Autodesk Fusion 360 </vt:lpstr>
      <vt:lpstr>About moodlecloud https://moodlecloud.com/</vt:lpstr>
      <vt:lpstr>Introduction to moodlecloud  https://www.youtube.com/watch?v=IUafVEHzwfY</vt:lpstr>
      <vt:lpstr>Welcome to CoLED in </vt:lpstr>
      <vt:lpstr>The concept of CoLED system</vt:lpstr>
      <vt:lpstr>Prezentacja programu PowerPoint</vt:lpstr>
      <vt:lpstr> Welcome to ERASMUS + CoLED http://coled-project.eu/  </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zie</dc:creator>
  <cp:lastModifiedBy>Anna Grabowska</cp:lastModifiedBy>
  <cp:revision>110</cp:revision>
  <dcterms:created xsi:type="dcterms:W3CDTF">2018-10-14T15:51:17Z</dcterms:created>
  <dcterms:modified xsi:type="dcterms:W3CDTF">2019-10-02T12:51:55Z</dcterms:modified>
</cp:coreProperties>
</file>