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5022C6-F96A-4903-9460-4BE9F6FEB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43A76D-6FE6-4CB1-96FB-D4B6A3245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012D54-A3F2-4690-8118-BE4AB2DF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18CF8EB-671B-4029-A334-1835F69E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317235-CDA1-4967-A0C9-7466E3C6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502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90292-B5D5-47D8-AC47-FC03B097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7932D2C-FCBC-4BC8-8784-A906AC41D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0CE5DE-4951-4B85-9AB2-7CE18C17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8011D0-BEF0-442C-9BEB-927B88E2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31D5F6-BEDA-4542-A9A5-17E74A7B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609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88A8BC1-B0E3-48FA-BB35-A2526EAE4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D16FB2-1098-41F7-A10F-E4DDEAC30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711B7A-CFE9-48D3-AED0-E765E054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1DBA4A-EA49-4DD4-9FAF-A1F50061C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A525F5-7268-4B53-B4D0-ECDE82E93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94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59E87E-D382-4462-B0CA-A8CFD236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98571B-3174-46C7-B408-C6BB95244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5F3AE1-25DA-446F-A0F3-9BD31402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8710FE-A7B5-4105-8B51-6BB3EDF6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7D8A7B7-B918-4389-936C-3D1C1BB99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19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C602A2-E4F3-4EB1-BD2B-76E1FA4D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18DC6B-FFAC-413E-BFF2-1A390CFE7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CE6FCE-EF87-48C8-A5C7-8946AB2B4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9CEBEB-CA5F-4F38-876D-1E3B8A5A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18BAB4-D0CC-45B4-B3F9-9D60F21C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0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7A00C9-DE7A-41E2-B0A6-62A75B644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843359-DA33-4F4F-AD8A-E4F57EF662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D6E243-3658-435F-96B9-640C61135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75FA7F-6130-489C-A798-1C37FB67D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6B9D971-63B3-4B74-BB85-2D09E246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9197FC-8984-4449-9504-7CB887C6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99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587CA-FC59-4419-B1BD-0558E2DE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735495-1A60-454F-84AD-9D2F50531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409A9DF-C51A-44C2-834F-0BB48B644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C38458E-3A74-48A6-888C-E23822B85C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307F50F-A7D6-427C-BE23-291E22B59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03E6D12-3F15-4274-B112-5E990C7A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955D1C3-71B9-495B-9AB1-A62B64ED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16F8F4E-3566-4CEB-88F5-D98E3459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736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0CAE4-C175-4B62-B69B-1AA05C1A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AFC82B-7B46-44E7-917F-6DB1A645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DF93C1D-3389-4827-9C9A-E50C395B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652387E-E3D5-476D-A886-D412D52A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6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882D43F-F7E1-4206-AADF-F9FACFBF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CE84EE3-4F91-4C9B-8746-DD79A529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FE6AFE-913F-4501-A460-A6382C25A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471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C26E05-2844-40F8-B9BF-1C6A0449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752727-540F-43DD-822B-B318D72C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300532B-3D02-46F6-9C15-56AEAC10F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09F01C5-6ACF-4863-A78D-726CE54F9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D96A8C-4DED-48D4-89FE-1394987D6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18DBC4-16DE-408B-9F5F-B88C600D3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49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6BBA5D-C513-4FF7-AACB-2371844FA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10B4262-0E62-45DD-A42F-C65F2E477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850FBF-861B-4B54-BD6D-2F486EC93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BB707E-5DB7-4E53-8E3A-D2DDFFCA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7A2D7F6-45B8-4266-B9A3-375E842A0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FC00A5-8124-4F10-8539-761407085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9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1F15DD6-3F8F-497D-AE45-71309A25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209F7F-E56F-4EAB-8F0C-E6A851E9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5BFFE5-7DE3-479C-994D-C912A9B83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9662-A88B-4371-BD35-FE5E7EBDF45B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C2BB29-C654-49A0-8E0F-90778D760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B6C8F3-1F9D-453C-9686-002070C7F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6A92-09CC-40D5-B63B-A527E8E462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1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4ce.moodlecloud.com/course/view.php?id=7" TargetMode="External"/><Relationship Id="rId2" Type="http://schemas.openxmlformats.org/officeDocument/2006/relationships/hyperlink" Target="https://www.millionlights.universit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moodl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DF454-876D-45FE-9D62-DD380611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 różni się prowadzenie kursów MOOC z perspektywy twórcy od tradycyjnych zajęć? (1)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1DF27C4-EA15-41FC-BE08-D26D293D1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Praktyczne  doświadczenie</a:t>
            </a:r>
            <a:endParaRPr lang="pl-PL" dirty="0"/>
          </a:p>
          <a:p>
            <a:pPr lvl="0"/>
            <a:r>
              <a:rPr lang="en-GB" b="1" dirty="0"/>
              <a:t>Emma</a:t>
            </a:r>
            <a:r>
              <a:rPr lang="en-GB" dirty="0"/>
              <a:t> - European Multiple MOOC </a:t>
            </a:r>
            <a:r>
              <a:rPr lang="en-GB" dirty="0" err="1"/>
              <a:t>Agregator</a:t>
            </a:r>
            <a:r>
              <a:rPr lang="en-GB" dirty="0"/>
              <a:t>, 2016- 2017</a:t>
            </a:r>
            <a:endParaRPr lang="pl-PL" dirty="0"/>
          </a:p>
          <a:p>
            <a:pPr lvl="0"/>
            <a:r>
              <a:rPr lang="en-GB" b="1" dirty="0"/>
              <a:t>Millionlights (edX)</a:t>
            </a:r>
            <a:r>
              <a:rPr lang="en-GB" dirty="0"/>
              <a:t> 2017-2018, </a:t>
            </a:r>
            <a:r>
              <a:rPr lang="en-GB" b="1" u="sng" dirty="0">
                <a:hlinkClick r:id="rId2"/>
              </a:rPr>
              <a:t>https://www.millionlights.university/</a:t>
            </a:r>
            <a:endParaRPr lang="pl-PL" dirty="0"/>
          </a:p>
          <a:p>
            <a:pPr lvl="0"/>
            <a:r>
              <a:rPr lang="en-GB" b="1" u="sng" dirty="0">
                <a:hlinkClick r:id="rId3"/>
              </a:rPr>
              <a:t>Fusion 360 - AAP PG Online Course</a:t>
            </a:r>
            <a:r>
              <a:rPr lang="pl-PL" b="1" dirty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418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DDF454-876D-45FE-9D62-DD380611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Czynniki, które należy wziąć pod uwagę - HSDST</a:t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1DF27C4-EA15-41FC-BE08-D26D293D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550545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Historia 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kursy MOOC powstały w 2012 roku</a:t>
            </a:r>
          </a:p>
          <a:p>
            <a:r>
              <a:rPr lang="pl-PL" b="1" dirty="0"/>
              <a:t>Skala</a:t>
            </a:r>
            <a:r>
              <a:rPr lang="pl-PL" dirty="0"/>
              <a:t> - umożliwiają dostęp do bardzo dużej liczby </a:t>
            </a:r>
            <a:r>
              <a:rPr lang="pl-PL"/>
              <a:t>studentów -                            od </a:t>
            </a:r>
            <a:r>
              <a:rPr lang="pl-PL" dirty="0"/>
              <a:t>1000 </a:t>
            </a:r>
            <a:r>
              <a:rPr lang="pl-PL"/>
              <a:t>do 100000 </a:t>
            </a:r>
            <a:endParaRPr lang="pl-PL" dirty="0"/>
          </a:p>
          <a:p>
            <a:r>
              <a:rPr lang="pl-PL" b="1" dirty="0"/>
              <a:t>Dostęp</a:t>
            </a:r>
            <a:r>
              <a:rPr lang="pl-PL" dirty="0"/>
              <a:t> - Zasoby edukacyjne są swobodnie dostępne przez Internet, dla wszystkich, uczestnictwo w kursie MOOC często nie wymaga warunków wstępnych, takich jak posiadanie kwalifikacji lub poziomu wiedzy.                Co najważniejsze, MOOC mają na celu połączenie uczniów z całego świata         z nauczycielami i ze sobą poprzez zapewnienie interaktywnych forów użytkowników, podlegają powszechnej ocenie dostępnej na forach, również w grupach na FB.</a:t>
            </a:r>
          </a:p>
          <a:p>
            <a:r>
              <a:rPr lang="pl-PL" b="1" dirty="0"/>
              <a:t>Struktura</a:t>
            </a:r>
            <a:r>
              <a:rPr lang="pl-PL" dirty="0"/>
              <a:t> - Kurs MOOC jest jak interaktywny podręcznik zawierający nagrane filmy, quizy, zadania, projekty, warsztaty. Kurs MOOC posiada określone precyzyjnie cele uczenia się, które uczniowie muszą osiągnąć po określonych czynnościach, zwykle w określonym czasie. </a:t>
            </a:r>
          </a:p>
          <a:p>
            <a:r>
              <a:rPr lang="pl-PL" b="1" dirty="0"/>
              <a:t>Trwałość </a:t>
            </a:r>
            <a:r>
              <a:rPr lang="pl-PL" dirty="0"/>
              <a:t>– zależy od właściciela/sponsora platformy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694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9BB01A-F210-4096-8010-557BA618B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Co jest wyzwaniem podczas realizacji </a:t>
            </a:r>
            <a:r>
              <a:rPr lang="pl-PL" b="1" dirty="0" err="1"/>
              <a:t>MOOCa</a:t>
            </a:r>
            <a:r>
              <a:rPr lang="pl-PL" b="1" dirty="0"/>
              <a:t>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5FD43D-C9EB-4E8B-9D54-D21EA7096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Poznanie możliwości platformy, na której będziemy umieszczać kurs</a:t>
            </a:r>
          </a:p>
          <a:p>
            <a:r>
              <a:rPr lang="pl-PL" dirty="0"/>
              <a:t>uzgodnienie praw autorskich do materiałów</a:t>
            </a:r>
          </a:p>
          <a:p>
            <a:r>
              <a:rPr lang="pl-PL" dirty="0"/>
              <a:t>Wysokie koszty produkcji materiałów</a:t>
            </a:r>
          </a:p>
          <a:p>
            <a:r>
              <a:rPr lang="pl-PL" dirty="0"/>
              <a:t>Kompetentni moderatorzy</a:t>
            </a:r>
          </a:p>
          <a:p>
            <a:r>
              <a:rPr lang="pl-PL" dirty="0"/>
              <a:t>Dobre planowanie</a:t>
            </a:r>
          </a:p>
          <a:p>
            <a:r>
              <a:rPr lang="pl-PL" dirty="0"/>
              <a:t>Skuteczne wsparcie techniczne</a:t>
            </a:r>
          </a:p>
          <a:p>
            <a:r>
              <a:rPr lang="pl-PL" dirty="0"/>
              <a:t>Wybór testerów</a:t>
            </a:r>
          </a:p>
          <a:p>
            <a:r>
              <a:rPr lang="pl-PL" b="1" dirty="0"/>
              <a:t>Trwałość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400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ADB226-463A-4A7F-B380-D53B2948B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b="1" dirty="0"/>
            </a:br>
            <a:r>
              <a:rPr lang="pl-PL" b="1" dirty="0"/>
              <a:t>Co mogłaby Pani podpowiedzieć przyszłym moderatorom kursów?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7487AE-88C5-44C0-BF39-6D7D94D46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Moderatorzy powinni zaczynać od uczestnictwa w </a:t>
            </a:r>
            <a:r>
              <a:rPr lang="pl-PL" dirty="0" err="1"/>
              <a:t>MOOCach</a:t>
            </a:r>
            <a:r>
              <a:rPr lang="pl-PL" dirty="0"/>
              <a:t>.</a:t>
            </a:r>
          </a:p>
          <a:p>
            <a:r>
              <a:rPr lang="pl-PL" dirty="0"/>
              <a:t>Przykład dobrej praktyki dla osób wykorzystujących LMS Moodle – </a:t>
            </a:r>
          </a:p>
          <a:p>
            <a:pPr marL="0" indent="0">
              <a:buNone/>
            </a:pPr>
            <a:r>
              <a:rPr lang="pl-PL" dirty="0"/>
              <a:t>MOOC Learn Moodle 3.7 Basics,  ostatni kurs w którym brałam udział odbył się w czerwcu 2019, więcej info </a:t>
            </a:r>
            <a:r>
              <a:rPr lang="pl-PL" b="1" u="sng" dirty="0">
                <a:hlinkClick r:id="rId2"/>
              </a:rPr>
              <a:t>learn.moodle.org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GB" b="1" dirty="0"/>
              <a:t>„You could say learn.moodle.org has always been our MOOC” - Martin </a:t>
            </a:r>
            <a:r>
              <a:rPr lang="en-GB" b="1" dirty="0" err="1"/>
              <a:t>Daugiamas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8696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1E04E7-205A-4AED-A2B5-E82B242A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Jakie Pani zdaniem są największe zalety prowadzenia kształcenia z wykorzystaniem </a:t>
            </a:r>
            <a:r>
              <a:rPr lang="pl-PL" b="1" dirty="0" err="1"/>
              <a:t>MOOCów</a:t>
            </a:r>
            <a:r>
              <a:rPr lang="pl-PL" b="1" dirty="0"/>
              <a:t>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57E342-30F0-4F0C-ABEA-A8914FEF1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5999"/>
            <a:ext cx="10515600" cy="3890963"/>
          </a:xfrm>
        </p:spPr>
        <p:txBody>
          <a:bodyPr/>
          <a:lstStyle/>
          <a:p>
            <a:r>
              <a:rPr lang="pl-PL" dirty="0"/>
              <a:t>Kształcenie przez całe życie dla wszystkich - nie ma ograniczenia wieku, nie ma wymagań wstępnych. </a:t>
            </a:r>
          </a:p>
          <a:p>
            <a:r>
              <a:rPr lang="pl-PL" dirty="0"/>
              <a:t>Liczą się osobiste potrzeby edukacyjne oraz dostępność adekwatnej oferty szkoleniowej</a:t>
            </a:r>
          </a:p>
          <a:p>
            <a:r>
              <a:rPr lang="pl-PL" dirty="0"/>
              <a:t>Szansa dla MOOC – uzupełnienie tradycyjnych zajęć ofertą kursów MOOC (</a:t>
            </a:r>
            <a:r>
              <a:rPr lang="pl-PL" b="1" dirty="0"/>
              <a:t>klasa odwrócona</a:t>
            </a:r>
            <a:r>
              <a:rPr lang="pl-PL" dirty="0"/>
              <a:t>, gromadzenie/udostępnienie </a:t>
            </a:r>
            <a:r>
              <a:rPr lang="pl-PL" b="1" dirty="0"/>
              <a:t>FAQ)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154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350</Words>
  <Application>Microsoft Office PowerPoint</Application>
  <PresentationFormat>Panoramiczny</PresentationFormat>
  <Paragraphs>30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Czy różni się prowadzenie kursów MOOC z perspektywy twórcy od tradycyjnych zajęć? (1) </vt:lpstr>
      <vt:lpstr>Czynniki, które należy wziąć pod uwagę - HSDST </vt:lpstr>
      <vt:lpstr>Co jest wyzwaniem podczas realizacji MOOCa? </vt:lpstr>
      <vt:lpstr> Co mogłaby Pani podpowiedzieć przyszłym moderatorom kursów? </vt:lpstr>
      <vt:lpstr>Jakie Pani zdaniem są największe zalety prowadzenia kształcenia z wykorzystaniem MOOCów?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różni się prowadzenie kursów MOOC z perspektywy twórcy od tradycyjnych zajęć? (1) </dc:title>
  <dc:creator>Anna Grabowska</dc:creator>
  <cp:lastModifiedBy>Anna Grabowska</cp:lastModifiedBy>
  <cp:revision>2</cp:revision>
  <dcterms:created xsi:type="dcterms:W3CDTF">2019-09-20T05:54:13Z</dcterms:created>
  <dcterms:modified xsi:type="dcterms:W3CDTF">2019-09-20T06:03:30Z</dcterms:modified>
</cp:coreProperties>
</file>