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A5022C6-F96A-4903-9460-4BE9F6FEB7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543A76D-6FE6-4CB1-96FB-D4B6A32459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D012D54-A3F2-4690-8118-BE4AB2DF7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79662-A88B-4371-BD35-FE5E7EBDF45B}" type="datetimeFigureOut">
              <a:rPr lang="pl-PL" smtClean="0"/>
              <a:t>20.09.2019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18CF8EB-671B-4029-A334-1835F69E4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A317235-CDA1-4967-A0C9-7466E3C62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26A92-09CC-40D5-B63B-A527E8E4624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85020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0090292-B5D5-47D8-AC47-FC03B097B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E7932D2C-FCBC-4BC8-8784-A906AC41DD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60CE5DE-4951-4B85-9AB2-7CE18C173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79662-A88B-4371-BD35-FE5E7EBDF45B}" type="datetimeFigureOut">
              <a:rPr lang="pl-PL" smtClean="0"/>
              <a:t>20.09.2019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68011D0-BEF0-442C-9BEB-927B88E2E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331D5F6-BEDA-4542-A9A5-17E74A7B8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26A92-09CC-40D5-B63B-A527E8E4624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66093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888A8BC1-B0E3-48FA-BB35-A2526EAE4B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48D16FB2-1098-41F7-A10F-E4DDEAC30A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C711B7A-CFE9-48D3-AED0-E765E0548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79662-A88B-4371-BD35-FE5E7EBDF45B}" type="datetimeFigureOut">
              <a:rPr lang="pl-PL" smtClean="0"/>
              <a:t>20.09.2019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91DBA4A-EA49-4DD4-9FAF-A1F50061C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2A525F5-7268-4B53-B4D0-ECDE82E93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26A92-09CC-40D5-B63B-A527E8E4624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41949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259E87E-D382-4462-B0CA-A8CFD236B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F98571B-3174-46C7-B408-C6BB952446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15F3AE1-25DA-446F-A0F3-9BD31402E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79662-A88B-4371-BD35-FE5E7EBDF45B}" type="datetimeFigureOut">
              <a:rPr lang="pl-PL" smtClean="0"/>
              <a:t>20.09.2019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78710FE-A7B5-4105-8B51-6BB3EDF6C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7D8A7B7-B918-4389-936C-3D1C1BB99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26A92-09CC-40D5-B63B-A527E8E4624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11198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2C602A2-E4F3-4EB1-BD2B-76E1FA4DF0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418DC6B-FFAC-413E-BFF2-1A390CFE73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5CE6FCE-EF87-48C8-A5C7-8946AB2B4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79662-A88B-4371-BD35-FE5E7EBDF45B}" type="datetimeFigureOut">
              <a:rPr lang="pl-PL" smtClean="0"/>
              <a:t>20.09.2019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99CEBEB-CA5F-4F38-876D-1E3B8A5AA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018BAB4-D0CC-45B4-B3F9-9D60F21C8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26A92-09CC-40D5-B63B-A527E8E4624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801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7A00C9-DE7A-41E2-B0A6-62A75B644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5843359-DA33-4F4F-AD8A-E4F57EF662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6D6E243-3658-435F-96B9-640C61135E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A75FA7F-6130-489C-A798-1C37FB67D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79662-A88B-4371-BD35-FE5E7EBDF45B}" type="datetimeFigureOut">
              <a:rPr lang="pl-PL" smtClean="0"/>
              <a:t>20.09.2019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E6B9D971-63B3-4B74-BB85-2D09E2466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79197FC-8984-4449-9504-7CB887C68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26A92-09CC-40D5-B63B-A527E8E4624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31992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08587CA-FC59-4419-B1BD-0558E2DEE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1735495-1A60-454F-84AD-9D2F505311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409A9DF-C51A-44C2-834F-0BB48B6441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3C38458E-3A74-48A6-888C-E23822B85C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9307F50F-A7D6-427C-BE23-291E22B59C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D03E6D12-3F15-4274-B112-5E990C7A3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79662-A88B-4371-BD35-FE5E7EBDF45B}" type="datetimeFigureOut">
              <a:rPr lang="pl-PL" smtClean="0"/>
              <a:t>20.09.2019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D955D1C3-71B9-495B-9AB1-A62B64ED3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516F8F4E-3566-4CEB-88F5-D98E34592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26A92-09CC-40D5-B63B-A527E8E4624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57360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530CAE4-C175-4B62-B69B-1AA05C1A2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FDAFC82B-7B46-44E7-917F-6DB1A6457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79662-A88B-4371-BD35-FE5E7EBDF45B}" type="datetimeFigureOut">
              <a:rPr lang="pl-PL" smtClean="0"/>
              <a:t>20.09.2019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CDF93C1D-3389-4827-9C9A-E50C395B3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3652387E-E3D5-476D-A886-D412D52A9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26A92-09CC-40D5-B63B-A527E8E4624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7648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1882D43F-F7E1-4206-AADF-F9FACFBFB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79662-A88B-4371-BD35-FE5E7EBDF45B}" type="datetimeFigureOut">
              <a:rPr lang="pl-PL" smtClean="0"/>
              <a:t>20.09.2019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1CE84EE3-4F91-4C9B-8746-DD79A5295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E3FE6AFE-913F-4501-A460-A6382C25A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26A92-09CC-40D5-B63B-A527E8E4624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74718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DC26E05-2844-40F8-B9BF-1C6A04490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A752727-540F-43DD-822B-B318D72C0C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2300532B-3D02-46F6-9C15-56AEAC10FC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09F01C5-6ACF-4863-A78D-726CE54F9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79662-A88B-4371-BD35-FE5E7EBDF45B}" type="datetimeFigureOut">
              <a:rPr lang="pl-PL" smtClean="0"/>
              <a:t>20.09.2019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ED96A8C-4DED-48D4-89FE-1394987D6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1B18DBC4-16DE-408B-9F5F-B88C600D3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26A92-09CC-40D5-B63B-A527E8E4624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56497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86BBA5D-C513-4FF7-AACB-2371844FAE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610B4262-0E62-45DD-A42F-C65F2E4775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7A850FBF-861B-4B54-BD6D-2F486EC935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5BB707E-5DB7-4E53-8E3A-D2DDFFCA5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79662-A88B-4371-BD35-FE5E7EBDF45B}" type="datetimeFigureOut">
              <a:rPr lang="pl-PL" smtClean="0"/>
              <a:t>20.09.2019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07A2D7F6-45B8-4266-B9A3-375E842A0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DFC00A5-8124-4F10-8539-761407085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26A92-09CC-40D5-B63B-A527E8E4624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4993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61F15DD6-3F8F-497D-AE45-71309A25F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3209F7F-E56F-4EAB-8F0C-E6A851E961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A5BFFE5-7DE3-479C-994D-C912A9B83D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979662-A88B-4371-BD35-FE5E7EBDF45B}" type="datetimeFigureOut">
              <a:rPr lang="pl-PL" smtClean="0"/>
              <a:t>20.09.2019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2C2BB29-C654-49A0-8E0F-90778D7606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FB6C8F3-1F9D-453C-9686-002070C7F8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B26A92-09CC-40D5-B63B-A527E8E4624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69181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p4ce.moodlecloud.com/course/view.php?id=7" TargetMode="External"/><Relationship Id="rId2" Type="http://schemas.openxmlformats.org/officeDocument/2006/relationships/hyperlink" Target="https://www.millionlights.university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learn.moodle.org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CDDF454-876D-45FE-9D62-DD380611C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Czy różni się prowadzenie kursów MOOC z perspektywy twórcy od tradycyjnych zajęć? (1)</a:t>
            </a:r>
            <a:br>
              <a:rPr lang="pl-PL" dirty="0"/>
            </a:br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41DF27C4-EA15-41FC-BE08-D26D293D1C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Praktyczne  doświadczenie</a:t>
            </a:r>
            <a:endParaRPr lang="pl-PL" dirty="0"/>
          </a:p>
          <a:p>
            <a:pPr lvl="0"/>
            <a:r>
              <a:rPr lang="en-GB" b="1" dirty="0"/>
              <a:t>Emma</a:t>
            </a:r>
            <a:r>
              <a:rPr lang="en-GB" dirty="0"/>
              <a:t> - European Multiple MOOC </a:t>
            </a:r>
            <a:r>
              <a:rPr lang="en-GB" dirty="0" err="1"/>
              <a:t>Agregator</a:t>
            </a:r>
            <a:r>
              <a:rPr lang="en-GB" dirty="0"/>
              <a:t>, 2016- 2017</a:t>
            </a:r>
            <a:endParaRPr lang="pl-PL" dirty="0"/>
          </a:p>
          <a:p>
            <a:pPr lvl="0"/>
            <a:r>
              <a:rPr lang="en-GB" b="1" dirty="0"/>
              <a:t>Millionlights (edX)</a:t>
            </a:r>
            <a:r>
              <a:rPr lang="en-GB" dirty="0"/>
              <a:t> 2017-2018, </a:t>
            </a:r>
            <a:r>
              <a:rPr lang="en-GB" b="1" u="sng" dirty="0">
                <a:hlinkClick r:id="rId2"/>
              </a:rPr>
              <a:t>https://www.millionlights.university/</a:t>
            </a:r>
            <a:endParaRPr lang="pl-PL" dirty="0"/>
          </a:p>
          <a:p>
            <a:pPr lvl="0"/>
            <a:r>
              <a:rPr lang="en-GB" b="1" u="sng" dirty="0">
                <a:hlinkClick r:id="rId3"/>
              </a:rPr>
              <a:t>Fusion 360 - AAP PG Online Course</a:t>
            </a:r>
            <a:r>
              <a:rPr lang="pl-PL" b="1" dirty="0"/>
              <a:t> 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84182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CDDF454-876D-45FE-9D62-DD380611C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Czynniki, które należy wziąć pod uwagę - HSDST</a:t>
            </a:r>
            <a:br>
              <a:rPr lang="pl-PL" dirty="0"/>
            </a:br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41DF27C4-EA15-41FC-BE08-D26D293D1C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2550"/>
            <a:ext cx="10515600" cy="5505450"/>
          </a:xfrm>
        </p:spPr>
        <p:txBody>
          <a:bodyPr>
            <a:normAutofit fontScale="92500" lnSpcReduction="10000"/>
          </a:bodyPr>
          <a:lstStyle/>
          <a:p>
            <a:r>
              <a:rPr lang="pl-PL" b="1" dirty="0"/>
              <a:t>Historia </a:t>
            </a:r>
            <a:r>
              <a:rPr lang="pl-PL" dirty="0"/>
              <a:t>-</a:t>
            </a:r>
            <a:r>
              <a:rPr lang="pl-PL" b="1" dirty="0"/>
              <a:t> </a:t>
            </a:r>
            <a:r>
              <a:rPr lang="pl-PL" dirty="0"/>
              <a:t>kursy MOOC powstały w 2012 roku</a:t>
            </a:r>
          </a:p>
          <a:p>
            <a:r>
              <a:rPr lang="pl-PL" b="1" dirty="0"/>
              <a:t>Skala</a:t>
            </a:r>
            <a:r>
              <a:rPr lang="pl-PL" dirty="0"/>
              <a:t> - umożliwiają dostęp do bardzo dużej liczby </a:t>
            </a:r>
            <a:r>
              <a:rPr lang="pl-PL"/>
              <a:t>studentów -                            od </a:t>
            </a:r>
            <a:r>
              <a:rPr lang="pl-PL" dirty="0"/>
              <a:t>1000 </a:t>
            </a:r>
            <a:r>
              <a:rPr lang="pl-PL"/>
              <a:t>do 100000 </a:t>
            </a:r>
            <a:endParaRPr lang="pl-PL" dirty="0"/>
          </a:p>
          <a:p>
            <a:r>
              <a:rPr lang="pl-PL" b="1" dirty="0"/>
              <a:t>Dostęp</a:t>
            </a:r>
            <a:r>
              <a:rPr lang="pl-PL" dirty="0"/>
              <a:t> - Zasoby edukacyjne są swobodnie dostępne przez Internet, dla wszystkich, uczestnictwo w kursie MOOC często nie wymaga warunków wstępnych, takich jak posiadanie kwalifikacji lub poziomu wiedzy.                Co najważniejsze, MOOC mają na celu połączenie uczniów z całego świata         z nauczycielami i ze sobą poprzez zapewnienie interaktywnych forów użytkowników, podlegają powszechnej ocenie dostępnej na forach, również w grupach na FB.</a:t>
            </a:r>
          </a:p>
          <a:p>
            <a:r>
              <a:rPr lang="pl-PL" b="1" dirty="0"/>
              <a:t>Struktura</a:t>
            </a:r>
            <a:r>
              <a:rPr lang="pl-PL" dirty="0"/>
              <a:t> - Kurs MOOC jest jak interaktywny podręcznik zawierający nagrane filmy, quizy, zadania, projekty, warsztaty. Kurs MOOC posiada określone precyzyjnie cele uczenia się, które uczniowie muszą osiągnąć po określonych czynnościach, zwykle w określonym czasie. </a:t>
            </a:r>
          </a:p>
          <a:p>
            <a:r>
              <a:rPr lang="pl-PL" b="1" dirty="0"/>
              <a:t>Trwałość </a:t>
            </a:r>
            <a:r>
              <a:rPr lang="pl-PL" dirty="0"/>
              <a:t>– zależy od właściciela/sponsora platformy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6942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69BB01A-F210-4096-8010-557BA618B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Co jest wyzwaniem podczas realizacji </a:t>
            </a:r>
            <a:r>
              <a:rPr lang="pl-PL" b="1" dirty="0" err="1"/>
              <a:t>MOOCa</a:t>
            </a:r>
            <a:r>
              <a:rPr lang="pl-PL" b="1" dirty="0"/>
              <a:t>?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75FD43D-C9EB-4E8B-9D54-D21EA70969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Poznanie możliwości platformy, na której będziemy umieszczać kurs</a:t>
            </a:r>
          </a:p>
          <a:p>
            <a:r>
              <a:rPr lang="pl-PL" dirty="0"/>
              <a:t>uzgodnienie praw autorskich do materiałów</a:t>
            </a:r>
          </a:p>
          <a:p>
            <a:r>
              <a:rPr lang="pl-PL" dirty="0"/>
              <a:t>Wysokie koszty produkcji materiałów</a:t>
            </a:r>
          </a:p>
          <a:p>
            <a:r>
              <a:rPr lang="pl-PL" dirty="0"/>
              <a:t>Kompetentni moderatorzy</a:t>
            </a:r>
          </a:p>
          <a:p>
            <a:r>
              <a:rPr lang="pl-PL" dirty="0"/>
              <a:t>Dobre planowanie</a:t>
            </a:r>
          </a:p>
          <a:p>
            <a:r>
              <a:rPr lang="pl-PL" dirty="0"/>
              <a:t>Skuteczne wsparcie techniczne</a:t>
            </a:r>
          </a:p>
          <a:p>
            <a:r>
              <a:rPr lang="pl-PL" dirty="0"/>
              <a:t>Wybór testerów</a:t>
            </a:r>
          </a:p>
          <a:p>
            <a:r>
              <a:rPr lang="pl-PL" b="1" dirty="0"/>
              <a:t>Trwałość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64008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BADB226-463A-4A7F-B380-D53B2948B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l-PL" b="1" dirty="0"/>
            </a:br>
            <a:r>
              <a:rPr lang="pl-PL" b="1" dirty="0"/>
              <a:t>Co mogłaby Pani podpowiedzieć przyszłym moderatorom kursów?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87487AE-88C5-44C0-BF39-6D7D94D46C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Moderatorzy powinni zaczynać od uczestnictwa w </a:t>
            </a:r>
            <a:r>
              <a:rPr lang="pl-PL" dirty="0" err="1"/>
              <a:t>MOOCach</a:t>
            </a:r>
            <a:r>
              <a:rPr lang="pl-PL" dirty="0"/>
              <a:t>.</a:t>
            </a:r>
          </a:p>
          <a:p>
            <a:r>
              <a:rPr lang="pl-PL" dirty="0"/>
              <a:t>Przykład dobrej praktyki dla osób wykorzystujących LMS Moodle – </a:t>
            </a:r>
          </a:p>
          <a:p>
            <a:pPr marL="0" indent="0">
              <a:buNone/>
            </a:pPr>
            <a:r>
              <a:rPr lang="pl-PL" dirty="0"/>
              <a:t>MOOC Learn Moodle 3.7 Basics,  ostatni kurs w którym brałam udział odbył się w czerwcu 2019, więcej info </a:t>
            </a:r>
            <a:r>
              <a:rPr lang="pl-PL" b="1" u="sng" dirty="0">
                <a:hlinkClick r:id="rId2"/>
              </a:rPr>
              <a:t>learn.moodle.org</a:t>
            </a:r>
            <a:r>
              <a:rPr lang="pl-PL" dirty="0"/>
              <a:t>.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en-GB" b="1" dirty="0"/>
              <a:t>„You could say learn.moodle.org has always been our MOOC” - Martin </a:t>
            </a:r>
            <a:r>
              <a:rPr lang="en-GB" b="1" dirty="0" err="1"/>
              <a:t>Daugiamas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3086963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F1E04E7-205A-4AED-A2B5-E82B242A4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Jakie Pani zdaniem są największe zalety prowadzenia kształcenia z wykorzystaniem </a:t>
            </a:r>
            <a:r>
              <a:rPr lang="pl-PL" b="1" dirty="0" err="1"/>
              <a:t>MOOCów</a:t>
            </a:r>
            <a:r>
              <a:rPr lang="pl-PL" b="1" dirty="0"/>
              <a:t>?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857E342-30F0-4F0C-ABEA-A8914FEF16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85999"/>
            <a:ext cx="10515600" cy="3890963"/>
          </a:xfrm>
        </p:spPr>
        <p:txBody>
          <a:bodyPr/>
          <a:lstStyle/>
          <a:p>
            <a:r>
              <a:rPr lang="pl-PL" dirty="0"/>
              <a:t>Kształcenie przez całe życie dla wszystkich - nie ma ograniczenia wieku, nie ma wymagań wstępnych. </a:t>
            </a:r>
          </a:p>
          <a:p>
            <a:r>
              <a:rPr lang="pl-PL" dirty="0"/>
              <a:t>Liczą się osobiste potrzeby edukacyjne oraz dostępność adekwatnej oferty szkoleniowej</a:t>
            </a:r>
          </a:p>
          <a:p>
            <a:r>
              <a:rPr lang="pl-PL" dirty="0"/>
              <a:t>Szansa dla MOOC – uzupełnienie tradycyjnych zajęć ofertą kursów MOOC (</a:t>
            </a:r>
            <a:r>
              <a:rPr lang="pl-PL" b="1" dirty="0"/>
              <a:t>klasa odwrócona</a:t>
            </a:r>
            <a:r>
              <a:rPr lang="pl-PL" dirty="0"/>
              <a:t>, gromadzenie/udostępnienie </a:t>
            </a:r>
            <a:r>
              <a:rPr lang="pl-PL" b="1" dirty="0"/>
              <a:t>FAQ)</a:t>
            </a:r>
            <a:r>
              <a:rPr lang="pl-PL" dirty="0"/>
              <a:t>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015400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350</Words>
  <Application>Microsoft Office PowerPoint</Application>
  <PresentationFormat>Panoramiczny</PresentationFormat>
  <Paragraphs>30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Motyw pakietu Office</vt:lpstr>
      <vt:lpstr>Czy różni się prowadzenie kursów MOOC z perspektywy twórcy od tradycyjnych zajęć? (1) </vt:lpstr>
      <vt:lpstr>Czynniki, które należy wziąć pod uwagę - HSDST </vt:lpstr>
      <vt:lpstr>Co jest wyzwaniem podczas realizacji MOOCa? </vt:lpstr>
      <vt:lpstr> Co mogłaby Pani podpowiedzieć przyszłym moderatorom kursów? </vt:lpstr>
      <vt:lpstr>Jakie Pani zdaniem są największe zalety prowadzenia kształcenia z wykorzystaniem MOOCów?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Czy różni się prowadzenie kursów MOOC z perspektywy twórcy od tradycyjnych zajęć? (1) </dc:title>
  <dc:creator>Anna Grabowska</dc:creator>
  <cp:lastModifiedBy>Anna Grabowska</cp:lastModifiedBy>
  <cp:revision>2</cp:revision>
  <dcterms:created xsi:type="dcterms:W3CDTF">2019-09-20T05:54:13Z</dcterms:created>
  <dcterms:modified xsi:type="dcterms:W3CDTF">2019-09-20T06:03:30Z</dcterms:modified>
</cp:coreProperties>
</file>