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4" r:id="rId7"/>
    <p:sldId id="265" r:id="rId8"/>
    <p:sldId id="262" r:id="rId9"/>
    <p:sldId id="260" r:id="rId10"/>
    <p:sldId id="263" r:id="rId11"/>
    <p:sldId id="267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25405" autoAdjust="0"/>
  </p:normalViewPr>
  <p:slideViewPr>
    <p:cSldViewPr snapToGrid="0">
      <p:cViewPr varScale="1">
        <p:scale>
          <a:sx n="18" d="100"/>
          <a:sy n="18" d="100"/>
        </p:scale>
        <p:origin x="2524" y="3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B4C2-F33D-4C1B-99C2-309C634225DE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943100" y="458788"/>
            <a:ext cx="2971800" cy="1671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75573" y="2229632"/>
            <a:ext cx="6325643" cy="64555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5B83-F1C0-4634-BF74-BB891CA66E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98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Prezentacja </a:t>
            </a:r>
            <a:r>
              <a:rPr lang="pl-PL" sz="1600" b="0" i="0" dirty="0" err="1">
                <a:solidFill>
                  <a:srgbClr val="222222"/>
                </a:solidFill>
                <a:effectLst/>
                <a:latin typeface="+mn-lt"/>
              </a:rPr>
              <a:t>CoMe</a:t>
            </a:r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 poświęcona jest synergii zastosowań platform e-learningowych </a:t>
            </a:r>
            <a:r>
              <a:rPr lang="pl-PL" sz="1600" b="0" i="0" dirty="0" err="1">
                <a:solidFill>
                  <a:srgbClr val="222222"/>
                </a:solidFill>
                <a:effectLst/>
                <a:latin typeface="+mn-lt"/>
              </a:rPr>
              <a:t>CoLED</a:t>
            </a:r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, </a:t>
            </a:r>
            <a:r>
              <a:rPr lang="pl-PL" sz="1600" b="0" i="0" dirty="0" err="1">
                <a:solidFill>
                  <a:srgbClr val="222222"/>
                </a:solidFill>
                <a:effectLst/>
                <a:latin typeface="+mn-lt"/>
              </a:rPr>
              <a:t>MoodleCloud</a:t>
            </a:r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 i </a:t>
            </a:r>
            <a:r>
              <a:rPr lang="pl-PL" sz="1600" b="0" i="0" dirty="0" err="1">
                <a:solidFill>
                  <a:srgbClr val="222222"/>
                </a:solidFill>
                <a:effectLst/>
                <a:latin typeface="+mn-lt"/>
              </a:rPr>
              <a:t>eNauczanie</a:t>
            </a:r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, | </a:t>
            </a:r>
          </a:p>
          <a:p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a w szczególności zapewnieniu trwałości platformy </a:t>
            </a:r>
            <a:r>
              <a:rPr lang="pl-PL" sz="1600" b="0" i="0" dirty="0" err="1">
                <a:solidFill>
                  <a:srgbClr val="222222"/>
                </a:solidFill>
                <a:effectLst/>
                <a:latin typeface="+mn-lt"/>
              </a:rPr>
              <a:t>CoLED</a:t>
            </a:r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 przeznaczonej dla instruktorów i dostawców szkoleń zawodowych, | </a:t>
            </a:r>
          </a:p>
          <a:p>
            <a:r>
              <a:rPr lang="pl-PL" sz="1600" b="0" i="0" dirty="0">
                <a:solidFill>
                  <a:srgbClr val="222222"/>
                </a:solidFill>
                <a:effectLst/>
                <a:latin typeface="+mn-lt"/>
              </a:rPr>
              <a:t>studentów i przyszłych przedsiębiorców, wykładowców uniwersyteckich i pracowników jednostek badawczych.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13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wrześniu 2020 roku platforma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CoLED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została zaprezentowana podczas konferencji Informatyka w Edukacji. |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Odbyły się wówczas warsztaty online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Learning Environment for Engineering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|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których wzięło udział 32 uczestników.</a:t>
            </a:r>
            <a:endParaRPr lang="pl-PL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58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Natomiast w grudniu tego roku zapraszamy na konferencję poświęconą trwałości projektów ERASMUS+. |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Między innymi przedstawiona zostanie wspólna oferta szkoleniowa 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Autoryzowanego Akademickiego Partnera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na Politechnice Gdańskiej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 firmy szkoleniowej Poza Schematem.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Już dziś zapraszamy na szkolenie z programu Fusion 360. |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Osoby zainteresowane udziałem prosimy o kontakt. |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Adres e-mail organizatora umieściliśmy na ostatnim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71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Dziękujemy za uwagę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35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05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schemacie pokazano model współpracy ośrodków szkoleniowych oraz uczelni wyższych umożliwiający efektywne tworzenie i prowadzenie szkoleń, w trybie stacjonarnym, mieszanym oraz całkowicie on-line.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Współpracę oraz udostępnianie kursów  oprogramowania inżynierskiego wspiera platforma elearningowa Erasmus+ </a:t>
            </a:r>
            <a:r>
              <a:rPr lang="pl-PL" sz="16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CoLED</a:t>
            </a:r>
            <a:r>
              <a:rPr lang="pl-PL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sz="2400" b="1" i="0" dirty="0" err="1">
                <a:solidFill>
                  <a:srgbClr val="212529"/>
                </a:solidFill>
                <a:effectLst/>
                <a:latin typeface="Open Sans"/>
              </a:rPr>
              <a:t>Collaborative</a:t>
            </a:r>
            <a:r>
              <a:rPr lang="pl-PL" sz="2400" b="1" i="0" dirty="0">
                <a:solidFill>
                  <a:srgbClr val="212529"/>
                </a:solidFill>
                <a:effectLst/>
                <a:latin typeface="Open Sans"/>
              </a:rPr>
              <a:t> Learning Environment for Engineering </a:t>
            </a:r>
            <a:r>
              <a:rPr lang="pl-PL" sz="2400" b="1" i="0" dirty="0" err="1">
                <a:solidFill>
                  <a:srgbClr val="212529"/>
                </a:solidFill>
                <a:effectLst/>
                <a:latin typeface="Open Sans"/>
              </a:rPr>
              <a:t>Education</a:t>
            </a:r>
            <a:r>
              <a:rPr lang="pl-PL" sz="2400" b="0" i="0" dirty="0">
                <a:solidFill>
                  <a:srgbClr val="212529"/>
                </a:solidFill>
                <a:effectLst/>
                <a:latin typeface="Open Sans"/>
              </a:rPr>
              <a:t>.</a:t>
            </a:r>
          </a:p>
          <a:p>
            <a:r>
              <a:rPr lang="pl-PL" sz="2400" b="0" i="0" dirty="0">
                <a:solidFill>
                  <a:srgbClr val="212529"/>
                </a:solidFill>
                <a:effectLst/>
                <a:latin typeface="Open Sans"/>
              </a:rPr>
              <a:t>Na początek trochę historii….</a:t>
            </a:r>
            <a:endParaRPr lang="pl-PL" sz="16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l-PL" sz="16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72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W latach 90-tych wśród studentów uczelni technicznych oraz młodych inżynierów pojawiło się rosnące zapotrzebowanie na zdobywanie umiejętności obsługi oprogramowania typu CAD. |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Problem niewystarczającej liczby nauczycieli akademickich dysponujących niezbędnym doświadczeniem w tym zakresie, | zaowocował wdrożeniem na Politechnice Gdańskiej pierwszych rozwiązań e-learningowych.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W roku 1995 powstało na Politechnice Gdańskiej Autoryzowane Centrum Szkolenia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. |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70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Wraz ze zdobyciem statusu Autoryzowanego Akademickiego Partnera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w 2016 roku |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pojawiły się nowe możliwości dotyczące nie tylko e-nauczania, ale także przeprowadzania egzaminów oraz certyfikacji |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za pomocą narzędzi on-line na różnych poziomach zaawansowania.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Status Autoryzowanego Akademickiego Partnera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przyniósł wiele korzyści, |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między innymi darmowy dostęp do oprogramowania i materiałów edukacyjnych w ramach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University |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oraz możliwość przetestowania nowego systemu certyfikacji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Certiport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, przed udostępnieniem komercyjnym. |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Ważnym tematem była współpraca przy prowadzeniu egzaminów i opracowanie procedury certyfikacji dla dużych grup studentów. </a:t>
            </a:r>
          </a:p>
          <a:p>
            <a:endParaRPr lang="pl-PL" sz="16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68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Jednocześnie pojawiło się też wiele nowych wyzwań i wymogów stawianych przez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, | 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m.in. obowiązkowa certyfikacja instruktorów firm szkoleniowych,| </a:t>
            </a:r>
          </a:p>
          <a:p>
            <a:r>
              <a:rPr lang="pl-P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Autodesk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®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Certified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Professional, 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którą oferuje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Certiport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Politechniki Gdańskiej.</a:t>
            </a:r>
            <a:br>
              <a:rPr lang="pl-PL" sz="2400" dirty="0"/>
            </a:br>
            <a:endParaRPr lang="pl-PL" sz="16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28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Wzmocnienie współpracy jednostek badawczych i szkoleniowych umożliwił projekt Erasmus+ </a:t>
            </a:r>
            <a:r>
              <a:rPr lang="pl-PL" sz="1600" dirty="0" err="1"/>
              <a:t>CoLED</a:t>
            </a:r>
            <a:r>
              <a:rPr lang="pl-PL" sz="1600" dirty="0"/>
              <a:t> - </a:t>
            </a:r>
            <a:r>
              <a:rPr lang="pl-PL" sz="1600" b="0" i="0" dirty="0">
                <a:solidFill>
                  <a:srgbClr val="212529"/>
                </a:solidFill>
                <a:effectLst/>
                <a:latin typeface="Open Sans"/>
              </a:rPr>
              <a:t>Wspólne Środowisko Nauczania dla Edukacji Inżynierskiej. </a:t>
            </a:r>
            <a:r>
              <a:rPr lang="pl-PL" sz="1600" dirty="0"/>
              <a:t>| </a:t>
            </a:r>
          </a:p>
          <a:p>
            <a:r>
              <a:rPr lang="pl-PL" sz="1600" dirty="0"/>
              <a:t>Konsorcjum </a:t>
            </a:r>
            <a:r>
              <a:rPr lang="pl-PL" sz="1600" dirty="0" err="1"/>
              <a:t>CoLED</a:t>
            </a:r>
            <a:r>
              <a:rPr lang="pl-PL" sz="1600" dirty="0"/>
              <a:t> składa się z pięciu partnerów pochodzących z czterech krajów europejskich: | Bułgarii, Polski, Portugalii i Rumunii. | </a:t>
            </a:r>
          </a:p>
          <a:p>
            <a:r>
              <a:rPr lang="pl-PL" sz="1600" dirty="0">
                <a:latin typeface="+mn-lt"/>
              </a:rPr>
              <a:t>Głównym celem projektu </a:t>
            </a:r>
            <a:r>
              <a:rPr lang="pl-PL" sz="1600" dirty="0" err="1">
                <a:latin typeface="+mn-lt"/>
              </a:rPr>
              <a:t>CoLED</a:t>
            </a:r>
            <a:r>
              <a:rPr lang="pl-PL" sz="1600" dirty="0">
                <a:latin typeface="+mn-lt"/>
              </a:rPr>
              <a:t> jest opracowanie innowacyjnego podejścia szkoleniowego opartego na współpracy, | </a:t>
            </a:r>
          </a:p>
          <a:p>
            <a:r>
              <a:rPr lang="pl-PL" sz="1600" dirty="0">
                <a:latin typeface="+mn-lt"/>
              </a:rPr>
              <a:t>obejmującego programy nauczania związane z wprowadzeniem automatyzacji do przedsiębiorstw. | </a:t>
            </a:r>
          </a:p>
          <a:p>
            <a:r>
              <a:rPr lang="pl-PL" sz="1600" dirty="0"/>
              <a:t>Działania w ramach projektu są realizowane od października 2018 roku do grudnia 2020. |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Koordynatorem projektu jest </a:t>
            </a:r>
            <a:r>
              <a:rPr lang="pl-PL" sz="1600" baseline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Sieć Badawcza Łukasiewicz - </a:t>
            </a:r>
            <a:r>
              <a:rPr lang="pl-PL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Przemysłowy Instytut Informatyki i Pomiarów.</a:t>
            </a:r>
            <a:endParaRPr lang="pl-PL" sz="16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59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>
                <a:latin typeface="+mn-lt"/>
              </a:rPr>
              <a:t>Wynikiem projektu jest między innymi interaktywna, wielojęzyczna platforma elearningowa </a:t>
            </a:r>
            <a:r>
              <a:rPr lang="pl-PL" sz="1600" dirty="0" err="1">
                <a:latin typeface="+mn-lt"/>
              </a:rPr>
              <a:t>CoLED</a:t>
            </a:r>
            <a:r>
              <a:rPr lang="pl-PL" sz="1600" dirty="0">
                <a:latin typeface="+mn-lt"/>
              </a:rPr>
              <a:t>, | </a:t>
            </a:r>
          </a:p>
          <a:p>
            <a:r>
              <a:rPr lang="pl-PL" sz="1600" dirty="0">
                <a:latin typeface="+mn-lt"/>
              </a:rPr>
              <a:t>która umożliwia realizację zaawansowanych szkoleń ukierunkowanych na określone preferencje i potrzeby grup docelowych. |</a:t>
            </a:r>
          </a:p>
          <a:p>
            <a:r>
              <a:rPr lang="pl-PL" sz="1600" dirty="0">
                <a:latin typeface="+mn-lt"/>
              </a:rPr>
              <a:t>Platforma </a:t>
            </a:r>
            <a:r>
              <a:rPr lang="pl-PL" sz="1600" dirty="0" err="1">
                <a:latin typeface="+mn-lt"/>
              </a:rPr>
              <a:t>CoLED</a:t>
            </a:r>
            <a:r>
              <a:rPr lang="pl-PL" sz="1600" dirty="0">
                <a:latin typeface="+mn-lt"/>
              </a:rPr>
              <a:t> jest przygotowana do wdrożenia w różnych językach, nie tylko w językach krajów partnerskich konsorcjum. |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73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Działania Autoryzowanego Akademickiego Partnera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na Politechnice Gdańskiej w roku akademickim 2019/2020 | obejmowały udoskonalanie i zwiększanie zakresu współpracy między ośrodkami szkoleniowym, | zapewniające szerszy dostęp do profesjonalnej certyfikacji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dla studentów, | nauczycieli akademickich i firm zewnętrznych. |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Udostępniono także pilotażowe szkolenia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na platformie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MoodleCloud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, | m.in. z zakresu programów AutoCAD oraz Fusion 360. 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05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943100" y="458788"/>
            <a:ext cx="2971800" cy="16716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W semestrze zimowym 2019/2020 rozpoczęła się migracja szkoleń z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MoodleCloud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do e-learningowego systemu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eNauczanie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działającego na Politechnice Gdańskiej, | dzięki czemu zapewniona została zgodność z wielomodułowym portalem uczelnianym Moja PG, | który umożliwia elektroniczną obsługę studentów, pracowników naukowo-dydaktycznych, pracowników administracyjnych oraz współpracowników Uczelni. |</a:t>
            </a:r>
          </a:p>
          <a:p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Na platformie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enauczanie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Akademicki Partner 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Autodesk</a:t>
            </a:r>
            <a:r>
              <a:rPr lang="pl-PL" sz="16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Politechniki Gdańskiej oraz firma szkoleniowa Poza Schematem zrealizowały dwie edycje szkolenia Fusion 360.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95B83-F1C0-4634-BF74-BB891CA66EA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59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>
            <a:extLst>
              <a:ext uri="{FF2B5EF4-FFF2-40B4-BE49-F238E27FC236}">
                <a16:creationId xmlns:a16="http://schemas.microsoft.com/office/drawing/2014/main" id="{0D78C758-4D81-467C-9FEA-BD0868922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0-HD-BTM.png">
            <a:extLst>
              <a:ext uri="{FF2B5EF4-FFF2-40B4-BE49-F238E27FC236}">
                <a16:creationId xmlns:a16="http://schemas.microsoft.com/office/drawing/2014/main" id="{EA7A137B-02AF-4BE9-918B-001F3CBB5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0" name="Picture 6" descr="C0-HD-BTM.png">
            <a:extLst>
              <a:ext uri="{FF2B5EF4-FFF2-40B4-BE49-F238E27FC236}">
                <a16:creationId xmlns:a16="http://schemas.microsoft.com/office/drawing/2014/main" id="{A6AB96A6-AB5B-4106-9D36-B99B2C8FF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0-HD-BTM.png">
            <a:extLst>
              <a:ext uri="{FF2B5EF4-FFF2-40B4-BE49-F238E27FC236}">
                <a16:creationId xmlns:a16="http://schemas.microsoft.com/office/drawing/2014/main" id="{7A7D4E5A-CA93-4BB3-9731-395F19FE9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0-HD-BTM.png">
            <a:extLst>
              <a:ext uri="{FF2B5EF4-FFF2-40B4-BE49-F238E27FC236}">
                <a16:creationId xmlns:a16="http://schemas.microsoft.com/office/drawing/2014/main" id="{C237F56B-A603-416C-8E42-531A4B48E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0-HD-BTM.png">
            <a:extLst>
              <a:ext uri="{FF2B5EF4-FFF2-40B4-BE49-F238E27FC236}">
                <a16:creationId xmlns:a16="http://schemas.microsoft.com/office/drawing/2014/main" id="{F07F21AC-50F5-4A1C-BE06-13AD4BB3EE3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g.edu.pl/aap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auczanie.pg.edu.pl/moodle/" TargetMode="External"/><Relationship Id="rId5" Type="http://schemas.openxmlformats.org/officeDocument/2006/relationships/hyperlink" Target="http://coled-project.eu/" TargetMode="External"/><Relationship Id="rId4" Type="http://schemas.openxmlformats.org/officeDocument/2006/relationships/hyperlink" Target="https://www.pozaschematem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F5487-3ED0-44B7-864C-A69BDA9FE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37" y="1547711"/>
            <a:ext cx="11935326" cy="223109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700" b="1" cap="none" dirty="0" err="1"/>
              <a:t>CoMe</a:t>
            </a:r>
            <a:r>
              <a:rPr lang="pl-PL" sz="10700" b="1" cap="none" dirty="0"/>
              <a:t>  </a:t>
            </a:r>
            <a:br>
              <a:rPr lang="pl-PL" b="1" cap="none" dirty="0"/>
            </a:br>
            <a:r>
              <a:rPr lang="pl-PL" b="1" cap="none" dirty="0" err="1"/>
              <a:t>CoLED</a:t>
            </a:r>
            <a:r>
              <a:rPr lang="pl-PL" b="1" cap="none" dirty="0"/>
              <a:t>, </a:t>
            </a:r>
            <a:r>
              <a:rPr lang="pl-PL" b="1" cap="none" dirty="0" err="1"/>
              <a:t>MoodleCloud</a:t>
            </a:r>
            <a:r>
              <a:rPr lang="pl-PL" b="1" cap="none" dirty="0"/>
              <a:t>, </a:t>
            </a:r>
            <a:r>
              <a:rPr lang="pl-PL" b="1" cap="none" dirty="0" err="1"/>
              <a:t>eNauczanie</a:t>
            </a:r>
            <a:endParaRPr lang="pl-PL" b="1" cap="none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6C0C13-7342-47FE-9AFC-3A2F70486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812" y="3958236"/>
            <a:ext cx="9930788" cy="469900"/>
          </a:xfrm>
        </p:spPr>
        <p:txBody>
          <a:bodyPr>
            <a:normAutofit/>
          </a:bodyPr>
          <a:lstStyle/>
          <a:p>
            <a:pPr algn="ctr"/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Garnik, Anna Grabowska, Ewa Kozłowska, Artur  Rączka, Jacek Zieliński</a:t>
            </a:r>
          </a:p>
        </p:txBody>
      </p:sp>
      <p:pic>
        <p:nvPicPr>
          <p:cNvPr id="1028" name="Picture 4" descr="Współpraca z Poza Schematem | Koło Naukowe Młodzi Mostowcy PWr">
            <a:extLst>
              <a:ext uri="{FF2B5EF4-FFF2-40B4-BE49-F238E27FC236}">
                <a16:creationId xmlns:a16="http://schemas.microsoft.com/office/drawing/2014/main" id="{2FC400AA-4875-4900-8559-95D38FE6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4" y="5003739"/>
            <a:ext cx="778857" cy="7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F4CF6E6-E957-4332-9448-D2A3FAC10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326" y="4869813"/>
            <a:ext cx="628650" cy="126682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88A83A8-5D07-43C0-B446-26A07F35C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318" y="5177167"/>
            <a:ext cx="1930776" cy="43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0448431-B553-4C00-AE52-29A84059E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580" y="5193042"/>
            <a:ext cx="1428346" cy="432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4901784-5B62-424F-86AC-E070232A2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108" y="5193992"/>
            <a:ext cx="1879784" cy="432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D356E2D-2684-416E-B827-F6B3DCA04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896" y="551651"/>
            <a:ext cx="4013104" cy="11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93A0CA1-BE6E-44E7-B16A-3CD6CBB9E065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3BC6339-6F88-44D8-8729-452DD0BAC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3"/>
          <a:stretch/>
        </p:blipFill>
        <p:spPr>
          <a:xfrm>
            <a:off x="1326000" y="1173479"/>
            <a:ext cx="9540000" cy="5447030"/>
          </a:xfrm>
          <a:prstGeom prst="rect">
            <a:avLst/>
          </a:prstGeom>
        </p:spPr>
      </p:pic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B331A6E9-3391-43CD-BA45-C7F65E4FB23C}"/>
              </a:ext>
            </a:extLst>
          </p:cNvPr>
          <p:cNvSpPr/>
          <p:nvPr/>
        </p:nvSpPr>
        <p:spPr>
          <a:xfrm rot="13425570">
            <a:off x="9847555" y="113284"/>
            <a:ext cx="938463" cy="2465892"/>
          </a:xfrm>
          <a:prstGeom prst="upArrow">
            <a:avLst/>
          </a:prstGeom>
          <a:solidFill>
            <a:schemeClr val="accent2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85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1B43A3-CDD2-4AAB-97C4-393CF71F6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3"/>
          <a:stretch/>
        </p:blipFill>
        <p:spPr>
          <a:xfrm>
            <a:off x="1326000" y="1173479"/>
            <a:ext cx="9540000" cy="544703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93A0CA1-BE6E-44E7-B16A-3CD6CBB9E065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B331A6E9-3391-43CD-BA45-C7F65E4FB23C}"/>
              </a:ext>
            </a:extLst>
          </p:cNvPr>
          <p:cNvSpPr/>
          <p:nvPr/>
        </p:nvSpPr>
        <p:spPr>
          <a:xfrm rot="13425570">
            <a:off x="7275618" y="51626"/>
            <a:ext cx="938463" cy="2465892"/>
          </a:xfrm>
          <a:prstGeom prst="upArrow">
            <a:avLst/>
          </a:prstGeom>
          <a:solidFill>
            <a:schemeClr val="accent2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23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6398827-BF55-4C43-9951-622DB1E3FF9F}"/>
              </a:ext>
            </a:extLst>
          </p:cNvPr>
          <p:cNvSpPr txBox="1"/>
          <p:nvPr/>
        </p:nvSpPr>
        <p:spPr>
          <a:xfrm>
            <a:off x="0" y="647925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CoLED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project (No: 2018-1-PL01-KA202-050777) has been funded with support from the European Commission. </a:t>
            </a:r>
            <a:endParaRPr lang="pl-PL" sz="100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website reflects the views only of the author, and the Commission cannot be held responsible for any use which may be made of the information contained therein.</a:t>
            </a:r>
            <a:r>
              <a:rPr lang="pl-PL" sz="100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0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8C82C-1869-402C-9203-CC4AE3111C8D}"/>
              </a:ext>
            </a:extLst>
          </p:cNvPr>
          <p:cNvSpPr txBox="1">
            <a:spLocks/>
          </p:cNvSpPr>
          <p:nvPr/>
        </p:nvSpPr>
        <p:spPr>
          <a:xfrm>
            <a:off x="947530" y="1511092"/>
            <a:ext cx="10296939" cy="18250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D56FE33-2EE4-4D5E-8D0A-E46991505A24}"/>
              </a:ext>
            </a:extLst>
          </p:cNvPr>
          <p:cNvSpPr txBox="1"/>
          <p:nvPr/>
        </p:nvSpPr>
        <p:spPr>
          <a:xfrm>
            <a:off x="306548" y="4146212"/>
            <a:ext cx="75952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https://pg.edu.pl/aap</a:t>
            </a:r>
            <a:endParaRPr lang="pl-PL" sz="3000" u="sng" dirty="0">
              <a:solidFill>
                <a:srgbClr val="1155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https://www.pozaschematem.pl/</a:t>
            </a:r>
            <a:endParaRPr lang="pl-PL" sz="3000" u="sng" dirty="0">
              <a:solidFill>
                <a:srgbClr val="1155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http://coled-project.eu/</a:t>
            </a:r>
            <a:endParaRPr lang="pl-PL" sz="3000" u="sng" dirty="0">
              <a:solidFill>
                <a:srgbClr val="1155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https://enauczanie.pg.edu.pl/moodle/</a:t>
            </a:r>
            <a:endParaRPr lang="pl-PL" sz="3000" u="sng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6F99975-CBEB-4CEA-8923-4CC8A4073E9E}"/>
              </a:ext>
            </a:extLst>
          </p:cNvPr>
          <p:cNvSpPr txBox="1"/>
          <p:nvPr/>
        </p:nvSpPr>
        <p:spPr>
          <a:xfrm>
            <a:off x="5533846" y="3105834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coledproject@gmail.com</a:t>
            </a:r>
          </a:p>
        </p:txBody>
      </p:sp>
      <p:pic>
        <p:nvPicPr>
          <p:cNvPr id="4098" name="Picture 2" descr="Mail, email icon">
            <a:extLst>
              <a:ext uri="{FF2B5EF4-FFF2-40B4-BE49-F238E27FC236}">
                <a16:creationId xmlns:a16="http://schemas.microsoft.com/office/drawing/2014/main" id="{84E35EB6-CA25-4763-BF3A-237565BF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82" y="3233203"/>
            <a:ext cx="688364" cy="5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6398827-BF55-4C43-9951-622DB1E3FF9F}"/>
              </a:ext>
            </a:extLst>
          </p:cNvPr>
          <p:cNvSpPr txBox="1"/>
          <p:nvPr/>
        </p:nvSpPr>
        <p:spPr>
          <a:xfrm>
            <a:off x="0" y="647925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CoLED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project (No: 2018-1-PL01-KA202-050777) has been funded with support from the European Commission. </a:t>
            </a:r>
            <a:endParaRPr lang="pl-PL" sz="100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website reflects the views only of the author, and the Commission cannot be held responsible for any use which may be made of the information contained therein.</a:t>
            </a:r>
            <a:r>
              <a:rPr lang="pl-PL" sz="100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7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B09DD0B-F2A5-451A-AA0D-9A01FBB68AF8}"/>
              </a:ext>
            </a:extLst>
          </p:cNvPr>
          <p:cNvSpPr txBox="1"/>
          <p:nvPr/>
        </p:nvSpPr>
        <p:spPr>
          <a:xfrm>
            <a:off x="0" y="-26850"/>
            <a:ext cx="973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współpracy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909A95-C379-446A-87CB-64252B4E3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76" y="1325879"/>
            <a:ext cx="10329847" cy="512064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D6FE984-0E65-4156-B907-E5C0C9546F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04" b="1"/>
          <a:stretch/>
        </p:blipFill>
        <p:spPr>
          <a:xfrm>
            <a:off x="9273586" y="4232635"/>
            <a:ext cx="1727494" cy="3490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AB321B-AADC-4FF0-861A-531704BDE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94" y="1354358"/>
            <a:ext cx="2352463" cy="5406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5545BA-888D-441D-BEFA-FC91E75BA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076" y="2624312"/>
            <a:ext cx="2193543" cy="5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E5D148A-6E9F-4A0E-AFAF-EB2BB8D60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04" r="10738"/>
          <a:stretch/>
        </p:blipFill>
        <p:spPr>
          <a:xfrm>
            <a:off x="815525" y="1803026"/>
            <a:ext cx="10894891" cy="162597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D3EFEDF-AFDF-4E3C-9E6C-E291C6CE3B08}"/>
              </a:ext>
            </a:extLst>
          </p:cNvPr>
          <p:cNvSpPr txBox="1"/>
          <p:nvPr/>
        </p:nvSpPr>
        <p:spPr>
          <a:xfrm>
            <a:off x="390143" y="2120816"/>
            <a:ext cx="114117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7200" b="1" dirty="0"/>
          </a:p>
          <a:p>
            <a:pPr algn="ctr"/>
            <a:endParaRPr lang="pl-PL" dirty="0"/>
          </a:p>
          <a:p>
            <a:pPr algn="ctr"/>
            <a:r>
              <a:rPr lang="pl-PL" sz="4800" dirty="0"/>
              <a:t>Powstaje Autoryzowane Centrum Szkolenia </a:t>
            </a:r>
            <a:r>
              <a:rPr lang="pl-PL" sz="4800" dirty="0" err="1"/>
              <a:t>Autodesk</a:t>
            </a:r>
            <a:r>
              <a:rPr lang="pl-PL" sz="4800" dirty="0"/>
              <a:t> Politechniki Gdańskiej (ACSA PG)</a:t>
            </a:r>
          </a:p>
          <a:p>
            <a:pPr algn="ctr"/>
            <a:endParaRPr lang="pl-PL" sz="24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3FB4EA-9E90-4E71-AC08-CD2131F90A50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314679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B09DD0B-F2A5-451A-AA0D-9A01FBB68AF8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119D7F3B-B114-421F-A7A4-FFB3E190C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1"/>
          <a:stretch/>
        </p:blipFill>
        <p:spPr>
          <a:xfrm>
            <a:off x="1527303" y="1190206"/>
            <a:ext cx="9137393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147B0DA-558A-468C-AEF2-D223A834F979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9CAF82-FF70-4FE9-92E3-C6D56EA70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8453" r="4775"/>
          <a:stretch/>
        </p:blipFill>
        <p:spPr>
          <a:xfrm>
            <a:off x="1326000" y="1074000"/>
            <a:ext cx="9540000" cy="53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1AE5F1-7E65-45E0-919C-9D30B9CA5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5"/>
          <a:stretch/>
        </p:blipFill>
        <p:spPr>
          <a:xfrm>
            <a:off x="1326000" y="1173479"/>
            <a:ext cx="9540000" cy="54526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9128122-C3D3-408E-8933-DA78B3BCBDD6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9164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27847AD-4455-44C9-91BC-E0CD8C26C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2"/>
          <a:stretch/>
        </p:blipFill>
        <p:spPr>
          <a:xfrm>
            <a:off x="1326000" y="1173479"/>
            <a:ext cx="9540000" cy="544257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CEDB6D3-9D82-4854-B645-1FC3481CE61C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9731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F76B3F7-295A-4DA7-80FA-7CF09F9D8DDD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15078F-75DC-4926-A10F-50E2AAF38D39}"/>
              </a:ext>
            </a:extLst>
          </p:cNvPr>
          <p:cNvSpPr txBox="1"/>
          <p:nvPr/>
        </p:nvSpPr>
        <p:spPr>
          <a:xfrm>
            <a:off x="323850" y="1742122"/>
            <a:ext cx="7315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ea typeface="Times New Roman" panose="02020603050405020304" pitchFamily="18" charset="0"/>
              </a:rPr>
              <a:t>U</a:t>
            </a:r>
            <a:r>
              <a:rPr lang="pl-PL" sz="2800" dirty="0">
                <a:effectLst/>
                <a:ea typeface="Times New Roman" panose="02020603050405020304" pitchFamily="18" charset="0"/>
              </a:rPr>
              <a:t>doskonalanie i zwiększenie zakresu współpracy między ośrodkami szkoleniowym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ea typeface="Times New Roman" panose="02020603050405020304" pitchFamily="18" charset="0"/>
              </a:rPr>
              <a:t>S</a:t>
            </a:r>
            <a:r>
              <a:rPr lang="pl-PL" sz="2800" dirty="0">
                <a:effectLst/>
                <a:ea typeface="Times New Roman" panose="02020603050405020304" pitchFamily="18" charset="0"/>
              </a:rPr>
              <a:t>zerszy dostęp do profesjonalnej certyfikacji </a:t>
            </a:r>
            <a:r>
              <a:rPr lang="pl-PL" sz="2800" dirty="0" err="1">
                <a:effectLst/>
                <a:ea typeface="Times New Roman" panose="02020603050405020304" pitchFamily="18" charset="0"/>
              </a:rPr>
              <a:t>Autodesk</a:t>
            </a:r>
            <a:r>
              <a:rPr lang="pl-PL" sz="2800" dirty="0">
                <a:effectLst/>
                <a:ea typeface="Times New Roman" panose="02020603050405020304" pitchFamily="18" charset="0"/>
              </a:rPr>
              <a:t> dla studentów, nauczycieli akademickich i firm zewnętrznych</a:t>
            </a: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Pilotażowe szkolenia </a:t>
            </a:r>
            <a:r>
              <a:rPr lang="pl-PL" sz="2800" dirty="0" err="1"/>
              <a:t>Autodesk</a:t>
            </a:r>
            <a:r>
              <a:rPr lang="pl-PL" sz="2800" dirty="0"/>
              <a:t> na platformie </a:t>
            </a:r>
            <a:r>
              <a:rPr lang="pl-PL" sz="2800" dirty="0" err="1"/>
              <a:t>MoodleCloud</a:t>
            </a:r>
            <a:r>
              <a:rPr lang="pl-PL" sz="2800" dirty="0"/>
              <a:t>: AutoCAD, Fusion 360 i in.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CA2197DC-9202-4068-A34B-B7FCB7316E53}"/>
              </a:ext>
            </a:extLst>
          </p:cNvPr>
          <p:cNvGrpSpPr/>
          <p:nvPr/>
        </p:nvGrpSpPr>
        <p:grpSpPr>
          <a:xfrm>
            <a:off x="7777162" y="1862254"/>
            <a:ext cx="4090988" cy="3412273"/>
            <a:chOff x="-4024314" y="1287779"/>
            <a:chExt cx="7524750" cy="5164044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D7999D-5653-4160-8DED-DD2F7CA34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024314" y="1287779"/>
              <a:ext cx="7524750" cy="516404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A20FE8E4-774F-4957-9B35-8E7282B3C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15" t="3903" r="972" b="37772"/>
            <a:stretch/>
          </p:blipFill>
          <p:spPr>
            <a:xfrm>
              <a:off x="-3716212" y="1656933"/>
              <a:ext cx="5867400" cy="2001918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:p14="http://schemas.microsoft.com/office/powerpoint/2010/main" val="4969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93A0CA1-BE6E-44E7-B16A-3CD6CBB9E065}"/>
              </a:ext>
            </a:extLst>
          </p:cNvPr>
          <p:cNvSpPr txBox="1"/>
          <p:nvPr/>
        </p:nvSpPr>
        <p:spPr>
          <a:xfrm>
            <a:off x="0" y="-26850"/>
            <a:ext cx="225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84F6B83-9E23-4120-9DC6-0FBFC25E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00" y="1522271"/>
            <a:ext cx="9540000" cy="478519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30197992-F195-4E68-B112-95E22C60119A}"/>
              </a:ext>
            </a:extLst>
          </p:cNvPr>
          <p:cNvSpPr/>
          <p:nvPr/>
        </p:nvSpPr>
        <p:spPr>
          <a:xfrm rot="13425570">
            <a:off x="6818417" y="981024"/>
            <a:ext cx="938463" cy="2465892"/>
          </a:xfrm>
          <a:prstGeom prst="upArrow">
            <a:avLst/>
          </a:prstGeom>
          <a:solidFill>
            <a:schemeClr val="accent2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6" descr="e-Learning Study Groups – theITppl">
            <a:extLst>
              <a:ext uri="{FF2B5EF4-FFF2-40B4-BE49-F238E27FC236}">
                <a16:creationId xmlns:a16="http://schemas.microsoft.com/office/drawing/2014/main" id="{649DB97A-ADB1-4B76-B647-FAC0DB31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00" y="396682"/>
            <a:ext cx="2795037" cy="1397519"/>
          </a:xfrm>
          <a:prstGeom prst="rect">
            <a:avLst/>
          </a:prstGeom>
          <a:noFill/>
          <a:ln>
            <a:solidFill>
              <a:schemeClr val="bg1">
                <a:lumMod val="85000"/>
                <a:lumOff val="1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15098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520</TotalTime>
  <Words>885</Words>
  <Application>Microsoft Office PowerPoint</Application>
  <PresentationFormat>Panoramiczny</PresentationFormat>
  <Paragraphs>83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Open Sans</vt:lpstr>
      <vt:lpstr>Para</vt:lpstr>
      <vt:lpstr>CoMe   CoLED, MoodleCloud, eNauczanie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- CoLED, MoodleCloud, eNauczanie</dc:title>
  <dc:creator>Ewa Kozłowska</dc:creator>
  <cp:lastModifiedBy>Anna</cp:lastModifiedBy>
  <cp:revision>81</cp:revision>
  <cp:lastPrinted>2020-11-04T11:31:54Z</cp:lastPrinted>
  <dcterms:created xsi:type="dcterms:W3CDTF">2020-10-27T15:18:15Z</dcterms:created>
  <dcterms:modified xsi:type="dcterms:W3CDTF">2020-11-04T16:11:01Z</dcterms:modified>
</cp:coreProperties>
</file>