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FD56E-F213-4528-A931-20A06FDB9701}" type="datetimeFigureOut">
              <a:rPr lang="pl-PL" smtClean="0"/>
              <a:t>24.02.2020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B8F23-BF35-41BC-AB08-A10578C4F960}" type="slidenum">
              <a:rPr lang="pl-PL" smtClean="0"/>
              <a:t>‹#›</a:t>
            </a:fld>
            <a:endParaRPr lang="pl-PL"/>
          </a:p>
        </p:txBody>
      </p:sp>
    </p:spTree>
    <p:extLst>
      <p:ext uri="{BB962C8B-B14F-4D97-AF65-F5344CB8AC3E}">
        <p14:creationId xmlns:p14="http://schemas.microsoft.com/office/powerpoint/2010/main" val="163793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FB4EEE-BC21-4A93-9485-57FDC712B49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78A1195-B7EA-481F-9E42-EF8D7F991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4716B2A6-50A8-4578-8675-28915BAA6219}"/>
              </a:ext>
            </a:extLst>
          </p:cNvPr>
          <p:cNvSpPr>
            <a:spLocks noGrp="1"/>
          </p:cNvSpPr>
          <p:nvPr>
            <p:ph type="dt" sz="half" idx="10"/>
          </p:nvPr>
        </p:nvSpPr>
        <p:spPr/>
        <p:txBody>
          <a:bodyPr/>
          <a:lstStyle/>
          <a:p>
            <a:fld id="{D5C5828B-03DE-4407-9876-CC2A8C46EF65}" type="datetime1">
              <a:rPr lang="pl-PL" smtClean="0"/>
              <a:t>24.02.2020</a:t>
            </a:fld>
            <a:endParaRPr lang="pl-PL"/>
          </a:p>
        </p:txBody>
      </p:sp>
      <p:sp>
        <p:nvSpPr>
          <p:cNvPr id="5" name="Symbol zastępczy stopki 4">
            <a:extLst>
              <a:ext uri="{FF2B5EF4-FFF2-40B4-BE49-F238E27FC236}">
                <a16:creationId xmlns:a16="http://schemas.microsoft.com/office/drawing/2014/main" id="{7B1D56E9-7BEC-48B6-A93D-F16CF265A11B}"/>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BCF073E3-A9CA-4A86-94FA-1C3FA648BC08}"/>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145346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670AC4-86B5-4903-BD14-E9010B172A9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8DCBD89-21E9-4653-8FFA-770855F30FD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0CF4309-63D2-46A8-B746-310D72EBEAF9}"/>
              </a:ext>
            </a:extLst>
          </p:cNvPr>
          <p:cNvSpPr>
            <a:spLocks noGrp="1"/>
          </p:cNvSpPr>
          <p:nvPr>
            <p:ph type="dt" sz="half" idx="10"/>
          </p:nvPr>
        </p:nvSpPr>
        <p:spPr/>
        <p:txBody>
          <a:bodyPr/>
          <a:lstStyle/>
          <a:p>
            <a:fld id="{7E7A1FA5-EA66-43A6-A31C-80DFAFE5E58B}" type="datetime1">
              <a:rPr lang="pl-PL" smtClean="0"/>
              <a:t>24.02.2020</a:t>
            </a:fld>
            <a:endParaRPr lang="pl-PL"/>
          </a:p>
        </p:txBody>
      </p:sp>
      <p:sp>
        <p:nvSpPr>
          <p:cNvPr id="5" name="Symbol zastępczy stopki 4">
            <a:extLst>
              <a:ext uri="{FF2B5EF4-FFF2-40B4-BE49-F238E27FC236}">
                <a16:creationId xmlns:a16="http://schemas.microsoft.com/office/drawing/2014/main" id="{FD5FD4CA-4AFE-4229-81F2-7B98647D047C}"/>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EA5816E1-8DAC-494C-8934-442C68649884}"/>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51002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66B3182-7A42-45D1-912F-1AA6223E97C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66E8F37-373A-43AF-927E-FB2385D078B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B534E75-C0DB-4111-961D-600F98F0BC3F}"/>
              </a:ext>
            </a:extLst>
          </p:cNvPr>
          <p:cNvSpPr>
            <a:spLocks noGrp="1"/>
          </p:cNvSpPr>
          <p:nvPr>
            <p:ph type="dt" sz="half" idx="10"/>
          </p:nvPr>
        </p:nvSpPr>
        <p:spPr/>
        <p:txBody>
          <a:bodyPr/>
          <a:lstStyle/>
          <a:p>
            <a:fld id="{72A05076-51CC-498D-942D-4C8B2CDB5370}" type="datetime1">
              <a:rPr lang="pl-PL" smtClean="0"/>
              <a:t>24.02.2020</a:t>
            </a:fld>
            <a:endParaRPr lang="pl-PL"/>
          </a:p>
        </p:txBody>
      </p:sp>
      <p:sp>
        <p:nvSpPr>
          <p:cNvPr id="5" name="Symbol zastępczy stopki 4">
            <a:extLst>
              <a:ext uri="{FF2B5EF4-FFF2-40B4-BE49-F238E27FC236}">
                <a16:creationId xmlns:a16="http://schemas.microsoft.com/office/drawing/2014/main" id="{E8AC9B36-299D-402A-9CD2-AF56A863A643}"/>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66A9D956-FA3E-4B7E-88CB-8B20B12CD62A}"/>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16701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F3AB03-D15D-4FC0-BBC0-174056846F9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D52E2C7-4223-4986-BC29-DB4C2B6942D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9284796-6F26-4B1D-8B9C-47C4A2803F49}"/>
              </a:ext>
            </a:extLst>
          </p:cNvPr>
          <p:cNvSpPr>
            <a:spLocks noGrp="1"/>
          </p:cNvSpPr>
          <p:nvPr>
            <p:ph type="dt" sz="half" idx="10"/>
          </p:nvPr>
        </p:nvSpPr>
        <p:spPr/>
        <p:txBody>
          <a:bodyPr/>
          <a:lstStyle/>
          <a:p>
            <a:fld id="{470AFE91-3BD5-4F50-B7F7-1B702006A4FA}" type="datetime1">
              <a:rPr lang="pl-PL" smtClean="0"/>
              <a:t>24.02.2020</a:t>
            </a:fld>
            <a:endParaRPr lang="pl-PL"/>
          </a:p>
        </p:txBody>
      </p:sp>
      <p:sp>
        <p:nvSpPr>
          <p:cNvPr id="5" name="Symbol zastępczy stopki 4">
            <a:extLst>
              <a:ext uri="{FF2B5EF4-FFF2-40B4-BE49-F238E27FC236}">
                <a16:creationId xmlns:a16="http://schemas.microsoft.com/office/drawing/2014/main" id="{F6520DD3-DD1D-43EC-A2D4-ED5FE227A552}"/>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24788BD6-F217-43F5-84C4-24B730D43885}"/>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255067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E5DB56-8B46-428F-BEA6-2E89E013A7E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B818896-4159-4E1B-822F-3788B646C5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0AFF01F4-B212-49E3-A16B-77E1CC3B15A7}"/>
              </a:ext>
            </a:extLst>
          </p:cNvPr>
          <p:cNvSpPr>
            <a:spLocks noGrp="1"/>
          </p:cNvSpPr>
          <p:nvPr>
            <p:ph type="dt" sz="half" idx="10"/>
          </p:nvPr>
        </p:nvSpPr>
        <p:spPr/>
        <p:txBody>
          <a:bodyPr/>
          <a:lstStyle/>
          <a:p>
            <a:fld id="{D1807626-78BF-4062-A672-D08C7865E0AB}" type="datetime1">
              <a:rPr lang="pl-PL" smtClean="0"/>
              <a:t>24.02.2020</a:t>
            </a:fld>
            <a:endParaRPr lang="pl-PL"/>
          </a:p>
        </p:txBody>
      </p:sp>
      <p:sp>
        <p:nvSpPr>
          <p:cNvPr id="5" name="Symbol zastępczy stopki 4">
            <a:extLst>
              <a:ext uri="{FF2B5EF4-FFF2-40B4-BE49-F238E27FC236}">
                <a16:creationId xmlns:a16="http://schemas.microsoft.com/office/drawing/2014/main" id="{DFD76887-373B-42D2-8A80-75225D7588F7}"/>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BE1CD2FB-44B9-40EE-8867-0DB028F41D95}"/>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423991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BF5E48-9F49-40CF-AEDD-F06B4C3C556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12E314B-95D9-4955-AF14-D8F89042598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AFF4636-08E1-4661-A361-10D2D0A9C36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F19D3E8D-FFB0-4555-842E-C2A7F9E6C4E7}"/>
              </a:ext>
            </a:extLst>
          </p:cNvPr>
          <p:cNvSpPr>
            <a:spLocks noGrp="1"/>
          </p:cNvSpPr>
          <p:nvPr>
            <p:ph type="dt" sz="half" idx="10"/>
          </p:nvPr>
        </p:nvSpPr>
        <p:spPr/>
        <p:txBody>
          <a:bodyPr/>
          <a:lstStyle/>
          <a:p>
            <a:fld id="{3EDC0821-C17F-4929-A0F0-C40873A37940}" type="datetime1">
              <a:rPr lang="pl-PL" smtClean="0"/>
              <a:t>24.02.2020</a:t>
            </a:fld>
            <a:endParaRPr lang="pl-PL"/>
          </a:p>
        </p:txBody>
      </p:sp>
      <p:sp>
        <p:nvSpPr>
          <p:cNvPr id="6" name="Symbol zastępczy stopki 5">
            <a:extLst>
              <a:ext uri="{FF2B5EF4-FFF2-40B4-BE49-F238E27FC236}">
                <a16:creationId xmlns:a16="http://schemas.microsoft.com/office/drawing/2014/main" id="{C623C516-BD04-4117-B5EB-C91FC36D646B}"/>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7" name="Symbol zastępczy numeru slajdu 6">
            <a:extLst>
              <a:ext uri="{FF2B5EF4-FFF2-40B4-BE49-F238E27FC236}">
                <a16:creationId xmlns:a16="http://schemas.microsoft.com/office/drawing/2014/main" id="{94044D75-D9CF-4870-89A2-1D80AB67C158}"/>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241332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CB2AD5-2410-405C-88E7-6B97788BD73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B733CD9-AC49-4736-AF1E-3195B2139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E40BAE53-CC41-4ED6-811F-6A36587E141C}"/>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2B5F6AF-173C-455E-BADB-0C60A0076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1A5EA054-5725-4CD7-9E65-9191BD6448F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3BDBDA9-B7FF-4824-91AB-DC1E45C3D583}"/>
              </a:ext>
            </a:extLst>
          </p:cNvPr>
          <p:cNvSpPr>
            <a:spLocks noGrp="1"/>
          </p:cNvSpPr>
          <p:nvPr>
            <p:ph type="dt" sz="half" idx="10"/>
          </p:nvPr>
        </p:nvSpPr>
        <p:spPr/>
        <p:txBody>
          <a:bodyPr/>
          <a:lstStyle/>
          <a:p>
            <a:fld id="{3005B5B1-0F1F-45D8-A2D1-03BF51070A01}" type="datetime1">
              <a:rPr lang="pl-PL" smtClean="0"/>
              <a:t>24.02.2020</a:t>
            </a:fld>
            <a:endParaRPr lang="pl-PL"/>
          </a:p>
        </p:txBody>
      </p:sp>
      <p:sp>
        <p:nvSpPr>
          <p:cNvPr id="8" name="Symbol zastępczy stopki 7">
            <a:extLst>
              <a:ext uri="{FF2B5EF4-FFF2-40B4-BE49-F238E27FC236}">
                <a16:creationId xmlns:a16="http://schemas.microsoft.com/office/drawing/2014/main" id="{E162B0A2-8336-43F7-8B57-3A562EB04351}"/>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9" name="Symbol zastępczy numeru slajdu 8">
            <a:extLst>
              <a:ext uri="{FF2B5EF4-FFF2-40B4-BE49-F238E27FC236}">
                <a16:creationId xmlns:a16="http://schemas.microsoft.com/office/drawing/2014/main" id="{4EF51B5B-C636-4C38-9BBD-569922530886}"/>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425768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811116-9BC0-46CE-8E6A-691F2BBFE6B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C9C118F-55BC-42F3-A6CB-4D833D60EE33}"/>
              </a:ext>
            </a:extLst>
          </p:cNvPr>
          <p:cNvSpPr>
            <a:spLocks noGrp="1"/>
          </p:cNvSpPr>
          <p:nvPr>
            <p:ph type="dt" sz="half" idx="10"/>
          </p:nvPr>
        </p:nvSpPr>
        <p:spPr/>
        <p:txBody>
          <a:bodyPr/>
          <a:lstStyle/>
          <a:p>
            <a:fld id="{A5ABF24E-7B9B-4F33-88C9-7B4CF8342900}" type="datetime1">
              <a:rPr lang="pl-PL" smtClean="0"/>
              <a:t>24.02.2020</a:t>
            </a:fld>
            <a:endParaRPr lang="pl-PL"/>
          </a:p>
        </p:txBody>
      </p:sp>
      <p:sp>
        <p:nvSpPr>
          <p:cNvPr id="4" name="Symbol zastępczy stopki 3">
            <a:extLst>
              <a:ext uri="{FF2B5EF4-FFF2-40B4-BE49-F238E27FC236}">
                <a16:creationId xmlns:a16="http://schemas.microsoft.com/office/drawing/2014/main" id="{45BD15B6-1411-42C0-B965-178FB08E4E7F}"/>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5" name="Symbol zastępczy numeru slajdu 4">
            <a:extLst>
              <a:ext uri="{FF2B5EF4-FFF2-40B4-BE49-F238E27FC236}">
                <a16:creationId xmlns:a16="http://schemas.microsoft.com/office/drawing/2014/main" id="{7C822BC1-1253-45E6-BE88-C4578A9D1971}"/>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57386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BFF75FC-BCFC-4945-9DED-D2323D273598}"/>
              </a:ext>
            </a:extLst>
          </p:cNvPr>
          <p:cNvSpPr>
            <a:spLocks noGrp="1"/>
          </p:cNvSpPr>
          <p:nvPr>
            <p:ph type="dt" sz="half" idx="10"/>
          </p:nvPr>
        </p:nvSpPr>
        <p:spPr/>
        <p:txBody>
          <a:bodyPr/>
          <a:lstStyle/>
          <a:p>
            <a:fld id="{3D156F0E-DFA5-4D29-BC75-BBCEEA7901FE}" type="datetime1">
              <a:rPr lang="pl-PL" smtClean="0"/>
              <a:t>24.02.2020</a:t>
            </a:fld>
            <a:endParaRPr lang="pl-PL"/>
          </a:p>
        </p:txBody>
      </p:sp>
      <p:sp>
        <p:nvSpPr>
          <p:cNvPr id="3" name="Symbol zastępczy stopki 2">
            <a:extLst>
              <a:ext uri="{FF2B5EF4-FFF2-40B4-BE49-F238E27FC236}">
                <a16:creationId xmlns:a16="http://schemas.microsoft.com/office/drawing/2014/main" id="{6FE14925-F1F4-4D90-8558-A8ED3A95EA0C}"/>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4" name="Symbol zastępczy numeru slajdu 3">
            <a:extLst>
              <a:ext uri="{FF2B5EF4-FFF2-40B4-BE49-F238E27FC236}">
                <a16:creationId xmlns:a16="http://schemas.microsoft.com/office/drawing/2014/main" id="{7A386C39-C7F6-424B-83B8-2B81D539435C}"/>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202379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1618C5-B0E6-4EC5-89F7-8C5EC068E17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A1DCFFC9-8A0B-43A5-8CAD-AD65E6073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0281A11-67A2-47CB-9329-BEF77AEEE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4249844-E235-48BD-B4E9-8E7DC915E512}"/>
              </a:ext>
            </a:extLst>
          </p:cNvPr>
          <p:cNvSpPr>
            <a:spLocks noGrp="1"/>
          </p:cNvSpPr>
          <p:nvPr>
            <p:ph type="dt" sz="half" idx="10"/>
          </p:nvPr>
        </p:nvSpPr>
        <p:spPr/>
        <p:txBody>
          <a:bodyPr/>
          <a:lstStyle/>
          <a:p>
            <a:fld id="{971FC6C8-D957-4CE8-B874-2E7C0BDFEC47}" type="datetime1">
              <a:rPr lang="pl-PL" smtClean="0"/>
              <a:t>24.02.2020</a:t>
            </a:fld>
            <a:endParaRPr lang="pl-PL"/>
          </a:p>
        </p:txBody>
      </p:sp>
      <p:sp>
        <p:nvSpPr>
          <p:cNvPr id="6" name="Symbol zastępczy stopki 5">
            <a:extLst>
              <a:ext uri="{FF2B5EF4-FFF2-40B4-BE49-F238E27FC236}">
                <a16:creationId xmlns:a16="http://schemas.microsoft.com/office/drawing/2014/main" id="{036385CC-23F5-4A08-A176-F372EAFF1A6C}"/>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7" name="Symbol zastępczy numeru slajdu 6">
            <a:extLst>
              <a:ext uri="{FF2B5EF4-FFF2-40B4-BE49-F238E27FC236}">
                <a16:creationId xmlns:a16="http://schemas.microsoft.com/office/drawing/2014/main" id="{CD2B09AD-2C60-4F4A-9448-F9FBB27E2263}"/>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125351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07932F-F02B-401A-91D6-E574DF45648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AEBCA63-78AB-4454-B9D7-B423CB305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7C6C638-3D0B-4DCC-95B0-D2A180904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D78E6A7-7E19-4195-8F13-9AE7E327615B}"/>
              </a:ext>
            </a:extLst>
          </p:cNvPr>
          <p:cNvSpPr>
            <a:spLocks noGrp="1"/>
          </p:cNvSpPr>
          <p:nvPr>
            <p:ph type="dt" sz="half" idx="10"/>
          </p:nvPr>
        </p:nvSpPr>
        <p:spPr/>
        <p:txBody>
          <a:bodyPr/>
          <a:lstStyle/>
          <a:p>
            <a:fld id="{08A5678E-1B97-43D8-9396-4982DB6D99A1}" type="datetime1">
              <a:rPr lang="pl-PL" smtClean="0"/>
              <a:t>24.02.2020</a:t>
            </a:fld>
            <a:endParaRPr lang="pl-PL"/>
          </a:p>
        </p:txBody>
      </p:sp>
      <p:sp>
        <p:nvSpPr>
          <p:cNvPr id="6" name="Symbol zastępczy stopki 5">
            <a:extLst>
              <a:ext uri="{FF2B5EF4-FFF2-40B4-BE49-F238E27FC236}">
                <a16:creationId xmlns:a16="http://schemas.microsoft.com/office/drawing/2014/main" id="{6A51AFE2-9E82-4930-AA94-41921858E977}"/>
              </a:ext>
            </a:extLst>
          </p:cNvPr>
          <p:cNvSpPr>
            <a:spLocks noGrp="1"/>
          </p:cNvSpPr>
          <p:nvPr>
            <p:ph type="ftr" sz="quarter" idx="11"/>
          </p:nvPr>
        </p:nvSpPr>
        <p:spPr/>
        <p:txBody>
          <a:bodyPr/>
          <a:lstStyle/>
          <a:p>
            <a:r>
              <a:rPr lang="en-US"/>
              <a:t>Done by dr Anna Grabowska for the project Seniors @ICT, ERASMUS+</a:t>
            </a:r>
            <a:endParaRPr lang="pl-PL"/>
          </a:p>
        </p:txBody>
      </p:sp>
      <p:sp>
        <p:nvSpPr>
          <p:cNvPr id="7" name="Symbol zastępczy numeru slajdu 6">
            <a:extLst>
              <a:ext uri="{FF2B5EF4-FFF2-40B4-BE49-F238E27FC236}">
                <a16:creationId xmlns:a16="http://schemas.microsoft.com/office/drawing/2014/main" id="{DF2C57A7-9B9E-4C58-8897-9073297E129D}"/>
              </a:ext>
            </a:extLst>
          </p:cNvPr>
          <p:cNvSpPr>
            <a:spLocks noGrp="1"/>
          </p:cNvSpPr>
          <p:nvPr>
            <p:ph type="sldNum" sz="quarter" idx="12"/>
          </p:nvPr>
        </p:nvSpPr>
        <p:spPr/>
        <p:txBody>
          <a:bodyPr/>
          <a:lstStyle/>
          <a:p>
            <a:fld id="{E5B8026D-EDFD-4A8F-AC59-7921B6E218A0}" type="slidenum">
              <a:rPr lang="pl-PL" smtClean="0"/>
              <a:t>‹#›</a:t>
            </a:fld>
            <a:endParaRPr lang="pl-PL"/>
          </a:p>
        </p:txBody>
      </p:sp>
    </p:spTree>
    <p:extLst>
      <p:ext uri="{BB962C8B-B14F-4D97-AF65-F5344CB8AC3E}">
        <p14:creationId xmlns:p14="http://schemas.microsoft.com/office/powerpoint/2010/main" val="256194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DC20E58-E4D8-4857-A068-9A2A90D00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FB3BA3D-7549-427A-8FD1-67AA47E72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43A1CC7-2E0B-4523-B202-8EC90EEDA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6E8E2-1258-4B6C-88AD-982A4E759EE6}" type="datetime1">
              <a:rPr lang="pl-PL" smtClean="0"/>
              <a:t>24.02.2020</a:t>
            </a:fld>
            <a:endParaRPr lang="pl-PL"/>
          </a:p>
        </p:txBody>
      </p:sp>
      <p:sp>
        <p:nvSpPr>
          <p:cNvPr id="5" name="Symbol zastępczy stopki 4">
            <a:extLst>
              <a:ext uri="{FF2B5EF4-FFF2-40B4-BE49-F238E27FC236}">
                <a16:creationId xmlns:a16="http://schemas.microsoft.com/office/drawing/2014/main" id="{43CE1788-DB0D-4784-B343-F568AD070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Done by dr Anna Grabowska for the project Seniors @ICT, ERASMUS+</a:t>
            </a:r>
            <a:endParaRPr lang="pl-PL"/>
          </a:p>
        </p:txBody>
      </p:sp>
      <p:sp>
        <p:nvSpPr>
          <p:cNvPr id="6" name="Symbol zastępczy numeru slajdu 5">
            <a:extLst>
              <a:ext uri="{FF2B5EF4-FFF2-40B4-BE49-F238E27FC236}">
                <a16:creationId xmlns:a16="http://schemas.microsoft.com/office/drawing/2014/main" id="{3858AC5A-1919-457D-B57F-E2AE8AD90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8026D-EDFD-4A8F-AC59-7921B6E218A0}" type="slidenum">
              <a:rPr lang="pl-PL" smtClean="0"/>
              <a:t>‹#›</a:t>
            </a:fld>
            <a:endParaRPr lang="pl-PL"/>
          </a:p>
        </p:txBody>
      </p:sp>
    </p:spTree>
    <p:extLst>
      <p:ext uri="{BB962C8B-B14F-4D97-AF65-F5344CB8AC3E}">
        <p14:creationId xmlns:p14="http://schemas.microsoft.com/office/powerpoint/2010/main" val="119575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k.adamska@stat.gov.pl"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groups/LwGinClouds/" TargetMode="External"/><Relationship Id="rId2" Type="http://schemas.openxmlformats.org/officeDocument/2006/relationships/hyperlink" Target="https://www.facebook.com/ictseniors/" TargetMode="Externa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anka.grabowska@gmail.com"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F4BA4C-666D-4556-B181-E621E6A2C02D}"/>
              </a:ext>
            </a:extLst>
          </p:cNvPr>
          <p:cNvSpPr>
            <a:spLocks noGrp="1"/>
          </p:cNvSpPr>
          <p:nvPr>
            <p:ph type="ctrTitle"/>
          </p:nvPr>
        </p:nvSpPr>
        <p:spPr>
          <a:xfrm>
            <a:off x="1576387" y="1917698"/>
            <a:ext cx="9144000" cy="1909763"/>
          </a:xfrm>
        </p:spPr>
        <p:txBody>
          <a:bodyPr>
            <a:normAutofit fontScale="90000"/>
          </a:bodyPr>
          <a:lstStyle/>
          <a:p>
            <a:pPr>
              <a:spcBef>
                <a:spcPts val="1200"/>
              </a:spcBef>
            </a:pPr>
            <a:br>
              <a:rPr lang="pl-PL" b="1" dirty="0"/>
            </a:br>
            <a:br>
              <a:rPr lang="pl-PL" b="1" dirty="0"/>
            </a:br>
            <a:br>
              <a:rPr lang="pl-PL" b="1" dirty="0"/>
            </a:br>
            <a:r>
              <a:rPr lang="en-CA" b="1" dirty="0"/>
              <a:t>UNIVERSITIES OF THE THIRD AGE IN POLAND IN 2018</a:t>
            </a:r>
            <a:br>
              <a:rPr lang="pl-PL" b="1" dirty="0"/>
            </a:br>
            <a:r>
              <a:rPr lang="en-US" sz="4000" b="1" dirty="0"/>
              <a:t>U3A Forum</a:t>
            </a:r>
            <a:r>
              <a:rPr lang="pl-PL" sz="4000" b="1" dirty="0"/>
              <a:t>, 1.03.</a:t>
            </a:r>
            <a:r>
              <a:rPr lang="en-US" sz="4000" b="1" dirty="0"/>
              <a:t>202</a:t>
            </a:r>
            <a:r>
              <a:rPr lang="pl-PL" sz="4000" b="1" dirty="0"/>
              <a:t>0</a:t>
            </a:r>
            <a:r>
              <a:rPr lang="en-US" sz="4000" b="1" dirty="0"/>
              <a:t> </a:t>
            </a:r>
            <a:endParaRPr lang="pl-PL" sz="4000" b="1" dirty="0"/>
          </a:p>
        </p:txBody>
      </p:sp>
      <p:sp>
        <p:nvSpPr>
          <p:cNvPr id="3" name="Podtytuł 2">
            <a:extLst>
              <a:ext uri="{FF2B5EF4-FFF2-40B4-BE49-F238E27FC236}">
                <a16:creationId xmlns:a16="http://schemas.microsoft.com/office/drawing/2014/main" id="{C46949D3-C437-4939-B203-30F5A28FFF6A}"/>
              </a:ext>
            </a:extLst>
          </p:cNvPr>
          <p:cNvSpPr>
            <a:spLocks noGrp="1"/>
          </p:cNvSpPr>
          <p:nvPr>
            <p:ph type="subTitle" idx="1"/>
          </p:nvPr>
        </p:nvSpPr>
        <p:spPr>
          <a:xfrm>
            <a:off x="1076325" y="4249738"/>
            <a:ext cx="10220325" cy="1655762"/>
          </a:xfrm>
        </p:spPr>
        <p:txBody>
          <a:bodyPr>
            <a:normAutofit fontScale="92500" lnSpcReduction="10000"/>
          </a:bodyPr>
          <a:lstStyle/>
          <a:p>
            <a:r>
              <a:rPr lang="pl-PL" dirty="0"/>
              <a:t>The </a:t>
            </a:r>
            <a:r>
              <a:rPr lang="pl-PL" dirty="0" err="1"/>
              <a:t>presentation</a:t>
            </a:r>
            <a:r>
              <a:rPr lang="pl-PL" dirty="0"/>
              <a:t> for </a:t>
            </a:r>
            <a:r>
              <a:rPr lang="en-US" dirty="0"/>
              <a:t>U3A Forum</a:t>
            </a:r>
            <a:r>
              <a:rPr lang="pl-PL" dirty="0"/>
              <a:t>, 1.03.</a:t>
            </a:r>
            <a:r>
              <a:rPr lang="en-US" dirty="0"/>
              <a:t>2020 </a:t>
            </a:r>
            <a:r>
              <a:rPr lang="pl-PL" dirty="0"/>
              <a:t>is </a:t>
            </a:r>
            <a:r>
              <a:rPr lang="pl-PL" dirty="0" err="1"/>
              <a:t>based</a:t>
            </a:r>
            <a:r>
              <a:rPr lang="pl-PL" dirty="0"/>
              <a:t> on the </a:t>
            </a:r>
            <a:r>
              <a:rPr lang="pl-PL" dirty="0" err="1"/>
              <a:t>document</a:t>
            </a:r>
            <a:r>
              <a:rPr lang="pl-PL" dirty="0"/>
              <a:t> </a:t>
            </a:r>
            <a:r>
              <a:rPr lang="pl-PL" dirty="0" err="1"/>
              <a:t>prepared</a:t>
            </a:r>
            <a:r>
              <a:rPr lang="pl-PL" dirty="0"/>
              <a:t> </a:t>
            </a:r>
          </a:p>
          <a:p>
            <a:r>
              <a:rPr lang="pl-PL" dirty="0"/>
              <a:t>by Katarzyna Adamska, Statistical Office in Gdańsk</a:t>
            </a:r>
          </a:p>
          <a:p>
            <a:r>
              <a:rPr lang="pt-BR" dirty="0"/>
              <a:t>Tel: </a:t>
            </a:r>
            <a:r>
              <a:rPr lang="pl-PL" dirty="0"/>
              <a:t>+48 </a:t>
            </a:r>
            <a:r>
              <a:rPr lang="pt-BR" dirty="0"/>
              <a:t>58 768 31 53</a:t>
            </a:r>
          </a:p>
          <a:p>
            <a:r>
              <a:rPr lang="pt-BR" dirty="0"/>
              <a:t>e-mail: </a:t>
            </a:r>
            <a:r>
              <a:rPr lang="pt-BR" dirty="0">
                <a:hlinkClick r:id="rId2"/>
              </a:rPr>
              <a:t>k.adamska@stat.gov.pl</a:t>
            </a:r>
            <a:endParaRPr lang="pl-PL" dirty="0"/>
          </a:p>
          <a:p>
            <a:endParaRPr lang="pt-BR" dirty="0"/>
          </a:p>
          <a:p>
            <a:endParaRPr lang="pl-PL" dirty="0"/>
          </a:p>
          <a:p>
            <a:endParaRPr lang="pl-PL" dirty="0"/>
          </a:p>
        </p:txBody>
      </p:sp>
      <p:pic>
        <p:nvPicPr>
          <p:cNvPr id="14" name="Obraz 13">
            <a:extLst>
              <a:ext uri="{FF2B5EF4-FFF2-40B4-BE49-F238E27FC236}">
                <a16:creationId xmlns:a16="http://schemas.microsoft.com/office/drawing/2014/main" id="{D078D82A-E453-4F2B-A4AE-8AE8462CDC49}"/>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2914650" cy="952500"/>
          </a:xfrm>
          <a:prstGeom prst="rect">
            <a:avLst/>
          </a:prstGeom>
        </p:spPr>
      </p:pic>
      <p:pic>
        <p:nvPicPr>
          <p:cNvPr id="15" name="Obraz 14">
            <a:extLst>
              <a:ext uri="{FF2B5EF4-FFF2-40B4-BE49-F238E27FC236}">
                <a16:creationId xmlns:a16="http://schemas.microsoft.com/office/drawing/2014/main" id="{7F8CF79D-693B-4604-8511-6A0D5D13DB92}"/>
              </a:ext>
            </a:extLst>
          </p:cNvPr>
          <p:cNvPicPr/>
          <p:nvPr/>
        </p:nvPicPr>
        <p:blipFill>
          <a:blip r:embed="rId4">
            <a:extLst>
              <a:ext uri="{28A0092B-C50C-407E-A947-70E740481C1C}">
                <a14:useLocalDpi xmlns:a14="http://schemas.microsoft.com/office/drawing/2010/main" val="0"/>
              </a:ext>
            </a:extLst>
          </a:blip>
          <a:stretch>
            <a:fillRect/>
          </a:stretch>
        </p:blipFill>
        <p:spPr>
          <a:xfrm>
            <a:off x="5505450" y="-1"/>
            <a:ext cx="1285875" cy="1276349"/>
          </a:xfrm>
          <a:prstGeom prst="rect">
            <a:avLst/>
          </a:prstGeom>
        </p:spPr>
      </p:pic>
      <p:pic>
        <p:nvPicPr>
          <p:cNvPr id="16" name="Obraz 15">
            <a:extLst>
              <a:ext uri="{FF2B5EF4-FFF2-40B4-BE49-F238E27FC236}">
                <a16:creationId xmlns:a16="http://schemas.microsoft.com/office/drawing/2014/main" id="{C709E75E-D796-4A61-9972-DC6C971CC490}"/>
              </a:ext>
            </a:extLst>
          </p:cNvPr>
          <p:cNvPicPr/>
          <p:nvPr/>
        </p:nvPicPr>
        <p:blipFill>
          <a:blip r:embed="rId5">
            <a:extLst>
              <a:ext uri="{28A0092B-C50C-407E-A947-70E740481C1C}">
                <a14:useLocalDpi xmlns:a14="http://schemas.microsoft.com/office/drawing/2010/main" val="0"/>
              </a:ext>
            </a:extLst>
          </a:blip>
          <a:stretch>
            <a:fillRect/>
          </a:stretch>
        </p:blipFill>
        <p:spPr>
          <a:xfrm>
            <a:off x="9906000" y="16034"/>
            <a:ext cx="2286000" cy="936466"/>
          </a:xfrm>
          <a:prstGeom prst="rect">
            <a:avLst/>
          </a:prstGeom>
        </p:spPr>
      </p:pic>
      <p:sp>
        <p:nvSpPr>
          <p:cNvPr id="8" name="Symbol zastępczy stopki 7">
            <a:extLst>
              <a:ext uri="{FF2B5EF4-FFF2-40B4-BE49-F238E27FC236}">
                <a16:creationId xmlns:a16="http://schemas.microsoft.com/office/drawing/2014/main" id="{F992706D-4B59-47D7-91A1-73376E0FDDAD}"/>
              </a:ext>
            </a:extLst>
          </p:cNvPr>
          <p:cNvSpPr>
            <a:spLocks noGrp="1"/>
          </p:cNvSpPr>
          <p:nvPr>
            <p:ph type="ftr" sz="quarter" idx="11"/>
          </p:nvPr>
        </p:nvSpPr>
        <p:spPr>
          <a:xfrm>
            <a:off x="238124" y="6327777"/>
            <a:ext cx="11649075" cy="358774"/>
          </a:xfrm>
        </p:spPr>
        <p:txBody>
          <a:bodyPr/>
          <a:lstStyle/>
          <a:p>
            <a:endParaRPr lang="pl-PL" i="1" dirty="0"/>
          </a:p>
          <a:p>
            <a:endParaRPr lang="pl-PL" b="1" i="1" dirty="0"/>
          </a:p>
          <a:p>
            <a:r>
              <a:rPr lang="en-GB" b="1" i="1" dirty="0"/>
              <a:t>The </a:t>
            </a:r>
            <a:r>
              <a:rPr lang="pl-PL" b="1" i="1" dirty="0"/>
              <a:t>ERASMUS+ </a:t>
            </a:r>
            <a:r>
              <a:rPr lang="pl-PL" b="1" i="1" dirty="0" err="1"/>
              <a:t>Seniors@ICT</a:t>
            </a:r>
            <a:r>
              <a:rPr lang="pl-PL" b="1" i="1" dirty="0"/>
              <a:t> </a:t>
            </a:r>
            <a:r>
              <a:rPr lang="en-GB" b="1" i="1" dirty="0"/>
              <a:t> project has  been funded with support from the European Commission. </a:t>
            </a:r>
            <a:endParaRPr lang="pl-PL" b="1" dirty="0"/>
          </a:p>
          <a:p>
            <a:r>
              <a:rPr lang="en-GB" b="1" i="1" dirty="0"/>
              <a:t>This publication reflects the views only of the author, and the Commission cannot be held responsible for any use which may be made of the information contained therein.</a:t>
            </a:r>
            <a:endParaRPr lang="pl-PL" b="1" dirty="0"/>
          </a:p>
          <a:p>
            <a:r>
              <a:rPr lang="en-GB" dirty="0"/>
              <a:t> </a:t>
            </a:r>
            <a:endParaRPr lang="pl-PL" dirty="0"/>
          </a:p>
          <a:p>
            <a:endParaRPr lang="pl-PL" dirty="0"/>
          </a:p>
        </p:txBody>
      </p:sp>
    </p:spTree>
    <p:extLst>
      <p:ext uri="{BB962C8B-B14F-4D97-AF65-F5344CB8AC3E}">
        <p14:creationId xmlns:p14="http://schemas.microsoft.com/office/powerpoint/2010/main" val="378009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423CF8-B25D-4205-820B-6F3939F784EB}"/>
              </a:ext>
            </a:extLst>
          </p:cNvPr>
          <p:cNvSpPr>
            <a:spLocks noGrp="1"/>
          </p:cNvSpPr>
          <p:nvPr>
            <p:ph type="title"/>
          </p:nvPr>
        </p:nvSpPr>
        <p:spPr/>
        <p:txBody>
          <a:bodyPr/>
          <a:lstStyle/>
          <a:p>
            <a:pPr algn="ctr"/>
            <a:r>
              <a:rPr lang="en-US" b="1" dirty="0"/>
              <a:t>U</a:t>
            </a:r>
            <a:r>
              <a:rPr lang="pl-PL" b="1" dirty="0"/>
              <a:t>3A</a:t>
            </a:r>
            <a:r>
              <a:rPr lang="en-US" b="1" dirty="0"/>
              <a:t> students by status on the labor market</a:t>
            </a:r>
            <a:endParaRPr lang="pl-PL" b="1" dirty="0"/>
          </a:p>
        </p:txBody>
      </p:sp>
      <p:sp>
        <p:nvSpPr>
          <p:cNvPr id="4" name="Symbol zastępczy zawartości 3">
            <a:extLst>
              <a:ext uri="{FF2B5EF4-FFF2-40B4-BE49-F238E27FC236}">
                <a16:creationId xmlns:a16="http://schemas.microsoft.com/office/drawing/2014/main" id="{1FADAD5E-6490-4555-9F1E-5A597B936C6F}"/>
              </a:ext>
            </a:extLst>
          </p:cNvPr>
          <p:cNvSpPr>
            <a:spLocks noGrp="1"/>
          </p:cNvSpPr>
          <p:nvPr>
            <p:ph sz="half" idx="2"/>
          </p:nvPr>
        </p:nvSpPr>
        <p:spPr>
          <a:xfrm>
            <a:off x="6477000" y="2968625"/>
            <a:ext cx="5181600" cy="3176588"/>
          </a:xfrm>
        </p:spPr>
        <p:txBody>
          <a:bodyPr/>
          <a:lstStyle/>
          <a:p>
            <a:pPr>
              <a:spcBef>
                <a:spcPts val="0"/>
              </a:spcBef>
              <a:spcAft>
                <a:spcPts val="2400"/>
              </a:spcAft>
              <a:buFont typeface="Wingdings" panose="05000000000000000000" pitchFamily="2" charset="2"/>
              <a:buChar char="Ø"/>
            </a:pPr>
            <a:r>
              <a:rPr lang="pl-PL" dirty="0"/>
              <a:t>R</a:t>
            </a:r>
            <a:r>
              <a:rPr lang="en-US" dirty="0" err="1"/>
              <a:t>etirees</a:t>
            </a:r>
            <a:endParaRPr lang="en-US" dirty="0"/>
          </a:p>
          <a:p>
            <a:pPr>
              <a:spcBef>
                <a:spcPts val="0"/>
              </a:spcBef>
              <a:spcAft>
                <a:spcPts val="2400"/>
              </a:spcAft>
              <a:buFont typeface="Wingdings" panose="05000000000000000000" pitchFamily="2" charset="2"/>
              <a:buChar char="Ø"/>
            </a:pPr>
            <a:r>
              <a:rPr lang="pl-PL" dirty="0"/>
              <a:t>P</a:t>
            </a:r>
            <a:r>
              <a:rPr lang="en-US" dirty="0" err="1"/>
              <a:t>ensioners</a:t>
            </a:r>
            <a:endParaRPr lang="en-US" dirty="0"/>
          </a:p>
          <a:p>
            <a:pPr>
              <a:spcBef>
                <a:spcPts val="0"/>
              </a:spcBef>
              <a:spcAft>
                <a:spcPts val="2400"/>
              </a:spcAft>
              <a:buFont typeface="Wingdings" panose="05000000000000000000" pitchFamily="2" charset="2"/>
              <a:buChar char="Ø"/>
            </a:pPr>
            <a:r>
              <a:rPr lang="pl-PL" dirty="0"/>
              <a:t>W</a:t>
            </a:r>
            <a:r>
              <a:rPr lang="en-US" dirty="0" err="1"/>
              <a:t>orking</a:t>
            </a:r>
            <a:r>
              <a:rPr lang="en-US" dirty="0"/>
              <a:t> people</a:t>
            </a:r>
          </a:p>
          <a:p>
            <a:pPr>
              <a:spcBef>
                <a:spcPts val="0"/>
              </a:spcBef>
              <a:spcAft>
                <a:spcPts val="2400"/>
              </a:spcAft>
              <a:buFont typeface="Wingdings" panose="05000000000000000000" pitchFamily="2" charset="2"/>
              <a:buChar char="Ø"/>
            </a:pPr>
            <a:r>
              <a:rPr lang="pl-PL" dirty="0"/>
              <a:t>U</a:t>
            </a:r>
            <a:r>
              <a:rPr lang="en-US" dirty="0" err="1"/>
              <a:t>nemployed</a:t>
            </a:r>
            <a:r>
              <a:rPr lang="en-US" dirty="0"/>
              <a:t> pe</a:t>
            </a:r>
            <a:r>
              <a:rPr lang="pl-PL" dirty="0"/>
              <a:t>ople</a:t>
            </a:r>
          </a:p>
        </p:txBody>
      </p:sp>
      <p:pic>
        <p:nvPicPr>
          <p:cNvPr id="6" name="Symbol zastępczy zawartości 5">
            <a:extLst>
              <a:ext uri="{FF2B5EF4-FFF2-40B4-BE49-F238E27FC236}">
                <a16:creationId xmlns:a16="http://schemas.microsoft.com/office/drawing/2014/main" id="{BD75402E-43F4-49E4-A987-088D26A16511}"/>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870075"/>
            <a:ext cx="5334000" cy="4351338"/>
          </a:xfrm>
          <a:prstGeom prst="rect">
            <a:avLst/>
          </a:prstGeom>
          <a:noFill/>
          <a:ln>
            <a:noFill/>
          </a:ln>
        </p:spPr>
      </p:pic>
    </p:spTree>
    <p:extLst>
      <p:ext uri="{BB962C8B-B14F-4D97-AF65-F5344CB8AC3E}">
        <p14:creationId xmlns:p14="http://schemas.microsoft.com/office/powerpoint/2010/main" val="361767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BB7F15-91C8-44BC-A475-FCF56BB40D3B}"/>
              </a:ext>
            </a:extLst>
          </p:cNvPr>
          <p:cNvSpPr>
            <a:spLocks noGrp="1"/>
          </p:cNvSpPr>
          <p:nvPr>
            <p:ph type="title"/>
          </p:nvPr>
        </p:nvSpPr>
        <p:spPr/>
        <p:txBody>
          <a:bodyPr/>
          <a:lstStyle/>
          <a:p>
            <a:pPr algn="ctr"/>
            <a:r>
              <a:rPr lang="pl-PL" b="1" dirty="0"/>
              <a:t>U3A </a:t>
            </a:r>
            <a:r>
              <a:rPr lang="pl-PL" b="1" dirty="0" err="1"/>
              <a:t>fees</a:t>
            </a:r>
            <a:r>
              <a:rPr lang="pl-PL" b="1" dirty="0"/>
              <a:t> </a:t>
            </a:r>
          </a:p>
        </p:txBody>
      </p:sp>
      <p:sp>
        <p:nvSpPr>
          <p:cNvPr id="3" name="Symbol zastępczy zawartości 2">
            <a:extLst>
              <a:ext uri="{FF2B5EF4-FFF2-40B4-BE49-F238E27FC236}">
                <a16:creationId xmlns:a16="http://schemas.microsoft.com/office/drawing/2014/main" id="{68AB9F27-E1D4-43D7-B2B0-B35E662AF3F4}"/>
              </a:ext>
            </a:extLst>
          </p:cNvPr>
          <p:cNvSpPr>
            <a:spLocks noGrp="1"/>
          </p:cNvSpPr>
          <p:nvPr>
            <p:ph idx="1"/>
          </p:nvPr>
        </p:nvSpPr>
        <p:spPr/>
        <p:txBody>
          <a:bodyPr>
            <a:normAutofit fontScale="92500" lnSpcReduction="10000"/>
          </a:bodyPr>
          <a:lstStyle/>
          <a:p>
            <a:r>
              <a:rPr lang="pl-PL" dirty="0"/>
              <a:t>U3As </a:t>
            </a:r>
            <a:r>
              <a:rPr lang="en-US" dirty="0"/>
              <a:t>in Poland were primarily supported by funds collected from candidates and students. </a:t>
            </a:r>
            <a:endParaRPr lang="pl-PL" dirty="0"/>
          </a:p>
          <a:p>
            <a:r>
              <a:rPr lang="en-US" dirty="0"/>
              <a:t>95.5% of U</a:t>
            </a:r>
            <a:r>
              <a:rPr lang="pl-PL" dirty="0"/>
              <a:t>3A</a:t>
            </a:r>
            <a:r>
              <a:rPr lang="en-US" dirty="0"/>
              <a:t> charged fees to </a:t>
            </a:r>
            <a:r>
              <a:rPr lang="pl-PL" dirty="0"/>
              <a:t>students</a:t>
            </a:r>
          </a:p>
          <a:p>
            <a:r>
              <a:rPr lang="en-US" dirty="0"/>
              <a:t>Student fees (enrollment, tuition, class fees) for 35.9% of units were the main source of income. </a:t>
            </a:r>
            <a:endParaRPr lang="pl-PL" dirty="0"/>
          </a:p>
          <a:p>
            <a:r>
              <a:rPr lang="en-US" dirty="0"/>
              <a:t>For 24.7% of universities, the main source of financing were subsidies from local government funds. </a:t>
            </a:r>
            <a:endParaRPr lang="pl-PL" dirty="0"/>
          </a:p>
          <a:p>
            <a:r>
              <a:rPr lang="en-US" dirty="0"/>
              <a:t>The budgets for running universities in the third century varied widely</a:t>
            </a:r>
            <a:r>
              <a:rPr lang="pl-PL" dirty="0"/>
              <a:t> </a:t>
            </a:r>
            <a:r>
              <a:rPr lang="en-US" dirty="0"/>
              <a:t>from PLN 110 to over PLN 2 million.</a:t>
            </a:r>
            <a:endParaRPr lang="pl-PL" dirty="0"/>
          </a:p>
          <a:p>
            <a:r>
              <a:rPr lang="en-US" dirty="0"/>
              <a:t>355 </a:t>
            </a:r>
            <a:r>
              <a:rPr lang="pl-PL" dirty="0"/>
              <a:t>U3As</a:t>
            </a:r>
            <a:r>
              <a:rPr lang="en-US" dirty="0"/>
              <a:t> (59.3%) charged the student with an annual tuition or basic fee for general lectures and program classes of PLN 1</a:t>
            </a:r>
            <a:r>
              <a:rPr lang="pl-PL" dirty="0"/>
              <a:t>.</a:t>
            </a:r>
            <a:endParaRPr lang="en-US" dirty="0"/>
          </a:p>
          <a:p>
            <a:endParaRPr lang="pl-PL" dirty="0"/>
          </a:p>
        </p:txBody>
      </p:sp>
      <p:sp>
        <p:nvSpPr>
          <p:cNvPr id="5" name="Symbol zastępczy stopki 4">
            <a:extLst>
              <a:ext uri="{FF2B5EF4-FFF2-40B4-BE49-F238E27FC236}">
                <a16:creationId xmlns:a16="http://schemas.microsoft.com/office/drawing/2014/main" id="{6724D452-7E97-4E50-AA6E-247BC739ABDB}"/>
              </a:ext>
            </a:extLst>
          </p:cNvPr>
          <p:cNvSpPr>
            <a:spLocks noGrp="1"/>
          </p:cNvSpPr>
          <p:nvPr>
            <p:ph type="ftr" sz="quarter" idx="11"/>
          </p:nvPr>
        </p:nvSpPr>
        <p:spPr/>
        <p:txBody>
          <a:bodyPr/>
          <a:lstStyle/>
          <a:p>
            <a:r>
              <a:rPr lang="en-US" dirty="0"/>
              <a:t>Done by </a:t>
            </a:r>
            <a:r>
              <a:rPr lang="en-US" dirty="0" err="1"/>
              <a:t>dr</a:t>
            </a:r>
            <a:r>
              <a:rPr lang="en-US" dirty="0"/>
              <a:t> Anna Grabowska for the project Seniors @ICT, RASMUS+</a:t>
            </a:r>
            <a:endParaRPr lang="pl-PL" dirty="0"/>
          </a:p>
        </p:txBody>
      </p:sp>
    </p:spTree>
    <p:extLst>
      <p:ext uri="{BB962C8B-B14F-4D97-AF65-F5344CB8AC3E}">
        <p14:creationId xmlns:p14="http://schemas.microsoft.com/office/powerpoint/2010/main" val="92697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BB7F15-91C8-44BC-A475-FCF56BB40D3B}"/>
              </a:ext>
            </a:extLst>
          </p:cNvPr>
          <p:cNvSpPr>
            <a:spLocks noGrp="1"/>
          </p:cNvSpPr>
          <p:nvPr>
            <p:ph type="title"/>
          </p:nvPr>
        </p:nvSpPr>
        <p:spPr/>
        <p:txBody>
          <a:bodyPr/>
          <a:lstStyle/>
          <a:p>
            <a:pPr algn="ctr"/>
            <a:r>
              <a:rPr lang="pl-PL" b="1" dirty="0"/>
              <a:t>U3A </a:t>
            </a:r>
            <a:r>
              <a:rPr lang="pl-PL" b="1" dirty="0" err="1"/>
              <a:t>fees</a:t>
            </a:r>
            <a:r>
              <a:rPr lang="pl-PL" b="1" dirty="0"/>
              <a:t> </a:t>
            </a:r>
          </a:p>
        </p:txBody>
      </p:sp>
      <p:pic>
        <p:nvPicPr>
          <p:cNvPr id="8" name="Symbol zastępczy zawartości 5">
            <a:extLst>
              <a:ext uri="{FF2B5EF4-FFF2-40B4-BE49-F238E27FC236}">
                <a16:creationId xmlns:a16="http://schemas.microsoft.com/office/drawing/2014/main" id="{8EF23758-C485-4EFE-BF23-1ECFF67767B8}"/>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42925" y="1690688"/>
            <a:ext cx="5476875" cy="4386262"/>
          </a:xfrm>
          <a:prstGeom prst="rect">
            <a:avLst/>
          </a:prstGeom>
          <a:noFill/>
          <a:ln>
            <a:noFill/>
          </a:ln>
        </p:spPr>
      </p:pic>
      <p:sp>
        <p:nvSpPr>
          <p:cNvPr id="9" name="Symbol zastępczy zawartości 8">
            <a:extLst>
              <a:ext uri="{FF2B5EF4-FFF2-40B4-BE49-F238E27FC236}">
                <a16:creationId xmlns:a16="http://schemas.microsoft.com/office/drawing/2014/main" id="{60A654D1-0F14-4B0A-B3CC-9EBB34452A38}"/>
              </a:ext>
            </a:extLst>
          </p:cNvPr>
          <p:cNvSpPr>
            <a:spLocks noGrp="1"/>
          </p:cNvSpPr>
          <p:nvPr>
            <p:ph sz="half" idx="2"/>
          </p:nvPr>
        </p:nvSpPr>
        <p:spPr>
          <a:xfrm>
            <a:off x="6162677" y="1865312"/>
            <a:ext cx="5181600" cy="4351338"/>
          </a:xfrm>
        </p:spPr>
        <p:txBody>
          <a:bodyPr>
            <a:normAutofit/>
          </a:bodyPr>
          <a:lstStyle/>
          <a:p>
            <a:pPr>
              <a:spcAft>
                <a:spcPts val="1800"/>
              </a:spcAft>
              <a:buFont typeface="Wingdings" panose="05000000000000000000" pitchFamily="2" charset="2"/>
              <a:buChar char="Ø"/>
            </a:pPr>
            <a:r>
              <a:rPr lang="pl-PL" dirty="0" err="1"/>
              <a:t>entry</a:t>
            </a:r>
            <a:r>
              <a:rPr lang="pl-PL" dirty="0"/>
              <a:t> </a:t>
            </a:r>
            <a:r>
              <a:rPr lang="pl-PL" dirty="0" err="1"/>
              <a:t>fee</a:t>
            </a:r>
            <a:endParaRPr lang="pl-PL" dirty="0"/>
          </a:p>
          <a:p>
            <a:pPr>
              <a:spcAft>
                <a:spcPts val="1800"/>
              </a:spcAft>
              <a:buFont typeface="Wingdings" panose="05000000000000000000" pitchFamily="2" charset="2"/>
              <a:buChar char="Ø"/>
            </a:pPr>
            <a:r>
              <a:rPr lang="pl-PL" dirty="0" err="1"/>
              <a:t>membership</a:t>
            </a:r>
            <a:r>
              <a:rPr lang="pl-PL" dirty="0"/>
              <a:t> </a:t>
            </a:r>
            <a:r>
              <a:rPr lang="pl-PL" dirty="0" err="1"/>
              <a:t>fee</a:t>
            </a:r>
            <a:endParaRPr lang="pl-PL" dirty="0"/>
          </a:p>
          <a:p>
            <a:pPr>
              <a:spcAft>
                <a:spcPts val="1800"/>
              </a:spcAft>
              <a:buFont typeface="Wingdings" panose="05000000000000000000" pitchFamily="2" charset="2"/>
              <a:buChar char="Ø"/>
            </a:pPr>
            <a:r>
              <a:rPr lang="pl-PL" dirty="0" err="1"/>
              <a:t>tuition</a:t>
            </a:r>
            <a:r>
              <a:rPr lang="pl-PL" dirty="0"/>
              <a:t> </a:t>
            </a:r>
            <a:r>
              <a:rPr lang="pl-PL" dirty="0" err="1"/>
              <a:t>or</a:t>
            </a:r>
            <a:r>
              <a:rPr lang="pl-PL" dirty="0"/>
              <a:t> </a:t>
            </a:r>
            <a:r>
              <a:rPr lang="pl-PL" dirty="0" err="1"/>
              <a:t>basic</a:t>
            </a:r>
            <a:r>
              <a:rPr lang="pl-PL" dirty="0"/>
              <a:t> </a:t>
            </a:r>
            <a:r>
              <a:rPr lang="pl-PL" dirty="0" err="1"/>
              <a:t>fee</a:t>
            </a:r>
            <a:endParaRPr lang="pl-PL" dirty="0"/>
          </a:p>
          <a:p>
            <a:pPr>
              <a:spcAft>
                <a:spcPts val="1800"/>
              </a:spcAft>
              <a:buFont typeface="Wingdings" panose="05000000000000000000" pitchFamily="2" charset="2"/>
              <a:buChar char="Ø"/>
            </a:pPr>
            <a:r>
              <a:rPr lang="en-US" dirty="0"/>
              <a:t>payment for optional classes</a:t>
            </a:r>
            <a:endParaRPr lang="pl-PL" dirty="0"/>
          </a:p>
          <a:p>
            <a:pPr>
              <a:spcAft>
                <a:spcPts val="1800"/>
              </a:spcAft>
              <a:buFont typeface="Wingdings" panose="05000000000000000000" pitchFamily="2" charset="2"/>
              <a:buChar char="Ø"/>
            </a:pPr>
            <a:r>
              <a:rPr lang="en-US" dirty="0"/>
              <a:t>partial payments for group </a:t>
            </a:r>
            <a:r>
              <a:rPr lang="pl-PL" dirty="0" err="1"/>
              <a:t>events</a:t>
            </a:r>
            <a:r>
              <a:rPr lang="en-US" dirty="0"/>
              <a:t> (</a:t>
            </a:r>
            <a:r>
              <a:rPr lang="pl-PL" dirty="0" err="1"/>
              <a:t>e.g</a:t>
            </a:r>
            <a:r>
              <a:rPr lang="pl-PL" dirty="0"/>
              <a:t>. </a:t>
            </a:r>
            <a:r>
              <a:rPr lang="en-US" dirty="0"/>
              <a:t>theater, trip</a:t>
            </a:r>
            <a:r>
              <a:rPr lang="pl-PL" dirty="0"/>
              <a:t>s</a:t>
            </a:r>
            <a:r>
              <a:rPr lang="en-US" dirty="0"/>
              <a:t>)</a:t>
            </a:r>
          </a:p>
          <a:p>
            <a:pPr>
              <a:spcAft>
                <a:spcPts val="1800"/>
              </a:spcAft>
              <a:buFont typeface="Wingdings" panose="05000000000000000000" pitchFamily="2" charset="2"/>
              <a:buChar char="Ø"/>
            </a:pPr>
            <a:endParaRPr lang="en-US" dirty="0"/>
          </a:p>
          <a:p>
            <a:endParaRPr lang="pl-PL" dirty="0"/>
          </a:p>
        </p:txBody>
      </p:sp>
    </p:spTree>
    <p:extLst>
      <p:ext uri="{BB962C8B-B14F-4D97-AF65-F5344CB8AC3E}">
        <p14:creationId xmlns:p14="http://schemas.microsoft.com/office/powerpoint/2010/main" val="321854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309A0D50-3797-4FC4-AE90-B7F32D8BFD69}"/>
              </a:ext>
            </a:extLst>
          </p:cNvPr>
          <p:cNvSpPr>
            <a:spLocks noGrp="1"/>
          </p:cNvSpPr>
          <p:nvPr>
            <p:ph type="title"/>
          </p:nvPr>
        </p:nvSpPr>
        <p:spPr/>
        <p:txBody>
          <a:bodyPr>
            <a:normAutofit fontScale="90000"/>
          </a:bodyPr>
          <a:lstStyle/>
          <a:p>
            <a:pPr algn="ctr"/>
            <a:br>
              <a:rPr lang="pl-PL" b="1" dirty="0"/>
            </a:br>
            <a:r>
              <a:rPr lang="pl-PL" b="1" dirty="0" err="1"/>
              <a:t>Welcome</a:t>
            </a:r>
            <a:r>
              <a:rPr lang="pl-PL" b="1" dirty="0"/>
              <a:t> to </a:t>
            </a:r>
            <a:br>
              <a:rPr lang="pl-PL" b="1" dirty="0"/>
            </a:br>
            <a:r>
              <a:rPr lang="pl-PL" sz="3100" b="1" dirty="0">
                <a:hlinkClick r:id="rId2"/>
              </a:rPr>
              <a:t>https://www.facebook.com/ictseniors/</a:t>
            </a:r>
            <a:br>
              <a:rPr lang="pl-PL" sz="3100" b="1" dirty="0"/>
            </a:br>
            <a:r>
              <a:rPr lang="pl-PL" sz="3100" b="1" dirty="0">
                <a:hlinkClick r:id="rId3"/>
              </a:rPr>
              <a:t>https://www.facebook.com/groups/LwGinClouds/</a:t>
            </a:r>
            <a:br>
              <a:rPr lang="pl-PL" b="1" dirty="0"/>
            </a:br>
            <a:r>
              <a:rPr lang="pl-PL" b="1" dirty="0"/>
              <a:t> </a:t>
            </a:r>
          </a:p>
        </p:txBody>
      </p:sp>
      <p:pic>
        <p:nvPicPr>
          <p:cNvPr id="13" name="Symbol zastępczy zawartości 12">
            <a:extLst>
              <a:ext uri="{FF2B5EF4-FFF2-40B4-BE49-F238E27FC236}">
                <a16:creationId xmlns:a16="http://schemas.microsoft.com/office/drawing/2014/main" id="{0FFFE663-5D2B-4F89-BB61-98E42A466A8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419527" y="1801507"/>
            <a:ext cx="2623147" cy="4351338"/>
          </a:xfrm>
        </p:spPr>
      </p:pic>
      <p:pic>
        <p:nvPicPr>
          <p:cNvPr id="17" name="Symbol zastępczy zawartości 16">
            <a:extLst>
              <a:ext uri="{FF2B5EF4-FFF2-40B4-BE49-F238E27FC236}">
                <a16:creationId xmlns:a16="http://schemas.microsoft.com/office/drawing/2014/main" id="{E0AEB4A5-8855-4334-87F3-71456A72AF77}"/>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634976" y="1801507"/>
            <a:ext cx="5502125" cy="4444024"/>
          </a:xfrm>
        </p:spPr>
      </p:pic>
    </p:spTree>
    <p:extLst>
      <p:ext uri="{BB962C8B-B14F-4D97-AF65-F5344CB8AC3E}">
        <p14:creationId xmlns:p14="http://schemas.microsoft.com/office/powerpoint/2010/main" val="309571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3">
            <a:extLst>
              <a:ext uri="{FF2B5EF4-FFF2-40B4-BE49-F238E27FC236}">
                <a16:creationId xmlns:a16="http://schemas.microsoft.com/office/drawing/2014/main" id="{081B58C5-B7E7-4839-90B3-70C3866B5533}"/>
              </a:ext>
            </a:extLst>
          </p:cNvPr>
          <p:cNvSpPr txBox="1">
            <a:spLocks/>
          </p:cNvSpPr>
          <p:nvPr/>
        </p:nvSpPr>
        <p:spPr>
          <a:xfrm>
            <a:off x="838199" y="2593227"/>
            <a:ext cx="10515600" cy="288607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l-PL" sz="3600" b="1" i="1" dirty="0"/>
          </a:p>
          <a:p>
            <a:pPr algn="ctr"/>
            <a:r>
              <a:rPr lang="pl-PL" sz="3600" b="1" i="1" dirty="0"/>
              <a:t>Thank you for your </a:t>
            </a:r>
            <a:r>
              <a:rPr lang="pl-PL" sz="3600" b="1" i="1" dirty="0" err="1"/>
              <a:t>attention</a:t>
            </a:r>
            <a:r>
              <a:rPr lang="pl-PL" sz="3600" b="1" i="1" dirty="0"/>
              <a:t>.</a:t>
            </a:r>
          </a:p>
          <a:p>
            <a:pPr algn="ctr"/>
            <a:endParaRPr lang="pl-PL" sz="3600" b="1" i="1" dirty="0"/>
          </a:p>
          <a:p>
            <a:pPr algn="ctr"/>
            <a:r>
              <a:rPr lang="pl-PL" sz="3600" b="1" i="1" dirty="0"/>
              <a:t>Any </a:t>
            </a:r>
            <a:r>
              <a:rPr lang="pl-PL" sz="3600" b="1" i="1" dirty="0" err="1"/>
              <a:t>questions</a:t>
            </a:r>
            <a:r>
              <a:rPr lang="pl-PL" sz="3600" b="1" i="1" dirty="0"/>
              <a:t>?</a:t>
            </a:r>
          </a:p>
          <a:p>
            <a:pPr algn="ctr"/>
            <a:endParaRPr lang="pl-PL" sz="3600" b="1" i="1" dirty="0"/>
          </a:p>
          <a:p>
            <a:pPr algn="ctr"/>
            <a:r>
              <a:rPr lang="pl-PL" sz="3600" b="1" i="1" dirty="0"/>
              <a:t>e-mail: </a:t>
            </a:r>
            <a:r>
              <a:rPr lang="pl-PL" sz="3600" b="1" i="1" dirty="0">
                <a:hlinkClick r:id="rId2"/>
              </a:rPr>
              <a:t>anka.grabowska@gmail.com</a:t>
            </a:r>
            <a:br>
              <a:rPr lang="pl-PL" sz="3600" b="1" i="1" dirty="0"/>
            </a:br>
            <a:endParaRPr lang="pl-PL" sz="3600" b="1" i="1" dirty="0"/>
          </a:p>
        </p:txBody>
      </p:sp>
      <p:pic>
        <p:nvPicPr>
          <p:cNvPr id="5" name="Obraz 4">
            <a:extLst>
              <a:ext uri="{FF2B5EF4-FFF2-40B4-BE49-F238E27FC236}">
                <a16:creationId xmlns:a16="http://schemas.microsoft.com/office/drawing/2014/main" id="{3DC7C0A1-597D-42DC-A083-C84C8BFFC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918002" cy="1009650"/>
          </a:xfrm>
          <a:prstGeom prst="rect">
            <a:avLst/>
          </a:prstGeom>
        </p:spPr>
      </p:pic>
      <p:pic>
        <p:nvPicPr>
          <p:cNvPr id="8" name="Obraz 7">
            <a:extLst>
              <a:ext uri="{FF2B5EF4-FFF2-40B4-BE49-F238E27FC236}">
                <a16:creationId xmlns:a16="http://schemas.microsoft.com/office/drawing/2014/main" id="{8A15B926-B083-4C20-BA96-57E741A5B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437" y="0"/>
            <a:ext cx="1431563" cy="1430356"/>
          </a:xfrm>
          <a:prstGeom prst="rect">
            <a:avLst/>
          </a:prstGeom>
        </p:spPr>
      </p:pic>
      <p:sp>
        <p:nvSpPr>
          <p:cNvPr id="10" name="Prostokąt 9">
            <a:extLst>
              <a:ext uri="{FF2B5EF4-FFF2-40B4-BE49-F238E27FC236}">
                <a16:creationId xmlns:a16="http://schemas.microsoft.com/office/drawing/2014/main" id="{9831A6B4-A2AA-456B-BADF-34CC417F3397}"/>
              </a:ext>
            </a:extLst>
          </p:cNvPr>
          <p:cNvSpPr/>
          <p:nvPr/>
        </p:nvSpPr>
        <p:spPr>
          <a:xfrm>
            <a:off x="-1" y="6119336"/>
            <a:ext cx="12192001" cy="738664"/>
          </a:xfrm>
          <a:prstGeom prst="rect">
            <a:avLst/>
          </a:prstGeom>
        </p:spPr>
        <p:txBody>
          <a:bodyPr wrap="square">
            <a:spAutoFit/>
          </a:bodyPr>
          <a:lstStyle/>
          <a:p>
            <a:endParaRPr lang="pl-PL" b="1" i="1" dirty="0"/>
          </a:p>
          <a:p>
            <a:pPr algn="ctr"/>
            <a:r>
              <a:rPr lang="en-GB" sz="1200" b="1" i="1" dirty="0"/>
              <a:t>The </a:t>
            </a:r>
            <a:r>
              <a:rPr lang="pl-PL" sz="1200" b="1" i="1" dirty="0"/>
              <a:t>ERASMUS+ </a:t>
            </a:r>
            <a:r>
              <a:rPr lang="pl-PL" sz="1200" b="1" i="1" dirty="0" err="1"/>
              <a:t>Seniors@ICT</a:t>
            </a:r>
            <a:r>
              <a:rPr lang="pl-PL" sz="1200" b="1" i="1" dirty="0"/>
              <a:t> </a:t>
            </a:r>
            <a:r>
              <a:rPr lang="en-GB" sz="1200" b="1" i="1" dirty="0"/>
              <a:t> project has  been funded with support from the European Commission. </a:t>
            </a:r>
            <a:endParaRPr lang="pl-PL" sz="1200" b="1" dirty="0"/>
          </a:p>
          <a:p>
            <a:pPr algn="ctr"/>
            <a:r>
              <a:rPr lang="en-GB" sz="1200" b="1" i="1" dirty="0"/>
              <a:t>This publication reflects the views only of the author, and the Commission cannot be held responsible for any use which may be made of the information contained therein.</a:t>
            </a:r>
            <a:endParaRPr lang="pl-PL" sz="1200" b="1" dirty="0"/>
          </a:p>
        </p:txBody>
      </p:sp>
    </p:spTree>
    <p:extLst>
      <p:ext uri="{BB962C8B-B14F-4D97-AF65-F5344CB8AC3E}">
        <p14:creationId xmlns:p14="http://schemas.microsoft.com/office/powerpoint/2010/main" val="196265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2ED3231-184C-469D-A890-5222F673338F}"/>
              </a:ext>
            </a:extLst>
          </p:cNvPr>
          <p:cNvSpPr>
            <a:spLocks noGrp="1"/>
          </p:cNvSpPr>
          <p:nvPr>
            <p:ph type="title"/>
          </p:nvPr>
        </p:nvSpPr>
        <p:spPr/>
        <p:txBody>
          <a:bodyPr>
            <a:normAutofit/>
          </a:bodyPr>
          <a:lstStyle/>
          <a:p>
            <a:pPr algn="ctr"/>
            <a:r>
              <a:rPr lang="en-US" b="1" dirty="0"/>
              <a:t>599 out of 640 operating </a:t>
            </a:r>
            <a:r>
              <a:rPr lang="pl-PL" b="1" dirty="0"/>
              <a:t>U3A </a:t>
            </a:r>
            <a:r>
              <a:rPr lang="pl-PL" b="1" dirty="0" err="1"/>
              <a:t>took</a:t>
            </a:r>
            <a:r>
              <a:rPr lang="pl-PL" b="1" dirty="0"/>
              <a:t> part in the </a:t>
            </a:r>
            <a:r>
              <a:rPr lang="en-US" b="1" dirty="0"/>
              <a:t>statistical survey carried out in 2018</a:t>
            </a:r>
            <a:endParaRPr lang="pl-PL" b="1" dirty="0"/>
          </a:p>
        </p:txBody>
      </p:sp>
      <p:sp>
        <p:nvSpPr>
          <p:cNvPr id="7" name="Symbol zastępczy zawartości 6">
            <a:extLst>
              <a:ext uri="{FF2B5EF4-FFF2-40B4-BE49-F238E27FC236}">
                <a16:creationId xmlns:a16="http://schemas.microsoft.com/office/drawing/2014/main" id="{7F0AA049-1C87-4B51-B798-AAAFC2F71F04}"/>
              </a:ext>
            </a:extLst>
          </p:cNvPr>
          <p:cNvSpPr>
            <a:spLocks noGrp="1"/>
          </p:cNvSpPr>
          <p:nvPr>
            <p:ph sz="half" idx="2"/>
          </p:nvPr>
        </p:nvSpPr>
        <p:spPr>
          <a:xfrm>
            <a:off x="6172199" y="1825625"/>
            <a:ext cx="5438775" cy="4351338"/>
          </a:xfrm>
        </p:spPr>
        <p:txBody>
          <a:bodyPr>
            <a:normAutofit fontScale="92500" lnSpcReduction="20000"/>
          </a:bodyPr>
          <a:lstStyle/>
          <a:p>
            <a:pPr marL="0" indent="0">
              <a:buNone/>
            </a:pPr>
            <a:r>
              <a:rPr lang="en-CA" dirty="0">
                <a:effectLst/>
              </a:rPr>
              <a:t>In 2018, 640 universities of the third age operated in Poland, i.e. entities whose main goal is educational activity, integration and activation of older people in order to improve the quality of life and increase their participation in social life. </a:t>
            </a:r>
            <a:endParaRPr lang="pl-PL" dirty="0">
              <a:effectLst/>
            </a:endParaRPr>
          </a:p>
          <a:p>
            <a:pPr marL="0" indent="0">
              <a:buNone/>
            </a:pPr>
            <a:r>
              <a:rPr lang="en-CA" dirty="0">
                <a:effectLst/>
              </a:rPr>
              <a:t>U3A operated in all voivodships</a:t>
            </a:r>
            <a:r>
              <a:rPr lang="pl-PL" dirty="0">
                <a:effectLst/>
              </a:rPr>
              <a:t>.</a:t>
            </a:r>
          </a:p>
          <a:p>
            <a:pPr marL="0" indent="0">
              <a:buNone/>
            </a:pPr>
            <a:r>
              <a:rPr lang="pl-PL" dirty="0"/>
              <a:t>The </a:t>
            </a:r>
            <a:r>
              <a:rPr lang="pl-PL" dirty="0" err="1"/>
              <a:t>majority</a:t>
            </a:r>
            <a:r>
              <a:rPr lang="pl-PL" dirty="0"/>
              <a:t> of</a:t>
            </a:r>
            <a:r>
              <a:rPr lang="en-US" dirty="0">
                <a:effectLst/>
              </a:rPr>
              <a:t> U</a:t>
            </a:r>
            <a:r>
              <a:rPr lang="pl-PL" dirty="0">
                <a:effectLst/>
              </a:rPr>
              <a:t>3A</a:t>
            </a:r>
            <a:r>
              <a:rPr lang="en-US" dirty="0">
                <a:effectLst/>
              </a:rPr>
              <a:t>W </a:t>
            </a:r>
            <a:r>
              <a:rPr lang="pl-PL" dirty="0">
                <a:effectLst/>
              </a:rPr>
              <a:t>(80) </a:t>
            </a:r>
            <a:r>
              <a:rPr lang="en-US" dirty="0">
                <a:effectLst/>
              </a:rPr>
              <a:t>were located in the </a:t>
            </a:r>
            <a:r>
              <a:rPr lang="en-US" dirty="0" err="1">
                <a:effectLst/>
              </a:rPr>
              <a:t>Mazowieckie</a:t>
            </a:r>
            <a:r>
              <a:rPr lang="en-US" dirty="0">
                <a:effectLst/>
              </a:rPr>
              <a:t> </a:t>
            </a:r>
            <a:r>
              <a:rPr lang="en-CA" dirty="0">
                <a:effectLst/>
              </a:rPr>
              <a:t>voivodship</a:t>
            </a:r>
            <a:r>
              <a:rPr lang="pl-PL" dirty="0">
                <a:effectLst/>
              </a:rPr>
              <a:t> </a:t>
            </a:r>
            <a:r>
              <a:rPr lang="en-US" dirty="0">
                <a:effectLst/>
              </a:rPr>
              <a:t>(12.5% of the total number of U</a:t>
            </a:r>
            <a:r>
              <a:rPr lang="pl-PL" dirty="0">
                <a:effectLst/>
              </a:rPr>
              <a:t>3A</a:t>
            </a:r>
            <a:r>
              <a:rPr lang="en-US" dirty="0">
                <a:effectLst/>
              </a:rPr>
              <a:t>), and the smallest </a:t>
            </a:r>
            <a:r>
              <a:rPr lang="en-US" dirty="0" err="1">
                <a:effectLst/>
              </a:rPr>
              <a:t>numer</a:t>
            </a:r>
            <a:r>
              <a:rPr lang="pl-PL" dirty="0">
                <a:effectLst/>
              </a:rPr>
              <a:t> </a:t>
            </a:r>
            <a:r>
              <a:rPr lang="en-US" dirty="0">
                <a:effectLst/>
              </a:rPr>
              <a:t>in Lublin, Opole and </a:t>
            </a:r>
            <a:r>
              <a:rPr lang="en-US" dirty="0" err="1">
                <a:effectLst/>
              </a:rPr>
              <a:t>Świętokrzyskie</a:t>
            </a:r>
            <a:r>
              <a:rPr lang="pl-PL" dirty="0">
                <a:effectLst/>
              </a:rPr>
              <a:t> </a:t>
            </a:r>
            <a:r>
              <a:rPr lang="en-CA" dirty="0">
                <a:effectLst/>
              </a:rPr>
              <a:t>voivodship</a:t>
            </a:r>
            <a:r>
              <a:rPr lang="pl-PL" dirty="0">
                <a:effectLst/>
              </a:rPr>
              <a:t>s</a:t>
            </a:r>
            <a:r>
              <a:rPr lang="en-US" dirty="0">
                <a:effectLst/>
              </a:rPr>
              <a:t> (2.5% each)</a:t>
            </a:r>
            <a:endParaRPr lang="pl-PL" dirty="0">
              <a:effectLst/>
            </a:endParaRPr>
          </a:p>
          <a:p>
            <a:endParaRPr lang="pl-PL" dirty="0">
              <a:effectLst/>
            </a:endParaRPr>
          </a:p>
          <a:p>
            <a:endParaRPr lang="pl-PL" dirty="0"/>
          </a:p>
        </p:txBody>
      </p:sp>
      <p:pic>
        <p:nvPicPr>
          <p:cNvPr id="8" name="Symbol zastępczy zawartości 7">
            <a:extLst>
              <a:ext uri="{FF2B5EF4-FFF2-40B4-BE49-F238E27FC236}">
                <a16:creationId xmlns:a16="http://schemas.microsoft.com/office/drawing/2014/main" id="{03EFCF66-6142-46F6-857F-7697C2589698}"/>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7124" y="2409419"/>
            <a:ext cx="4803751" cy="3183750"/>
          </a:xfrm>
          <a:prstGeom prst="rect">
            <a:avLst/>
          </a:prstGeom>
          <a:noFill/>
          <a:ln>
            <a:noFill/>
          </a:ln>
        </p:spPr>
      </p:pic>
    </p:spTree>
    <p:extLst>
      <p:ext uri="{BB962C8B-B14F-4D97-AF65-F5344CB8AC3E}">
        <p14:creationId xmlns:p14="http://schemas.microsoft.com/office/powerpoint/2010/main" val="288886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981E5F-1C2E-4965-9792-8770B70ABCE7}"/>
              </a:ext>
            </a:extLst>
          </p:cNvPr>
          <p:cNvSpPr>
            <a:spLocks noGrp="1"/>
          </p:cNvSpPr>
          <p:nvPr>
            <p:ph type="title"/>
          </p:nvPr>
        </p:nvSpPr>
        <p:spPr>
          <a:xfrm>
            <a:off x="542925" y="365125"/>
            <a:ext cx="11077575" cy="1325563"/>
          </a:xfrm>
        </p:spPr>
        <p:txBody>
          <a:bodyPr>
            <a:normAutofit/>
          </a:bodyPr>
          <a:lstStyle/>
          <a:p>
            <a:pPr algn="ctr"/>
            <a:r>
              <a:rPr lang="en-US" b="1" dirty="0"/>
              <a:t>Organizational and legal form of the </a:t>
            </a:r>
            <a:r>
              <a:rPr lang="pl-PL" b="1" dirty="0" err="1"/>
              <a:t>Polish</a:t>
            </a:r>
            <a:r>
              <a:rPr lang="pl-PL" b="1" dirty="0"/>
              <a:t> U3A</a:t>
            </a:r>
            <a:r>
              <a:rPr lang="en-US" dirty="0"/>
              <a:t> </a:t>
            </a:r>
            <a:endParaRPr lang="pl-PL" dirty="0"/>
          </a:p>
        </p:txBody>
      </p:sp>
      <p:sp>
        <p:nvSpPr>
          <p:cNvPr id="4" name="Symbol zastępczy zawartości 3">
            <a:extLst>
              <a:ext uri="{FF2B5EF4-FFF2-40B4-BE49-F238E27FC236}">
                <a16:creationId xmlns:a16="http://schemas.microsoft.com/office/drawing/2014/main" id="{5DFCB36E-5ADD-4FED-A6FE-AD830CF5BD67}"/>
              </a:ext>
            </a:extLst>
          </p:cNvPr>
          <p:cNvSpPr>
            <a:spLocks noGrp="1"/>
          </p:cNvSpPr>
          <p:nvPr>
            <p:ph sz="half" idx="2"/>
          </p:nvPr>
        </p:nvSpPr>
        <p:spPr/>
        <p:txBody>
          <a:bodyPr>
            <a:normAutofit fontScale="92500" lnSpcReduction="20000"/>
          </a:bodyPr>
          <a:lstStyle/>
          <a:p>
            <a:r>
              <a:rPr lang="en-US" dirty="0"/>
              <a:t>Polish U</a:t>
            </a:r>
            <a:r>
              <a:rPr lang="pl-PL" dirty="0"/>
              <a:t>3A</a:t>
            </a:r>
            <a:r>
              <a:rPr lang="en-US" dirty="0"/>
              <a:t> h</a:t>
            </a:r>
            <a:r>
              <a:rPr lang="pl-PL" dirty="0" err="1"/>
              <a:t>ave</a:t>
            </a:r>
            <a:r>
              <a:rPr lang="en-US" dirty="0"/>
              <a:t> a diverse organizational and legal form, i.e. they </a:t>
            </a:r>
            <a:r>
              <a:rPr lang="en-US" dirty="0" err="1"/>
              <a:t>operat</a:t>
            </a:r>
            <a:r>
              <a:rPr lang="pl-PL" dirty="0"/>
              <a:t>e</a:t>
            </a:r>
            <a:r>
              <a:rPr lang="en-US" dirty="0"/>
              <a:t> in the structure of various organizations or institutions. </a:t>
            </a:r>
            <a:endParaRPr lang="pl-PL" dirty="0"/>
          </a:p>
          <a:p>
            <a:r>
              <a:rPr lang="en-US" dirty="0"/>
              <a:t>Over 56% of universities for seniors functioned in the structure of NGOs,</a:t>
            </a:r>
            <a:r>
              <a:rPr lang="pl-PL" dirty="0"/>
              <a:t> </a:t>
            </a:r>
            <a:r>
              <a:rPr lang="en-US" dirty="0"/>
              <a:t>of which 44.7% were associations founded solely for the purpose of running U</a:t>
            </a:r>
            <a:r>
              <a:rPr lang="pl-PL" dirty="0"/>
              <a:t>3A</a:t>
            </a:r>
            <a:r>
              <a:rPr lang="en-US" dirty="0"/>
              <a:t>. </a:t>
            </a:r>
            <a:endParaRPr lang="pl-PL" dirty="0"/>
          </a:p>
          <a:p>
            <a:r>
              <a:rPr lang="en-US" dirty="0"/>
              <a:t>In addition, U</a:t>
            </a:r>
            <a:r>
              <a:rPr lang="pl-PL" dirty="0"/>
              <a:t>3A</a:t>
            </a:r>
            <a:r>
              <a:rPr lang="en-US" dirty="0"/>
              <a:t> also operate primarily in the structure of universities - 21.5% and cultural centers - 17.7%.</a:t>
            </a:r>
            <a:endParaRPr lang="pl-PL" dirty="0"/>
          </a:p>
        </p:txBody>
      </p:sp>
      <p:pic>
        <p:nvPicPr>
          <p:cNvPr id="6" name="Symbol zastępczy zawartości 5">
            <a:extLst>
              <a:ext uri="{FF2B5EF4-FFF2-40B4-BE49-F238E27FC236}">
                <a16:creationId xmlns:a16="http://schemas.microsoft.com/office/drawing/2014/main" id="{CBBA257E-F339-4EF0-91D3-EC74F3347D4B}"/>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5181600" cy="4149688"/>
          </a:xfrm>
          <a:prstGeom prst="rect">
            <a:avLst/>
          </a:prstGeom>
          <a:noFill/>
          <a:ln>
            <a:noFill/>
          </a:ln>
        </p:spPr>
      </p:pic>
    </p:spTree>
    <p:extLst>
      <p:ext uri="{BB962C8B-B14F-4D97-AF65-F5344CB8AC3E}">
        <p14:creationId xmlns:p14="http://schemas.microsoft.com/office/powerpoint/2010/main" val="197252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A33429-BAD7-4F9D-9312-D4C453A7EE67}"/>
              </a:ext>
            </a:extLst>
          </p:cNvPr>
          <p:cNvSpPr>
            <a:spLocks noGrp="1"/>
          </p:cNvSpPr>
          <p:nvPr>
            <p:ph type="title"/>
          </p:nvPr>
        </p:nvSpPr>
        <p:spPr/>
        <p:txBody>
          <a:bodyPr/>
          <a:lstStyle/>
          <a:p>
            <a:pPr algn="ctr"/>
            <a:r>
              <a:rPr lang="pl-PL" b="1" dirty="0" err="1"/>
              <a:t>Educational</a:t>
            </a:r>
            <a:r>
              <a:rPr lang="pl-PL" b="1" dirty="0"/>
              <a:t> </a:t>
            </a:r>
            <a:r>
              <a:rPr lang="en-US" b="1" dirty="0"/>
              <a:t>offer of Pol</a:t>
            </a:r>
            <a:r>
              <a:rPr lang="pl-PL" b="1" dirty="0" err="1"/>
              <a:t>ish</a:t>
            </a:r>
            <a:r>
              <a:rPr lang="pl-PL" b="1" dirty="0"/>
              <a:t> U3A</a:t>
            </a:r>
          </a:p>
        </p:txBody>
      </p:sp>
      <p:sp>
        <p:nvSpPr>
          <p:cNvPr id="6" name="Symbol zastępczy zawartości 5">
            <a:extLst>
              <a:ext uri="{FF2B5EF4-FFF2-40B4-BE49-F238E27FC236}">
                <a16:creationId xmlns:a16="http://schemas.microsoft.com/office/drawing/2014/main" id="{DE53FE8C-89F2-4956-A8B0-C1711A6CE8C4}"/>
              </a:ext>
            </a:extLst>
          </p:cNvPr>
          <p:cNvSpPr>
            <a:spLocks noGrp="1"/>
          </p:cNvSpPr>
          <p:nvPr>
            <p:ph idx="1"/>
          </p:nvPr>
        </p:nvSpPr>
        <p:spPr/>
        <p:txBody>
          <a:bodyPr>
            <a:normAutofit fontScale="92500" lnSpcReduction="10000"/>
          </a:bodyPr>
          <a:lstStyle/>
          <a:p>
            <a:r>
              <a:rPr lang="en-US" dirty="0"/>
              <a:t>The task of the </a:t>
            </a:r>
            <a:r>
              <a:rPr lang="pl-PL" dirty="0" err="1"/>
              <a:t>Polish</a:t>
            </a:r>
            <a:r>
              <a:rPr lang="pl-PL" dirty="0"/>
              <a:t> U3A </a:t>
            </a:r>
            <a:r>
              <a:rPr lang="en-US" dirty="0"/>
              <a:t>is primarily to organize and conduct lectures, seminars, regular classes, including workshops, courses, interest groups, cultural and artistic activities</a:t>
            </a:r>
            <a:r>
              <a:rPr lang="pl-PL" dirty="0"/>
              <a:t>, as </a:t>
            </a:r>
            <a:r>
              <a:rPr lang="pl-PL" dirty="0" err="1"/>
              <a:t>well</a:t>
            </a:r>
            <a:r>
              <a:rPr lang="pl-PL" dirty="0"/>
              <a:t> as </a:t>
            </a:r>
            <a:r>
              <a:rPr lang="en-US" dirty="0"/>
              <a:t> social activities </a:t>
            </a:r>
            <a:r>
              <a:rPr lang="pl-PL" dirty="0" err="1"/>
              <a:t>people</a:t>
            </a:r>
            <a:r>
              <a:rPr lang="pl-PL" dirty="0"/>
              <a:t> in need</a:t>
            </a:r>
            <a:r>
              <a:rPr lang="en-US" dirty="0"/>
              <a:t>. </a:t>
            </a:r>
            <a:endParaRPr lang="pl-PL" dirty="0"/>
          </a:p>
          <a:p>
            <a:r>
              <a:rPr lang="en-US" dirty="0"/>
              <a:t>Of the U</a:t>
            </a:r>
            <a:r>
              <a:rPr lang="pl-PL" dirty="0"/>
              <a:t>3</a:t>
            </a:r>
            <a:r>
              <a:rPr lang="en-US" dirty="0"/>
              <a:t>As that took part in the statistical survey, 575 units had lectures and seminars in their educational offer. </a:t>
            </a:r>
            <a:endParaRPr lang="pl-PL" dirty="0"/>
          </a:p>
          <a:p>
            <a:r>
              <a:rPr lang="en-US" dirty="0"/>
              <a:t>Slightly less,</a:t>
            </a:r>
            <a:r>
              <a:rPr lang="pl-PL" dirty="0"/>
              <a:t> </a:t>
            </a:r>
            <a:r>
              <a:rPr lang="en-US" dirty="0"/>
              <a:t>526 </a:t>
            </a:r>
            <a:r>
              <a:rPr lang="pl-PL" dirty="0" err="1"/>
              <a:t>units</a:t>
            </a:r>
            <a:r>
              <a:rPr lang="en-US" dirty="0"/>
              <a:t>, offered students regular classes, among which sport and movement classes (88.2%), language courses (81.4%) and artistic classes (73.0%) dominated. </a:t>
            </a:r>
            <a:endParaRPr lang="pl-PL" dirty="0"/>
          </a:p>
          <a:p>
            <a:r>
              <a:rPr lang="en-US" dirty="0"/>
              <a:t>Nearly 70% of U</a:t>
            </a:r>
            <a:r>
              <a:rPr lang="pl-PL" dirty="0"/>
              <a:t>3As</a:t>
            </a:r>
            <a:r>
              <a:rPr lang="en-US" dirty="0"/>
              <a:t> offered students computer classes. </a:t>
            </a:r>
            <a:endParaRPr lang="pl-PL" dirty="0"/>
          </a:p>
          <a:p>
            <a:r>
              <a:rPr lang="en-US" dirty="0"/>
              <a:t>On a national scale, average attendance of listeners</a:t>
            </a:r>
            <a:r>
              <a:rPr lang="pl-PL" dirty="0"/>
              <a:t> </a:t>
            </a:r>
            <a:r>
              <a:rPr lang="en-US" dirty="0"/>
              <a:t>in regular classes it was over 63%, and nine </a:t>
            </a:r>
            <a:r>
              <a:rPr lang="pl-PL" dirty="0"/>
              <a:t>U3As</a:t>
            </a:r>
            <a:r>
              <a:rPr lang="en-US" dirty="0"/>
              <a:t> showed 100% attendance.</a:t>
            </a:r>
            <a:endParaRPr lang="pl-PL" dirty="0"/>
          </a:p>
        </p:txBody>
      </p:sp>
    </p:spTree>
    <p:extLst>
      <p:ext uri="{BB962C8B-B14F-4D97-AF65-F5344CB8AC3E}">
        <p14:creationId xmlns:p14="http://schemas.microsoft.com/office/powerpoint/2010/main" val="304823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837DCB9D-95C3-4D16-843E-272B8DA0FA4D}"/>
              </a:ext>
            </a:extLst>
          </p:cNvPr>
          <p:cNvSpPr>
            <a:spLocks noGrp="1"/>
          </p:cNvSpPr>
          <p:nvPr>
            <p:ph type="title"/>
          </p:nvPr>
        </p:nvSpPr>
        <p:spPr/>
        <p:txBody>
          <a:bodyPr/>
          <a:lstStyle/>
          <a:p>
            <a:pPr algn="ctr"/>
            <a:r>
              <a:rPr lang="pl-PL" b="1" dirty="0" err="1"/>
              <a:t>Dividing</a:t>
            </a:r>
            <a:r>
              <a:rPr lang="pl-PL" b="1" dirty="0"/>
              <a:t> </a:t>
            </a:r>
            <a:r>
              <a:rPr lang="en-US" b="1" dirty="0"/>
              <a:t>U</a:t>
            </a:r>
            <a:r>
              <a:rPr lang="pl-PL" b="1" dirty="0"/>
              <a:t>3As</a:t>
            </a:r>
            <a:r>
              <a:rPr lang="en-US" b="1" dirty="0"/>
              <a:t> according to the forms </a:t>
            </a:r>
            <a:br>
              <a:rPr lang="pl-PL" b="1" dirty="0"/>
            </a:br>
            <a:r>
              <a:rPr lang="en-US" b="1" dirty="0"/>
              <a:t>of conducted</a:t>
            </a:r>
            <a:r>
              <a:rPr lang="pl-PL" b="1" dirty="0"/>
              <a:t> </a:t>
            </a:r>
            <a:r>
              <a:rPr lang="en-US" b="1" dirty="0"/>
              <a:t>educational and </a:t>
            </a:r>
            <a:r>
              <a:rPr lang="pl-PL" b="1" dirty="0" err="1"/>
              <a:t>other</a:t>
            </a:r>
            <a:r>
              <a:rPr lang="en-US" b="1" dirty="0"/>
              <a:t> activities</a:t>
            </a:r>
            <a:endParaRPr lang="pl-PL" b="1" dirty="0"/>
          </a:p>
        </p:txBody>
      </p:sp>
      <p:pic>
        <p:nvPicPr>
          <p:cNvPr id="8" name="Symbol zastępczy zawartości 7">
            <a:extLst>
              <a:ext uri="{FF2B5EF4-FFF2-40B4-BE49-F238E27FC236}">
                <a16:creationId xmlns:a16="http://schemas.microsoft.com/office/drawing/2014/main" id="{CDC63161-6FC5-4C9F-A912-D3539C8B452F}"/>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1825625"/>
            <a:ext cx="5181600" cy="4279900"/>
          </a:xfrm>
          <a:prstGeom prst="rect">
            <a:avLst/>
          </a:prstGeom>
          <a:noFill/>
          <a:ln>
            <a:noFill/>
          </a:ln>
        </p:spPr>
      </p:pic>
      <p:sp>
        <p:nvSpPr>
          <p:cNvPr id="9" name="Symbol zastępczy zawartości 8">
            <a:extLst>
              <a:ext uri="{FF2B5EF4-FFF2-40B4-BE49-F238E27FC236}">
                <a16:creationId xmlns:a16="http://schemas.microsoft.com/office/drawing/2014/main" id="{69031077-AA2B-48EE-A4EF-D274437DFFAC}"/>
              </a:ext>
            </a:extLst>
          </p:cNvPr>
          <p:cNvSpPr>
            <a:spLocks noGrp="1"/>
          </p:cNvSpPr>
          <p:nvPr>
            <p:ph sz="half" idx="2"/>
          </p:nvPr>
        </p:nvSpPr>
        <p:spPr>
          <a:xfrm>
            <a:off x="6172200" y="1619250"/>
            <a:ext cx="5181600" cy="4486275"/>
          </a:xfrm>
        </p:spPr>
        <p:txBody>
          <a:bodyPr/>
          <a:lstStyle/>
          <a:p>
            <a:endParaRPr lang="pl-PL" dirty="0"/>
          </a:p>
          <a:p>
            <a:pPr>
              <a:buFont typeface="Wingdings" panose="05000000000000000000" pitchFamily="2" charset="2"/>
              <a:buChar char="Ø"/>
            </a:pPr>
            <a:r>
              <a:rPr lang="pl-PL" dirty="0" err="1"/>
              <a:t>Lectures</a:t>
            </a:r>
            <a:r>
              <a:rPr lang="pl-PL" dirty="0"/>
              <a:t> and </a:t>
            </a:r>
            <a:r>
              <a:rPr lang="pl-PL" dirty="0" err="1"/>
              <a:t>seminars</a:t>
            </a:r>
            <a:endParaRPr lang="pl-PL" dirty="0"/>
          </a:p>
          <a:p>
            <a:pPr>
              <a:buFont typeface="Wingdings" panose="05000000000000000000" pitchFamily="2" charset="2"/>
              <a:buChar char="Ø"/>
            </a:pPr>
            <a:endParaRPr lang="pl-PL" dirty="0"/>
          </a:p>
          <a:p>
            <a:pPr>
              <a:buFont typeface="Wingdings" panose="05000000000000000000" pitchFamily="2" charset="2"/>
              <a:buChar char="Ø"/>
            </a:pPr>
            <a:r>
              <a:rPr lang="pl-PL" dirty="0"/>
              <a:t>Courses, </a:t>
            </a:r>
            <a:r>
              <a:rPr lang="pl-PL" dirty="0" err="1"/>
              <a:t>workshops</a:t>
            </a:r>
            <a:r>
              <a:rPr lang="pl-PL" dirty="0"/>
              <a:t>, </a:t>
            </a:r>
            <a:r>
              <a:rPr lang="pl-PL" dirty="0" err="1"/>
              <a:t>interests</a:t>
            </a:r>
            <a:r>
              <a:rPr lang="pl-PL" dirty="0"/>
              <a:t> </a:t>
            </a:r>
            <a:r>
              <a:rPr lang="pl-PL" dirty="0" err="1"/>
              <a:t>groups</a:t>
            </a:r>
            <a:endParaRPr lang="pl-PL" dirty="0"/>
          </a:p>
          <a:p>
            <a:pPr>
              <a:buFont typeface="Wingdings" panose="05000000000000000000" pitchFamily="2" charset="2"/>
              <a:buChar char="Ø"/>
            </a:pPr>
            <a:r>
              <a:rPr lang="pl-PL" dirty="0"/>
              <a:t>C</a:t>
            </a:r>
            <a:r>
              <a:rPr lang="en-US" dirty="0" err="1"/>
              <a:t>ultural</a:t>
            </a:r>
            <a:r>
              <a:rPr lang="en-US" dirty="0"/>
              <a:t> and artistic activities</a:t>
            </a:r>
            <a:endParaRPr lang="pl-PL" dirty="0"/>
          </a:p>
          <a:p>
            <a:pPr>
              <a:buFont typeface="Wingdings" panose="05000000000000000000" pitchFamily="2" charset="2"/>
              <a:buChar char="Ø"/>
            </a:pPr>
            <a:endParaRPr lang="pl-PL" dirty="0"/>
          </a:p>
          <a:p>
            <a:pPr>
              <a:buFont typeface="Wingdings" panose="05000000000000000000" pitchFamily="2" charset="2"/>
              <a:buChar char="Ø"/>
            </a:pPr>
            <a:r>
              <a:rPr lang="pl-PL" dirty="0" err="1"/>
              <a:t>Social</a:t>
            </a:r>
            <a:r>
              <a:rPr lang="pl-PL" dirty="0"/>
              <a:t> </a:t>
            </a:r>
            <a:r>
              <a:rPr lang="pl-PL" dirty="0" err="1"/>
              <a:t>activities</a:t>
            </a:r>
            <a:r>
              <a:rPr lang="pl-PL" dirty="0"/>
              <a:t> on </a:t>
            </a:r>
            <a:r>
              <a:rPr lang="pl-PL" dirty="0" err="1"/>
              <a:t>demand</a:t>
            </a:r>
            <a:endParaRPr lang="pl-PL" dirty="0"/>
          </a:p>
          <a:p>
            <a:endParaRPr lang="pl-PL" dirty="0"/>
          </a:p>
        </p:txBody>
      </p:sp>
    </p:spTree>
    <p:extLst>
      <p:ext uri="{BB962C8B-B14F-4D97-AF65-F5344CB8AC3E}">
        <p14:creationId xmlns:p14="http://schemas.microsoft.com/office/powerpoint/2010/main" val="379803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E1EB5A-8620-41EB-B229-3A4BA0C5E293}"/>
              </a:ext>
            </a:extLst>
          </p:cNvPr>
          <p:cNvSpPr>
            <a:spLocks noGrp="1"/>
          </p:cNvSpPr>
          <p:nvPr>
            <p:ph type="title"/>
          </p:nvPr>
        </p:nvSpPr>
        <p:spPr/>
        <p:txBody>
          <a:bodyPr/>
          <a:lstStyle/>
          <a:p>
            <a:pPr algn="ctr"/>
            <a:r>
              <a:rPr lang="pl-PL" b="1" dirty="0" err="1"/>
              <a:t>More</a:t>
            </a:r>
            <a:r>
              <a:rPr lang="pl-PL" b="1" dirty="0"/>
              <a:t> </a:t>
            </a:r>
            <a:r>
              <a:rPr lang="pl-PL" b="1" dirty="0" err="1"/>
              <a:t>statistic</a:t>
            </a:r>
            <a:r>
              <a:rPr lang="pl-PL" b="1" dirty="0"/>
              <a:t> </a:t>
            </a:r>
            <a:r>
              <a:rPr lang="pl-PL" b="1" dirty="0" err="1"/>
              <a:t>regarding</a:t>
            </a:r>
            <a:r>
              <a:rPr lang="pl-PL" b="1" dirty="0"/>
              <a:t> U3A </a:t>
            </a:r>
            <a:r>
              <a:rPr lang="pl-PL" b="1" dirty="0" err="1"/>
              <a:t>offer</a:t>
            </a:r>
            <a:endParaRPr lang="pl-PL" b="1" dirty="0"/>
          </a:p>
        </p:txBody>
      </p:sp>
      <p:sp>
        <p:nvSpPr>
          <p:cNvPr id="3" name="Symbol zastępczy zawartości 2">
            <a:extLst>
              <a:ext uri="{FF2B5EF4-FFF2-40B4-BE49-F238E27FC236}">
                <a16:creationId xmlns:a16="http://schemas.microsoft.com/office/drawing/2014/main" id="{1739CB7F-5F73-482E-B71D-71D309D6248C}"/>
              </a:ext>
            </a:extLst>
          </p:cNvPr>
          <p:cNvSpPr>
            <a:spLocks noGrp="1"/>
          </p:cNvSpPr>
          <p:nvPr>
            <p:ph idx="1"/>
          </p:nvPr>
        </p:nvSpPr>
        <p:spPr>
          <a:xfrm>
            <a:off x="838199" y="1825625"/>
            <a:ext cx="10715625" cy="4351338"/>
          </a:xfrm>
        </p:spPr>
        <p:txBody>
          <a:bodyPr/>
          <a:lstStyle/>
          <a:p>
            <a:r>
              <a:rPr lang="en-US" dirty="0"/>
              <a:t>Another form of U</a:t>
            </a:r>
            <a:r>
              <a:rPr lang="pl-PL" dirty="0"/>
              <a:t>3A</a:t>
            </a:r>
            <a:r>
              <a:rPr lang="en-US" dirty="0"/>
              <a:t>s activities are cultural and artistic events offered </a:t>
            </a:r>
            <a:r>
              <a:rPr lang="pl-PL" dirty="0"/>
              <a:t>by </a:t>
            </a:r>
            <a:r>
              <a:rPr lang="en-US" dirty="0"/>
              <a:t>550 </a:t>
            </a:r>
            <a:r>
              <a:rPr lang="pl-PL" dirty="0" err="1"/>
              <a:t>units</a:t>
            </a:r>
            <a:r>
              <a:rPr lang="en-US" dirty="0"/>
              <a:t>.</a:t>
            </a:r>
            <a:endParaRPr lang="pl-PL" dirty="0"/>
          </a:p>
          <a:p>
            <a:r>
              <a:rPr lang="en-US" dirty="0"/>
              <a:t>Trips and </a:t>
            </a:r>
            <a:r>
              <a:rPr lang="en-US" dirty="0" err="1"/>
              <a:t>touris</a:t>
            </a:r>
            <a:r>
              <a:rPr lang="pl-PL" dirty="0"/>
              <a:t>m</a:t>
            </a:r>
            <a:r>
              <a:rPr lang="en-US" dirty="0"/>
              <a:t> were the most popular, organized by 98.8% of U</a:t>
            </a:r>
            <a:r>
              <a:rPr lang="pl-PL" dirty="0"/>
              <a:t>3A</a:t>
            </a:r>
            <a:r>
              <a:rPr lang="en-US" dirty="0"/>
              <a:t>, as well as going to the cinema, theater, museum or other cultural institutions (92.1%).</a:t>
            </a:r>
          </a:p>
          <a:p>
            <a:r>
              <a:rPr lang="pl-PL" dirty="0"/>
              <a:t>S</a:t>
            </a:r>
            <a:r>
              <a:rPr lang="en-US" dirty="0" err="1"/>
              <a:t>ocial</a:t>
            </a:r>
            <a:r>
              <a:rPr lang="en-US" dirty="0"/>
              <a:t> activities for the benefit of people in need from outside U</a:t>
            </a:r>
            <a:r>
              <a:rPr lang="pl-PL" dirty="0"/>
              <a:t>3A </a:t>
            </a:r>
            <a:r>
              <a:rPr lang="pl-PL" dirty="0" err="1"/>
              <a:t>were</a:t>
            </a:r>
            <a:r>
              <a:rPr lang="pl-PL" dirty="0"/>
              <a:t> </a:t>
            </a:r>
            <a:r>
              <a:rPr lang="en-US" dirty="0"/>
              <a:t>carried out by 285 units. The help of </a:t>
            </a:r>
            <a:r>
              <a:rPr lang="pl-PL" dirty="0"/>
              <a:t>U3A </a:t>
            </a:r>
            <a:r>
              <a:rPr lang="en-US" dirty="0"/>
              <a:t>students was directed mainly to the elderly (67.7%), the local community (63.7%) and children and youth (52.3%).</a:t>
            </a:r>
            <a:endParaRPr lang="pl-PL" dirty="0"/>
          </a:p>
        </p:txBody>
      </p:sp>
    </p:spTree>
    <p:extLst>
      <p:ext uri="{BB962C8B-B14F-4D97-AF65-F5344CB8AC3E}">
        <p14:creationId xmlns:p14="http://schemas.microsoft.com/office/powerpoint/2010/main" val="190867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D80241-D35B-4077-91BD-7F3CC1E5DFDC}"/>
              </a:ext>
            </a:extLst>
          </p:cNvPr>
          <p:cNvSpPr>
            <a:spLocks noGrp="1"/>
          </p:cNvSpPr>
          <p:nvPr>
            <p:ph type="title"/>
          </p:nvPr>
        </p:nvSpPr>
        <p:spPr/>
        <p:txBody>
          <a:bodyPr/>
          <a:lstStyle/>
          <a:p>
            <a:pPr algn="ctr"/>
            <a:r>
              <a:rPr lang="pl-PL" b="1" dirty="0"/>
              <a:t>U3A </a:t>
            </a:r>
            <a:r>
              <a:rPr lang="pl-PL" b="1" dirty="0" err="1"/>
              <a:t>teaching</a:t>
            </a:r>
            <a:r>
              <a:rPr lang="pl-PL" b="1" dirty="0"/>
              <a:t> </a:t>
            </a:r>
            <a:r>
              <a:rPr lang="pl-PL" b="1" dirty="0" err="1"/>
              <a:t>staff</a:t>
            </a:r>
            <a:r>
              <a:rPr lang="pl-PL" b="1" dirty="0"/>
              <a:t> and students</a:t>
            </a:r>
          </a:p>
        </p:txBody>
      </p:sp>
      <p:sp>
        <p:nvSpPr>
          <p:cNvPr id="3" name="Symbol zastępczy zawartości 2">
            <a:extLst>
              <a:ext uri="{FF2B5EF4-FFF2-40B4-BE49-F238E27FC236}">
                <a16:creationId xmlns:a16="http://schemas.microsoft.com/office/drawing/2014/main" id="{26A94096-95DF-4766-BA38-9E4E5E771DE0}"/>
              </a:ext>
            </a:extLst>
          </p:cNvPr>
          <p:cNvSpPr>
            <a:spLocks noGrp="1"/>
          </p:cNvSpPr>
          <p:nvPr>
            <p:ph idx="1"/>
          </p:nvPr>
        </p:nvSpPr>
        <p:spPr/>
        <p:txBody>
          <a:bodyPr>
            <a:normAutofit fontScale="85000" lnSpcReduction="10000"/>
          </a:bodyPr>
          <a:lstStyle/>
          <a:p>
            <a:r>
              <a:rPr lang="en-US" dirty="0"/>
              <a:t>Among nearly 14 thousand lecturers, the largest group were academic teachers (without teachers and foreign language teachers) - over 4.1 thousand </a:t>
            </a:r>
            <a:endParaRPr lang="pl-PL" dirty="0"/>
          </a:p>
          <a:p>
            <a:r>
              <a:rPr lang="en-US" dirty="0"/>
              <a:t>Some 41.1% of the teaching staff worked for UTW for free. The largest group of free lecturers or lecturers were themselves (85.1%), while U</a:t>
            </a:r>
            <a:r>
              <a:rPr lang="pl-PL" dirty="0"/>
              <a:t>3A</a:t>
            </a:r>
            <a:r>
              <a:rPr lang="en-US" dirty="0"/>
              <a:t> most often incurred expenses to pay professional instructors</a:t>
            </a:r>
            <a:r>
              <a:rPr lang="pl-PL" dirty="0"/>
              <a:t> </a:t>
            </a:r>
            <a:r>
              <a:rPr lang="en-US" dirty="0"/>
              <a:t>and trainers - over 77% of them received remuneration for work.</a:t>
            </a:r>
          </a:p>
          <a:p>
            <a:r>
              <a:rPr lang="en-US" dirty="0"/>
              <a:t>In all U</a:t>
            </a:r>
            <a:r>
              <a:rPr lang="pl-PL" dirty="0"/>
              <a:t>3A</a:t>
            </a:r>
            <a:r>
              <a:rPr lang="en-US" dirty="0"/>
              <a:t> a total of 113.2 thousand </a:t>
            </a:r>
            <a:r>
              <a:rPr lang="pl-PL" dirty="0"/>
              <a:t>students</a:t>
            </a:r>
            <a:r>
              <a:rPr lang="en-US" dirty="0"/>
              <a:t>, including 95.4 </a:t>
            </a:r>
            <a:r>
              <a:rPr lang="en-US" dirty="0" err="1"/>
              <a:t>thous</a:t>
            </a:r>
            <a:r>
              <a:rPr lang="pl-PL" dirty="0"/>
              <a:t>and</a:t>
            </a:r>
            <a:r>
              <a:rPr lang="en-US" dirty="0"/>
              <a:t> women. </a:t>
            </a:r>
            <a:endParaRPr lang="pl-PL" dirty="0"/>
          </a:p>
          <a:p>
            <a:r>
              <a:rPr lang="en-US" dirty="0"/>
              <a:t>The majority of studying seniors are people aged 61-75 (71.9%). </a:t>
            </a:r>
            <a:endParaRPr lang="pl-PL" dirty="0"/>
          </a:p>
          <a:p>
            <a:r>
              <a:rPr lang="en-US" dirty="0"/>
              <a:t>In terms of the level of education, people with secondary education dominated (50.5%), and in cross-section according to the status on the labor market the majority of students had the status of a pensioner (87.9%).</a:t>
            </a:r>
            <a:endParaRPr lang="pl-PL" dirty="0"/>
          </a:p>
          <a:p>
            <a:r>
              <a:rPr lang="en-US" dirty="0"/>
              <a:t>The largest </a:t>
            </a:r>
            <a:r>
              <a:rPr lang="pl-PL" dirty="0"/>
              <a:t>U3A </a:t>
            </a:r>
            <a:r>
              <a:rPr lang="en-US" dirty="0"/>
              <a:t>in Poland had 2,536 students</a:t>
            </a:r>
            <a:r>
              <a:rPr lang="pl-PL" dirty="0"/>
              <a:t>.</a:t>
            </a:r>
            <a:endParaRPr lang="en-US" dirty="0"/>
          </a:p>
          <a:p>
            <a:endParaRPr lang="pl-PL" dirty="0"/>
          </a:p>
        </p:txBody>
      </p:sp>
    </p:spTree>
    <p:extLst>
      <p:ext uri="{BB962C8B-B14F-4D97-AF65-F5344CB8AC3E}">
        <p14:creationId xmlns:p14="http://schemas.microsoft.com/office/powerpoint/2010/main" val="371332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2E2BC8-E26B-48D7-B66C-A272FACC2757}"/>
              </a:ext>
            </a:extLst>
          </p:cNvPr>
          <p:cNvSpPr>
            <a:spLocks noGrp="1"/>
          </p:cNvSpPr>
          <p:nvPr>
            <p:ph type="title"/>
          </p:nvPr>
        </p:nvSpPr>
        <p:spPr/>
        <p:txBody>
          <a:bodyPr/>
          <a:lstStyle/>
          <a:p>
            <a:pPr algn="ctr"/>
            <a:r>
              <a:rPr lang="pl-PL" b="1" dirty="0"/>
              <a:t>U3A students by </a:t>
            </a:r>
            <a:r>
              <a:rPr lang="pl-PL" b="1" dirty="0" err="1"/>
              <a:t>age</a:t>
            </a:r>
            <a:endParaRPr lang="pl-PL" b="1" dirty="0"/>
          </a:p>
        </p:txBody>
      </p:sp>
      <p:sp>
        <p:nvSpPr>
          <p:cNvPr id="4" name="Symbol zastępczy zawartości 3">
            <a:extLst>
              <a:ext uri="{FF2B5EF4-FFF2-40B4-BE49-F238E27FC236}">
                <a16:creationId xmlns:a16="http://schemas.microsoft.com/office/drawing/2014/main" id="{C9AB5491-F4FB-4D47-904C-B50AB26823D3}"/>
              </a:ext>
            </a:extLst>
          </p:cNvPr>
          <p:cNvSpPr>
            <a:spLocks noGrp="1"/>
          </p:cNvSpPr>
          <p:nvPr>
            <p:ph sz="half" idx="2"/>
          </p:nvPr>
        </p:nvSpPr>
        <p:spPr>
          <a:xfrm>
            <a:off x="6276975" y="2005012"/>
            <a:ext cx="5181600" cy="4351338"/>
          </a:xfrm>
        </p:spPr>
        <p:txBody>
          <a:bodyPr/>
          <a:lstStyle/>
          <a:p>
            <a:pPr>
              <a:spcBef>
                <a:spcPts val="0"/>
              </a:spcBef>
              <a:spcAft>
                <a:spcPts val="600"/>
              </a:spcAft>
            </a:pPr>
            <a:endParaRPr lang="pl-PL" dirty="0"/>
          </a:p>
          <a:p>
            <a:pPr>
              <a:spcBef>
                <a:spcPts val="0"/>
              </a:spcBef>
              <a:spcAft>
                <a:spcPts val="600"/>
              </a:spcAft>
            </a:pPr>
            <a:endParaRPr lang="pl-PL" dirty="0"/>
          </a:p>
          <a:p>
            <a:pPr>
              <a:spcBef>
                <a:spcPts val="0"/>
              </a:spcBef>
              <a:spcAft>
                <a:spcPts val="600"/>
              </a:spcAft>
              <a:buFont typeface="Wingdings" panose="05000000000000000000" pitchFamily="2" charset="2"/>
              <a:buChar char="Ø"/>
            </a:pPr>
            <a:r>
              <a:rPr lang="pl-PL" dirty="0"/>
              <a:t>U</a:t>
            </a:r>
            <a:r>
              <a:rPr lang="en-US" dirty="0"/>
              <a:t>p to 60 years old</a:t>
            </a:r>
            <a:endParaRPr lang="pl-PL" dirty="0"/>
          </a:p>
          <a:p>
            <a:pPr>
              <a:spcBef>
                <a:spcPts val="0"/>
              </a:spcBef>
              <a:spcAft>
                <a:spcPts val="600"/>
              </a:spcAft>
              <a:buFont typeface="Wingdings" panose="05000000000000000000" pitchFamily="2" charset="2"/>
              <a:buChar char="Ø"/>
            </a:pPr>
            <a:endParaRPr lang="pl-PL" dirty="0"/>
          </a:p>
          <a:p>
            <a:pPr>
              <a:spcBef>
                <a:spcPts val="0"/>
              </a:spcBef>
              <a:spcAft>
                <a:spcPts val="600"/>
              </a:spcAft>
              <a:buFont typeface="Wingdings" panose="05000000000000000000" pitchFamily="2" charset="2"/>
              <a:buChar char="Ø"/>
            </a:pPr>
            <a:r>
              <a:rPr lang="pl-PL" dirty="0"/>
              <a:t>61-75 </a:t>
            </a:r>
            <a:r>
              <a:rPr lang="pl-PL" dirty="0" err="1"/>
              <a:t>years</a:t>
            </a:r>
            <a:r>
              <a:rPr lang="pl-PL" dirty="0"/>
              <a:t> </a:t>
            </a:r>
            <a:r>
              <a:rPr lang="pl-PL" dirty="0" err="1"/>
              <a:t>old</a:t>
            </a:r>
            <a:endParaRPr lang="pl-PL" dirty="0"/>
          </a:p>
          <a:p>
            <a:pPr>
              <a:spcBef>
                <a:spcPts val="0"/>
              </a:spcBef>
              <a:spcAft>
                <a:spcPts val="600"/>
              </a:spcAft>
              <a:buFont typeface="Wingdings" panose="05000000000000000000" pitchFamily="2" charset="2"/>
              <a:buChar char="Ø"/>
            </a:pPr>
            <a:endParaRPr lang="pl-PL" dirty="0"/>
          </a:p>
          <a:p>
            <a:pPr>
              <a:spcBef>
                <a:spcPts val="0"/>
              </a:spcBef>
              <a:spcAft>
                <a:spcPts val="600"/>
              </a:spcAft>
              <a:buFont typeface="Wingdings" panose="05000000000000000000" pitchFamily="2" charset="2"/>
              <a:buChar char="Ø"/>
            </a:pPr>
            <a:r>
              <a:rPr lang="pl-PL" dirty="0"/>
              <a:t>76 </a:t>
            </a:r>
            <a:r>
              <a:rPr lang="pl-PL" dirty="0" err="1"/>
              <a:t>years</a:t>
            </a:r>
            <a:r>
              <a:rPr lang="pl-PL" dirty="0"/>
              <a:t> </a:t>
            </a:r>
            <a:r>
              <a:rPr lang="pl-PL" dirty="0" err="1"/>
              <a:t>old</a:t>
            </a:r>
            <a:r>
              <a:rPr lang="pl-PL" dirty="0"/>
              <a:t> and </a:t>
            </a:r>
            <a:r>
              <a:rPr lang="pl-PL" dirty="0" err="1"/>
              <a:t>more</a:t>
            </a:r>
            <a:endParaRPr lang="pl-PL" dirty="0"/>
          </a:p>
        </p:txBody>
      </p:sp>
      <p:pic>
        <p:nvPicPr>
          <p:cNvPr id="6" name="Symbol zastępczy zawartości 5">
            <a:extLst>
              <a:ext uri="{FF2B5EF4-FFF2-40B4-BE49-F238E27FC236}">
                <a16:creationId xmlns:a16="http://schemas.microsoft.com/office/drawing/2014/main" id="{1ED10062-82B3-4F79-B84A-E329C0BC8AB3}"/>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600" y="1825625"/>
            <a:ext cx="5181600" cy="4351338"/>
          </a:xfrm>
          <a:prstGeom prst="rect">
            <a:avLst/>
          </a:prstGeom>
          <a:noFill/>
          <a:ln>
            <a:noFill/>
          </a:ln>
        </p:spPr>
      </p:pic>
    </p:spTree>
    <p:extLst>
      <p:ext uri="{BB962C8B-B14F-4D97-AF65-F5344CB8AC3E}">
        <p14:creationId xmlns:p14="http://schemas.microsoft.com/office/powerpoint/2010/main" val="47616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6C930E-C6AB-4730-AD7B-0D6395387148}"/>
              </a:ext>
            </a:extLst>
          </p:cNvPr>
          <p:cNvSpPr>
            <a:spLocks noGrp="1"/>
          </p:cNvSpPr>
          <p:nvPr>
            <p:ph type="title"/>
          </p:nvPr>
        </p:nvSpPr>
        <p:spPr/>
        <p:txBody>
          <a:bodyPr/>
          <a:lstStyle/>
          <a:p>
            <a:pPr algn="ctr"/>
            <a:r>
              <a:rPr lang="en-US" b="1" dirty="0"/>
              <a:t>U</a:t>
            </a:r>
            <a:r>
              <a:rPr lang="pl-PL" b="1" dirty="0"/>
              <a:t>3A</a:t>
            </a:r>
            <a:r>
              <a:rPr lang="en-US" b="1" dirty="0"/>
              <a:t> students by education level</a:t>
            </a:r>
            <a:endParaRPr lang="pl-PL" b="1" dirty="0"/>
          </a:p>
        </p:txBody>
      </p:sp>
      <p:sp>
        <p:nvSpPr>
          <p:cNvPr id="4" name="Symbol zastępczy zawartości 3">
            <a:extLst>
              <a:ext uri="{FF2B5EF4-FFF2-40B4-BE49-F238E27FC236}">
                <a16:creationId xmlns:a16="http://schemas.microsoft.com/office/drawing/2014/main" id="{D83115AF-9277-46B8-9123-162C4D5398AB}"/>
              </a:ext>
            </a:extLst>
          </p:cNvPr>
          <p:cNvSpPr>
            <a:spLocks noGrp="1"/>
          </p:cNvSpPr>
          <p:nvPr>
            <p:ph sz="half" idx="2"/>
          </p:nvPr>
        </p:nvSpPr>
        <p:spPr>
          <a:xfrm>
            <a:off x="6210300" y="2626519"/>
            <a:ext cx="5181600" cy="2794000"/>
          </a:xfrm>
        </p:spPr>
        <p:txBody>
          <a:bodyPr/>
          <a:lstStyle/>
          <a:p>
            <a:pPr>
              <a:spcBef>
                <a:spcPts val="0"/>
              </a:spcBef>
              <a:spcAft>
                <a:spcPts val="1800"/>
              </a:spcAft>
              <a:buFont typeface="Wingdings" panose="05000000000000000000" pitchFamily="2" charset="2"/>
              <a:buChar char="Ø"/>
            </a:pPr>
            <a:r>
              <a:rPr lang="pl-PL" dirty="0" err="1"/>
              <a:t>Primary</a:t>
            </a:r>
            <a:r>
              <a:rPr lang="pl-PL" dirty="0"/>
              <a:t> </a:t>
            </a:r>
            <a:r>
              <a:rPr lang="pl-PL" dirty="0" err="1"/>
              <a:t>school</a:t>
            </a:r>
            <a:endParaRPr lang="pl-PL" dirty="0"/>
          </a:p>
          <a:p>
            <a:pPr>
              <a:spcBef>
                <a:spcPts val="0"/>
              </a:spcBef>
              <a:spcAft>
                <a:spcPts val="1800"/>
              </a:spcAft>
              <a:buFont typeface="Wingdings" panose="05000000000000000000" pitchFamily="2" charset="2"/>
              <a:buChar char="Ø"/>
            </a:pPr>
            <a:r>
              <a:rPr lang="pl-PL" dirty="0" err="1"/>
              <a:t>Vocational</a:t>
            </a:r>
            <a:r>
              <a:rPr lang="pl-PL" dirty="0"/>
              <a:t> </a:t>
            </a:r>
            <a:r>
              <a:rPr lang="pl-PL" dirty="0" err="1"/>
              <a:t>school</a:t>
            </a:r>
            <a:endParaRPr lang="pl-PL" dirty="0"/>
          </a:p>
          <a:p>
            <a:pPr>
              <a:spcBef>
                <a:spcPts val="0"/>
              </a:spcBef>
              <a:spcAft>
                <a:spcPts val="1800"/>
              </a:spcAft>
              <a:buFont typeface="Wingdings" panose="05000000000000000000" pitchFamily="2" charset="2"/>
              <a:buChar char="Ø"/>
            </a:pPr>
            <a:r>
              <a:rPr lang="pl-PL" dirty="0" err="1"/>
              <a:t>Secondary</a:t>
            </a:r>
            <a:r>
              <a:rPr lang="pl-PL" dirty="0"/>
              <a:t> </a:t>
            </a:r>
            <a:r>
              <a:rPr lang="pl-PL" dirty="0" err="1"/>
              <a:t>school</a:t>
            </a:r>
            <a:endParaRPr lang="pl-PL" dirty="0"/>
          </a:p>
          <a:p>
            <a:pPr>
              <a:spcBef>
                <a:spcPts val="0"/>
              </a:spcBef>
              <a:spcAft>
                <a:spcPts val="1800"/>
              </a:spcAft>
              <a:buFont typeface="Wingdings" panose="05000000000000000000" pitchFamily="2" charset="2"/>
              <a:buChar char="Ø"/>
            </a:pPr>
            <a:r>
              <a:rPr lang="pl-PL" dirty="0"/>
              <a:t>High </a:t>
            </a:r>
            <a:r>
              <a:rPr lang="pl-PL" dirty="0" err="1"/>
              <a:t>school</a:t>
            </a:r>
            <a:endParaRPr lang="pl-PL" dirty="0"/>
          </a:p>
        </p:txBody>
      </p:sp>
      <p:pic>
        <p:nvPicPr>
          <p:cNvPr id="6" name="Obraz 5">
            <a:extLst>
              <a:ext uri="{FF2B5EF4-FFF2-40B4-BE49-F238E27FC236}">
                <a16:creationId xmlns:a16="http://schemas.microsoft.com/office/drawing/2014/main" id="{FDD8F7DA-4A96-468E-A5CC-347ED3C2CF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1050" y="1784191"/>
            <a:ext cx="5177473" cy="4168934"/>
          </a:xfrm>
          <a:prstGeom prst="rect">
            <a:avLst/>
          </a:prstGeom>
          <a:noFill/>
          <a:ln>
            <a:noFill/>
          </a:ln>
        </p:spPr>
      </p:pic>
    </p:spTree>
    <p:extLst>
      <p:ext uri="{BB962C8B-B14F-4D97-AF65-F5344CB8AC3E}">
        <p14:creationId xmlns:p14="http://schemas.microsoft.com/office/powerpoint/2010/main" val="158501802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1042</Words>
  <Application>Microsoft Office PowerPoint</Application>
  <PresentationFormat>Panoramiczny</PresentationFormat>
  <Paragraphs>86</Paragraphs>
  <Slides>14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14</vt:i4>
      </vt:variant>
    </vt:vector>
  </HeadingPairs>
  <TitlesOfParts>
    <vt:vector size="19" baseType="lpstr">
      <vt:lpstr>Arial</vt:lpstr>
      <vt:lpstr>Calibri</vt:lpstr>
      <vt:lpstr>Calibri Light</vt:lpstr>
      <vt:lpstr>Wingdings</vt:lpstr>
      <vt:lpstr>Motyw pakietu Office</vt:lpstr>
      <vt:lpstr>   UNIVERSITIES OF THE THIRD AGE IN POLAND IN 2018 U3A Forum, 1.03.2020 </vt:lpstr>
      <vt:lpstr>599 out of 640 operating U3A took part in the statistical survey carried out in 2018</vt:lpstr>
      <vt:lpstr>Organizational and legal form of the Polish U3A </vt:lpstr>
      <vt:lpstr>Educational offer of Polish U3A</vt:lpstr>
      <vt:lpstr>Dividing U3As according to the forms  of conducted educational and other activities</vt:lpstr>
      <vt:lpstr>More statistic regarding U3A offer</vt:lpstr>
      <vt:lpstr>U3A teaching staff and students</vt:lpstr>
      <vt:lpstr>U3A students by age</vt:lpstr>
      <vt:lpstr>U3A students by education level</vt:lpstr>
      <vt:lpstr>U3A students by status on the labor market</vt:lpstr>
      <vt:lpstr>U3A fees </vt:lpstr>
      <vt:lpstr>U3A fees </vt:lpstr>
      <vt:lpstr> Welcome to  https://www.facebook.com/ictseniors/ https://www.facebook.com/groups/LwGinClouds/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UNIVERSITIES OF THE THIRD AGE IN POLAND IN 2018</dc:title>
  <dc:creator>Anna Grabowska</dc:creator>
  <cp:lastModifiedBy>Anna Grabowska</cp:lastModifiedBy>
  <cp:revision>21</cp:revision>
  <dcterms:created xsi:type="dcterms:W3CDTF">2020-02-04T13:04:46Z</dcterms:created>
  <dcterms:modified xsi:type="dcterms:W3CDTF">2020-02-24T16:12:10Z</dcterms:modified>
</cp:coreProperties>
</file>