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81" r:id="rId3"/>
    <p:sldId id="283" r:id="rId4"/>
    <p:sldId id="282" r:id="rId5"/>
    <p:sldId id="279" r:id="rId6"/>
    <p:sldId id="280" r:id="rId7"/>
    <p:sldId id="276" r:id="rId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7" roundtripDataSignature="AMtx7mjmRsGXzb8DMw60fqG2OCFkIbe4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3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28" Type="http://schemas.openxmlformats.org/officeDocument/2006/relationships/presProps" Target="presProps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27" Type="http://customschemas.google.com/relationships/presentationmetadata" Target="meta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/>
              <a:t>Pcg +ę</a:t>
            </a:r>
            <a:endParaRPr/>
          </a:p>
        </p:txBody>
      </p:sp>
      <p:sp>
        <p:nvSpPr>
          <p:cNvPr id="108" name="Google Shape;108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88932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/>
              <a:t>Pcg +ę</a:t>
            </a:r>
            <a:endParaRPr/>
          </a:p>
        </p:txBody>
      </p:sp>
      <p:sp>
        <p:nvSpPr>
          <p:cNvPr id="108" name="Google Shape;108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82343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/>
              <a:t>Pcg +ę</a:t>
            </a:r>
            <a:endParaRPr/>
          </a:p>
        </p:txBody>
      </p:sp>
      <p:sp>
        <p:nvSpPr>
          <p:cNvPr id="108" name="Google Shape;108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07759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/>
              <a:t>Pcg +ę</a:t>
            </a:r>
            <a:endParaRPr/>
          </a:p>
        </p:txBody>
      </p:sp>
      <p:sp>
        <p:nvSpPr>
          <p:cNvPr id="108" name="Google Shape;108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729019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/>
              <a:t>Pcg +ę</a:t>
            </a:r>
            <a:endParaRPr/>
          </a:p>
        </p:txBody>
      </p:sp>
      <p:sp>
        <p:nvSpPr>
          <p:cNvPr id="108" name="Google Shape;108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832714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28" name="Google Shape;428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" name="Google Shape;429;p2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7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zawartość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4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4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2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pionowy i teks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4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4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ajd tytułowy" type="title">
  <p:cSld name="TITL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6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6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1" name="Google Shape;31;p2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główek sekcji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7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7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2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wa elementy zawartości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28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ównanie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9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9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29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29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29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2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lko tytuł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3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3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sty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az z podpisem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2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2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32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3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tekst pionowy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3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.org.pl/" TargetMode="External"/><Relationship Id="rId4" Type="http://schemas.openxmlformats.org/officeDocument/2006/relationships/hyperlink" Target="http://www.pcgpolska.pl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prawokultury.pl/publikacje/domena-publiczna/" TargetMode="External"/><Relationship Id="rId3" Type="http://schemas.openxmlformats.org/officeDocument/2006/relationships/image" Target="../media/image1.jpg"/><Relationship Id="rId7" Type="http://schemas.openxmlformats.org/officeDocument/2006/relationships/hyperlink" Target="https://creativecommons.pl/poznaj-licencje-creative-commons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77340" y="6088380"/>
            <a:ext cx="5989320" cy="76962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/>
          <p:nvPr/>
        </p:nvSpPr>
        <p:spPr>
          <a:xfrm>
            <a:off x="0" y="4735991"/>
            <a:ext cx="9144000" cy="1169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Projekt „GENERATOR INNOWACJI. SIECI WSPARCIA 2” współfinansowany ze środków Unii Europejskiej w ramach Europejskiego Funduszu Społecznego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2075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Lider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rojektu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pl-PL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PCG Polska Sp. z o. o., ul. Fabryczna 17, 90-344 Łódź, </a:t>
            </a:r>
            <a:r>
              <a:rPr lang="pl-PL" sz="14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www.pcgpolska.pl</a:t>
            </a:r>
            <a:r>
              <a:rPr lang="pl-PL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92075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Partner Projektu: Towarzystwo Inicjatyw Twórczych „ę”, ul. Mokotowska 55 m. 50, 00-542 Warszawa </a:t>
            </a:r>
            <a:r>
              <a:rPr lang="pl-PL" sz="14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www.e.org.pl</a:t>
            </a:r>
            <a:r>
              <a:rPr lang="pl-PL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DC3CBBE-B7E6-4C19-90F6-8E07A5375E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568139"/>
            <a:ext cx="9144000" cy="3076433"/>
          </a:xfrm>
        </p:spPr>
        <p:txBody>
          <a:bodyPr>
            <a:normAutofit fontScale="90000"/>
          </a:bodyPr>
          <a:lstStyle/>
          <a:p>
            <a:br>
              <a:rPr lang="pl-PL" sz="3600" dirty="0">
                <a:latin typeface="Arial Black" panose="020B0A04020102020204" pitchFamily="34" charset="0"/>
              </a:rPr>
            </a:br>
            <a:br>
              <a:rPr lang="pl-PL" sz="3600" dirty="0">
                <a:latin typeface="Arial Black" panose="020B0A04020102020204" pitchFamily="34" charset="0"/>
              </a:rPr>
            </a:br>
            <a:r>
              <a:rPr lang="pl-PL" sz="3600" dirty="0">
                <a:latin typeface="Arial Black" panose="020B0A04020102020204" pitchFamily="34" charset="0"/>
              </a:rPr>
              <a:t>GENERATOR INNOWACJI. </a:t>
            </a:r>
            <a:br>
              <a:rPr lang="pl-PL" sz="3600" dirty="0">
                <a:latin typeface="Arial Black" panose="020B0A04020102020204" pitchFamily="34" charset="0"/>
              </a:rPr>
            </a:br>
            <a:r>
              <a:rPr lang="pl-PL" sz="3600" dirty="0">
                <a:latin typeface="Arial Black" panose="020B0A04020102020204" pitchFamily="34" charset="0"/>
              </a:rPr>
              <a:t>SIECI WSPARCIA 2</a:t>
            </a:r>
            <a:br>
              <a:rPr lang="pl-PL" sz="3600" dirty="0">
                <a:latin typeface="Arial Black" panose="020B0A04020102020204" pitchFamily="34" charset="0"/>
              </a:rPr>
            </a:br>
            <a:br>
              <a:rPr lang="pl-PL" sz="3600" dirty="0">
                <a:latin typeface="Arial Black" panose="020B0A04020102020204" pitchFamily="34" charset="0"/>
              </a:rPr>
            </a:br>
            <a:r>
              <a:rPr lang="pl-PL" sz="4000" dirty="0">
                <a:solidFill>
                  <a:srgbClr val="0070C0"/>
                </a:solidFill>
                <a:latin typeface="Arial Black" panose="020B0A04020102020204" pitchFamily="34" charset="0"/>
              </a:rPr>
              <a:t>Integracja Polskich Seniorów         </a:t>
            </a:r>
            <a:br>
              <a:rPr lang="pl-PL" sz="40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r>
              <a:rPr lang="pl-PL" sz="4000" dirty="0">
                <a:solidFill>
                  <a:srgbClr val="0070C0"/>
                </a:solidFill>
                <a:latin typeface="Arial Black" panose="020B0A04020102020204" pitchFamily="34" charset="0"/>
              </a:rPr>
              <a:t>i Opiekunek z Ukrainy (ISO22)</a:t>
            </a:r>
            <a:br>
              <a:rPr lang="pl-PL" sz="3600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br>
              <a:rPr lang="pl-PL" sz="3600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pl-PL" sz="3600" b="1" dirty="0">
                <a:solidFill>
                  <a:schemeClr val="tx1"/>
                </a:solidFill>
                <a:latin typeface="+mn-lt"/>
              </a:rPr>
              <a:t>Digital </a:t>
            </a:r>
            <a:r>
              <a:rPr lang="pl-PL" sz="3600" b="1" dirty="0" err="1">
                <a:solidFill>
                  <a:schemeClr val="tx1"/>
                </a:solidFill>
                <a:latin typeface="+mn-lt"/>
              </a:rPr>
              <a:t>storytelling</a:t>
            </a:r>
            <a:r>
              <a:rPr lang="pl-PL" sz="3600" b="1" dirty="0">
                <a:solidFill>
                  <a:schemeClr val="tx1"/>
                </a:solidFill>
                <a:latin typeface="+mn-lt"/>
              </a:rPr>
              <a:t> - dlaczego warto tworzyć cyfrowe opowieści ze zbiorów archiwalnych</a:t>
            </a:r>
            <a:br>
              <a:rPr lang="pl-PL" sz="3600" b="1" dirty="0">
                <a:solidFill>
                  <a:schemeClr val="tx1"/>
                </a:solidFill>
                <a:latin typeface="+mn-lt"/>
              </a:rPr>
            </a:br>
            <a:r>
              <a:rPr lang="pl-PL" sz="2700" b="1" i="1" dirty="0">
                <a:solidFill>
                  <a:schemeClr val="tx1"/>
                </a:solidFill>
                <a:latin typeface="Arial Narrow" panose="020B0606020202030204" pitchFamily="34" charset="0"/>
              </a:rPr>
              <a:t>Lab. 237. WETI PG, Gdańsk, 2.12.2021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77340" y="6088380"/>
            <a:ext cx="5989320" cy="769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3" descr="Towarzystwo Inicjatyw Twórczych “ę” – SwishLab – pracownia ...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08900" y="121736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3" descr="Obraz zawierający rysunek&#10;&#10;Opis wygenerowany automatyczni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127890" y="121736"/>
            <a:ext cx="143877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3"/>
          <p:cNvPicPr preferRelativeResize="0"/>
          <p:nvPr/>
        </p:nvPicPr>
        <p:blipFill rotWithShape="1">
          <a:blip r:embed="rId6">
            <a:alphaModFix/>
          </a:blip>
          <a:srcRect l="12743" t="16924" r="10767" b="15844"/>
          <a:stretch/>
        </p:blipFill>
        <p:spPr>
          <a:xfrm>
            <a:off x="175100" y="143010"/>
            <a:ext cx="2046714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3"/>
          <p:cNvSpPr txBox="1">
            <a:spLocks noGrp="1"/>
          </p:cNvSpPr>
          <p:nvPr>
            <p:ph type="title"/>
          </p:nvPr>
        </p:nvSpPr>
        <p:spPr>
          <a:xfrm>
            <a:off x="0" y="1463016"/>
            <a:ext cx="9144000" cy="924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538163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l-PL" dirty="0"/>
              <a:t>Agenda </a:t>
            </a:r>
            <a:endParaRPr dirty="0"/>
          </a:p>
        </p:txBody>
      </p:sp>
      <p:sp>
        <p:nvSpPr>
          <p:cNvPr id="116" name="Google Shape;116;p3"/>
          <p:cNvSpPr txBox="1"/>
          <p:nvPr/>
        </p:nvSpPr>
        <p:spPr>
          <a:xfrm>
            <a:off x="0" y="1621742"/>
            <a:ext cx="9144000" cy="924584"/>
          </a:xfrm>
          <a:prstGeom prst="rect">
            <a:avLst/>
          </a:prstGeom>
          <a:solidFill>
            <a:srgbClr val="FFE94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538163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07982C-732E-4DE7-9FAB-DE486DE36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1757680"/>
            <a:ext cx="9144000" cy="4260557"/>
          </a:xfrm>
        </p:spPr>
        <p:txBody>
          <a:bodyPr>
            <a:normAutofit fontScale="25000" lnSpcReduction="20000"/>
          </a:bodyPr>
          <a:lstStyle/>
          <a:p>
            <a:pPr marL="11430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2800" b="1" dirty="0">
                <a:solidFill>
                  <a:srgbClr val="363A3E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Cyfrowe opowieści (</a:t>
            </a:r>
            <a:r>
              <a:rPr lang="pl-PL" sz="12800" b="1" dirty="0" err="1">
                <a:solidFill>
                  <a:srgbClr val="363A3E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digital</a:t>
            </a:r>
            <a:r>
              <a:rPr lang="pl-PL" sz="12800" b="1" dirty="0">
                <a:solidFill>
                  <a:srgbClr val="363A3E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l-PL" sz="12800" b="1" dirty="0" err="1">
                <a:solidFill>
                  <a:srgbClr val="363A3E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storytelling</a:t>
            </a:r>
            <a:r>
              <a:rPr lang="pl-PL" sz="12800" b="1" dirty="0">
                <a:solidFill>
                  <a:srgbClr val="363A3E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9600" b="1" dirty="0">
                <a:solidFill>
                  <a:srgbClr val="363A3E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Digital </a:t>
            </a:r>
            <a:r>
              <a:rPr lang="pl-PL" sz="9600" b="1" dirty="0" err="1">
                <a:solidFill>
                  <a:srgbClr val="363A3E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storytelling</a:t>
            </a:r>
            <a:r>
              <a:rPr lang="pl-PL" sz="9600" b="1" dirty="0">
                <a:solidFill>
                  <a:srgbClr val="363A3E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to kreowanie opowieści z wykorzystaniem narzędzi cyfrowych i multimediów takich jak: zdjęcia, grafiki, pliki audio, wideo.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9600" b="1" dirty="0">
                <a:solidFill>
                  <a:srgbClr val="363A3E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Cyfrowa opowieść może przybrać formę: strony www, bloga, fanpage’a,  publikacji cyfrowej,  interaktywnej, nielinearnej prezentacji,  filmu wideo (również interaktywnego),  </a:t>
            </a:r>
            <a:r>
              <a:rPr lang="pl-PL" sz="9600" b="1" dirty="0" err="1">
                <a:solidFill>
                  <a:srgbClr val="363A3E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fotokastu</a:t>
            </a:r>
            <a:r>
              <a:rPr lang="pl-PL" sz="9600" b="1" dirty="0">
                <a:solidFill>
                  <a:srgbClr val="363A3E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 wirtualnej (cyfrowej) wystawy np. z rozszerzoną rzeczywistością,  wycieczki w wirtualnej rzeczywistości (VR 360),  aplikacji, gry mobilnej lub webowej. </a:t>
            </a:r>
          </a:p>
        </p:txBody>
      </p:sp>
    </p:spTree>
    <p:extLst>
      <p:ext uri="{BB962C8B-B14F-4D97-AF65-F5344CB8AC3E}">
        <p14:creationId xmlns:p14="http://schemas.microsoft.com/office/powerpoint/2010/main" val="1343397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77340" y="6088380"/>
            <a:ext cx="5989320" cy="769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3" descr="Towarzystwo Inicjatyw Twórczych “ę” – SwishLab – pracownia ...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08900" y="121736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3" descr="Obraz zawierający rysunek&#10;&#10;Opis wygenerowany automatyczni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127890" y="121736"/>
            <a:ext cx="143877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3"/>
          <p:cNvPicPr preferRelativeResize="0"/>
          <p:nvPr/>
        </p:nvPicPr>
        <p:blipFill rotWithShape="1">
          <a:blip r:embed="rId6">
            <a:alphaModFix/>
          </a:blip>
          <a:srcRect l="12743" t="16924" r="10767" b="15844"/>
          <a:stretch/>
        </p:blipFill>
        <p:spPr>
          <a:xfrm>
            <a:off x="175100" y="143010"/>
            <a:ext cx="2046714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3"/>
          <p:cNvSpPr txBox="1">
            <a:spLocks noGrp="1"/>
          </p:cNvSpPr>
          <p:nvPr>
            <p:ph type="title"/>
          </p:nvPr>
        </p:nvSpPr>
        <p:spPr>
          <a:xfrm>
            <a:off x="0" y="1463016"/>
            <a:ext cx="9144000" cy="924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538163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l-PL" dirty="0"/>
              <a:t>Agenda </a:t>
            </a:r>
            <a:endParaRPr dirty="0"/>
          </a:p>
        </p:txBody>
      </p:sp>
      <p:sp>
        <p:nvSpPr>
          <p:cNvPr id="116" name="Google Shape;116;p3"/>
          <p:cNvSpPr txBox="1"/>
          <p:nvPr/>
        </p:nvSpPr>
        <p:spPr>
          <a:xfrm>
            <a:off x="0" y="1621742"/>
            <a:ext cx="9144000" cy="924584"/>
          </a:xfrm>
          <a:prstGeom prst="rect">
            <a:avLst/>
          </a:prstGeom>
          <a:solidFill>
            <a:srgbClr val="FFE94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538163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07982C-732E-4DE7-9FAB-DE486DE36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1463016"/>
            <a:ext cx="9144000" cy="4555221"/>
          </a:xfrm>
        </p:spPr>
        <p:txBody>
          <a:bodyPr>
            <a:normAutofit fontScale="25000" lnSpcReduction="20000"/>
          </a:bodyPr>
          <a:lstStyle/>
          <a:p>
            <a:pPr marL="11430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2800" b="1" dirty="0">
                <a:solidFill>
                  <a:srgbClr val="363A3E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Dlaczego warto tworzyć cyfrowe opowieści ze zbiorów archiwalnych?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9600" b="1" dirty="0">
                <a:solidFill>
                  <a:srgbClr val="363A3E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Poprzez stworzenie cyfrowej opowieści na podstawie wybranych obiektów archiwalnych mamy możliwość dotarcia do zupełnie nowych odbiorców i zainteresowania ich prezentowanym tematem, historią                 i archiwami.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9600" b="1" dirty="0">
                <a:solidFill>
                  <a:srgbClr val="363A3E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Dzięki tworzeniu cyfrowych opowieści archiwum żyje, wpływa                   na współczesność, inspiruje.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9600" b="1" dirty="0">
                <a:solidFill>
                  <a:srgbClr val="363A3E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Tworzenie cyfrowych opowieści pozwala w ciekawy i angażujący sposób połączyć różne media, tak by tworzyły one zupełnie nową całość, wpływającą na różne zmysły. </a:t>
            </a:r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419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77340" y="6088380"/>
            <a:ext cx="5989320" cy="769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3" descr="Towarzystwo Inicjatyw Twórczych “ę” – SwishLab – pracownia ...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08900" y="121736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3" descr="Obraz zawierający rysunek&#10;&#10;Opis wygenerowany automatyczni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127890" y="121736"/>
            <a:ext cx="143877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3"/>
          <p:cNvPicPr preferRelativeResize="0"/>
          <p:nvPr/>
        </p:nvPicPr>
        <p:blipFill rotWithShape="1">
          <a:blip r:embed="rId6">
            <a:alphaModFix/>
          </a:blip>
          <a:srcRect l="12743" t="16924" r="10767" b="15844"/>
          <a:stretch/>
        </p:blipFill>
        <p:spPr>
          <a:xfrm>
            <a:off x="175100" y="143010"/>
            <a:ext cx="2046714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3"/>
          <p:cNvSpPr txBox="1">
            <a:spLocks noGrp="1"/>
          </p:cNvSpPr>
          <p:nvPr>
            <p:ph type="title"/>
          </p:nvPr>
        </p:nvSpPr>
        <p:spPr>
          <a:xfrm>
            <a:off x="0" y="1463016"/>
            <a:ext cx="9144000" cy="924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538163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l-PL" dirty="0"/>
              <a:t>Agenda </a:t>
            </a:r>
            <a:endParaRPr dirty="0"/>
          </a:p>
        </p:txBody>
      </p:sp>
      <p:sp>
        <p:nvSpPr>
          <p:cNvPr id="116" name="Google Shape;116;p3"/>
          <p:cNvSpPr txBox="1"/>
          <p:nvPr/>
        </p:nvSpPr>
        <p:spPr>
          <a:xfrm>
            <a:off x="0" y="1621742"/>
            <a:ext cx="9144000" cy="924584"/>
          </a:xfrm>
          <a:prstGeom prst="rect">
            <a:avLst/>
          </a:prstGeom>
          <a:solidFill>
            <a:srgbClr val="FFE94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538163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07982C-732E-4DE7-9FAB-DE486DE36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1463016"/>
            <a:ext cx="9144000" cy="4555221"/>
          </a:xfrm>
        </p:spPr>
        <p:txBody>
          <a:bodyPr>
            <a:normAutofit fontScale="25000" lnSpcReduction="20000"/>
          </a:bodyPr>
          <a:lstStyle/>
          <a:p>
            <a:pPr marL="11430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2800" b="1" dirty="0">
                <a:solidFill>
                  <a:srgbClr val="363A3E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Dlaczego warto tworzyć cyfrowe opowieści ze zbiorów archiwalnych?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9600" b="1" dirty="0">
                <a:solidFill>
                  <a:srgbClr val="363A3E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Dzięki zastosowaniu interakcji w cyfrowej opowieści możemy budować zaangażowanie odbiorcy, bardziej go zaciekawić, zachęcić                              do działania.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9600" b="1" dirty="0">
                <a:solidFill>
                  <a:srgbClr val="363A3E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Dobrze przemyślana cyfrowa opowieść sprowokuje odbiorcę                          do dalszych poszukiwań, dzięki linkom i materiałom dodatkowym.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9600" b="1" dirty="0">
                <a:solidFill>
                  <a:srgbClr val="363A3E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Tworzenie cyfrowych opowieści rozwija kompetencje medialne                         i cyfrowe, może też być pretekstem do pracy w grupie                                     np. międzypokoleniowej. </a:t>
            </a:r>
          </a:p>
        </p:txBody>
      </p:sp>
    </p:spTree>
    <p:extLst>
      <p:ext uri="{BB962C8B-B14F-4D97-AF65-F5344CB8AC3E}">
        <p14:creationId xmlns:p14="http://schemas.microsoft.com/office/powerpoint/2010/main" val="587019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77340" y="6088380"/>
            <a:ext cx="5989320" cy="769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3" descr="Towarzystwo Inicjatyw Twórczych “ę” – SwishLab – pracownia ...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08900" y="121736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3" descr="Obraz zawierający rysunek&#10;&#10;Opis wygenerowany automatyczni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127890" y="121736"/>
            <a:ext cx="143877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3"/>
          <p:cNvPicPr preferRelativeResize="0"/>
          <p:nvPr/>
        </p:nvPicPr>
        <p:blipFill rotWithShape="1">
          <a:blip r:embed="rId6">
            <a:alphaModFix/>
          </a:blip>
          <a:srcRect l="12743" t="16924" r="10767" b="15844"/>
          <a:stretch/>
        </p:blipFill>
        <p:spPr>
          <a:xfrm>
            <a:off x="175100" y="143010"/>
            <a:ext cx="2046714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3"/>
          <p:cNvSpPr txBox="1">
            <a:spLocks noGrp="1"/>
          </p:cNvSpPr>
          <p:nvPr>
            <p:ph type="title"/>
          </p:nvPr>
        </p:nvSpPr>
        <p:spPr>
          <a:xfrm>
            <a:off x="0" y="1463016"/>
            <a:ext cx="9144000" cy="924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538163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l-PL" dirty="0"/>
              <a:t>Agenda </a:t>
            </a:r>
            <a:endParaRPr dirty="0"/>
          </a:p>
        </p:txBody>
      </p:sp>
      <p:sp>
        <p:nvSpPr>
          <p:cNvPr id="116" name="Google Shape;116;p3"/>
          <p:cNvSpPr txBox="1"/>
          <p:nvPr/>
        </p:nvSpPr>
        <p:spPr>
          <a:xfrm>
            <a:off x="0" y="1621742"/>
            <a:ext cx="9144000" cy="924584"/>
          </a:xfrm>
          <a:prstGeom prst="rect">
            <a:avLst/>
          </a:prstGeom>
          <a:solidFill>
            <a:srgbClr val="FFE94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538163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07982C-732E-4DE7-9FAB-DE486DE36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1381736"/>
            <a:ext cx="9144000" cy="4795227"/>
          </a:xfrm>
        </p:spPr>
        <p:txBody>
          <a:bodyPr>
            <a:normAutofit/>
          </a:bodyPr>
          <a:lstStyle/>
          <a:p>
            <a:pPr marL="11430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3200" b="1" dirty="0">
                <a:solidFill>
                  <a:srgbClr val="363A3E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Jakich mediów można użyć w </a:t>
            </a:r>
            <a:r>
              <a:rPr lang="pl-PL" sz="3200" b="1" dirty="0" err="1">
                <a:solidFill>
                  <a:srgbClr val="363A3E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digital</a:t>
            </a:r>
            <a:r>
              <a:rPr lang="pl-PL" sz="3200" b="1" dirty="0">
                <a:solidFill>
                  <a:srgbClr val="363A3E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l-PL" sz="3200" b="1" dirty="0" err="1">
                <a:solidFill>
                  <a:srgbClr val="363A3E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storytelling</a:t>
            </a:r>
            <a:r>
              <a:rPr lang="pl-PL" sz="3200" b="1" dirty="0">
                <a:solidFill>
                  <a:srgbClr val="363A3E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? </a:t>
            </a:r>
            <a:endParaRPr lang="pl-PL" sz="24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CAAE5F0-FB8B-4FA9-8315-9EA54BC84D8A}"/>
              </a:ext>
            </a:extLst>
          </p:cNvPr>
          <p:cNvSpPr txBox="1"/>
          <p:nvPr/>
        </p:nvSpPr>
        <p:spPr>
          <a:xfrm>
            <a:off x="0" y="2546326"/>
            <a:ext cx="914400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400" b="1" dirty="0">
                <a:latin typeface="Arial Narrow" panose="020B0606020202030204" pitchFamily="34" charset="0"/>
              </a:rPr>
              <a:t>Zastosowanie cyfrowej formy wypowiedzi pozwala w łatwiejszy                      i bardziej przystępny sposób prezentować zbiory multimedialne, audio                     i wideo, które połączone z tekstem i włączone w narrację zyskują kontekst i tło.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400" b="1" dirty="0">
                <a:latin typeface="Arial Narrow" panose="020B0606020202030204" pitchFamily="34" charset="0"/>
              </a:rPr>
              <a:t>W tworzeniu cyfrowych opowieści użyć można mediów w formie cyfrowej, które należą do zbiorów archiwum lub takich, które znajdują się na wolnych licencjach, pozwalających na ich przekształcanie,                     albo w domenie publicznej. </a:t>
            </a:r>
          </a:p>
          <a:p>
            <a:pPr algn="ctr"/>
            <a:r>
              <a:rPr lang="pl-PL" sz="1600" i="1" dirty="0">
                <a:latin typeface="+mj-lt"/>
              </a:rPr>
              <a:t>Informacje o wolnych licencjach: </a:t>
            </a:r>
            <a:r>
              <a:rPr lang="pl-PL" sz="1600" i="1" dirty="0">
                <a:latin typeface="+mj-lt"/>
                <a:hlinkClick r:id="rId7"/>
              </a:rPr>
              <a:t>https://creativecommons.pl/poznaj-licencje-creative-commons/</a:t>
            </a:r>
            <a:r>
              <a:rPr lang="pl-PL" sz="1600" i="1" dirty="0">
                <a:latin typeface="+mj-lt"/>
              </a:rPr>
              <a:t>, informacje o domenie publicznej: </a:t>
            </a:r>
            <a:r>
              <a:rPr lang="pl-PL" sz="1600" i="1" dirty="0">
                <a:latin typeface="+mj-lt"/>
                <a:hlinkClick r:id="rId8"/>
              </a:rPr>
              <a:t>http://prawokultury.pl/publikacje/domena-publiczna/</a:t>
            </a:r>
            <a:endParaRPr lang="pl-PL" sz="1600" i="1" dirty="0">
              <a:latin typeface="+mj-lt"/>
            </a:endParaRPr>
          </a:p>
          <a:p>
            <a:pPr algn="ctr"/>
            <a:r>
              <a:rPr lang="pl-PL" sz="1600" i="1" dirty="0">
                <a:latin typeface="+mj-lt"/>
              </a:rPr>
              <a:t>[dostęp z dn. </a:t>
            </a:r>
            <a:r>
              <a:rPr lang="pl-PL" sz="1600" i="1">
                <a:latin typeface="+mj-lt"/>
              </a:rPr>
              <a:t>1.12.2021]). </a:t>
            </a:r>
            <a:endParaRPr lang="pl-PL" sz="16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95544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77340" y="6088380"/>
            <a:ext cx="5989320" cy="769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3" descr="Towarzystwo Inicjatyw Twórczych “ę” – SwishLab – pracownia ...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08900" y="121736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3" descr="Obraz zawierający rysunek&#10;&#10;Opis wygenerowany automatyczni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127890" y="121736"/>
            <a:ext cx="143877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3"/>
          <p:cNvPicPr preferRelativeResize="0"/>
          <p:nvPr/>
        </p:nvPicPr>
        <p:blipFill rotWithShape="1">
          <a:blip r:embed="rId6">
            <a:alphaModFix/>
          </a:blip>
          <a:srcRect l="12743" t="16924" r="10767" b="15844"/>
          <a:stretch/>
        </p:blipFill>
        <p:spPr>
          <a:xfrm>
            <a:off x="175100" y="143010"/>
            <a:ext cx="2046714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3"/>
          <p:cNvSpPr txBox="1">
            <a:spLocks noGrp="1"/>
          </p:cNvSpPr>
          <p:nvPr>
            <p:ph type="title"/>
          </p:nvPr>
        </p:nvSpPr>
        <p:spPr>
          <a:xfrm>
            <a:off x="0" y="1463016"/>
            <a:ext cx="9144000" cy="924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538163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l-PL" dirty="0"/>
              <a:t>Agenda </a:t>
            </a:r>
            <a:endParaRPr dirty="0"/>
          </a:p>
        </p:txBody>
      </p:sp>
      <p:sp>
        <p:nvSpPr>
          <p:cNvPr id="116" name="Google Shape;116;p3"/>
          <p:cNvSpPr txBox="1"/>
          <p:nvPr/>
        </p:nvSpPr>
        <p:spPr>
          <a:xfrm>
            <a:off x="0" y="1621742"/>
            <a:ext cx="9144000" cy="924584"/>
          </a:xfrm>
          <a:prstGeom prst="rect">
            <a:avLst/>
          </a:prstGeom>
          <a:solidFill>
            <a:srgbClr val="FFE94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538163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07982C-732E-4DE7-9FAB-DE486DE36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1825625"/>
            <a:ext cx="9144000" cy="4351338"/>
          </a:xfrm>
        </p:spPr>
        <p:txBody>
          <a:bodyPr>
            <a:normAutofit lnSpcReduction="10000"/>
          </a:bodyPr>
          <a:lstStyle/>
          <a:p>
            <a:pPr marL="11430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3200" b="1" dirty="0">
                <a:solidFill>
                  <a:srgbClr val="363A3E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Rodzaje mediów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2400" b="1" dirty="0">
                <a:solidFill>
                  <a:srgbClr val="363A3E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Nagrania wideo (fragmenty filmów fabularnych i animowanych, nagrania dokumentalne, nagrania wideo przedstawiające archiwalia              i pamiątki).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2400" b="1" dirty="0">
                <a:solidFill>
                  <a:srgbClr val="363A3E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Nagrania audio (wywiady, utwory muzyczne, efekty dźwiękowe).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2400" b="1" dirty="0">
                <a:solidFill>
                  <a:srgbClr val="363A3E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Skany zdjęć, grafik, obrazów, dokumentów, zdjęcia pamiątek                        i przedmiotów.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2400" b="1" dirty="0">
                <a:solidFill>
                  <a:srgbClr val="363A3E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Teksty. </a:t>
            </a:r>
          </a:p>
        </p:txBody>
      </p:sp>
    </p:spTree>
    <p:extLst>
      <p:ext uri="{BB962C8B-B14F-4D97-AF65-F5344CB8AC3E}">
        <p14:creationId xmlns:p14="http://schemas.microsoft.com/office/powerpoint/2010/main" val="3057262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1" name="Google Shape;431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77340" y="6088380"/>
            <a:ext cx="5989320" cy="769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2" name="Google Shape;432;p21" descr="Towarzystwo Inicjatyw Twórczych “ę” – SwishLab – pracownia ...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08900" y="121736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3" name="Google Shape;433;p21" descr="Obraz zawierający rysunek&#10;&#10;Opis wygenerowany automatyczni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127890" y="121736"/>
            <a:ext cx="143877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4" name="Google Shape;434;p21"/>
          <p:cNvPicPr preferRelativeResize="0"/>
          <p:nvPr/>
        </p:nvPicPr>
        <p:blipFill rotWithShape="1">
          <a:blip r:embed="rId6">
            <a:alphaModFix/>
          </a:blip>
          <a:srcRect l="12743" t="16924" r="10767" b="15844"/>
          <a:stretch/>
        </p:blipFill>
        <p:spPr>
          <a:xfrm>
            <a:off x="175100" y="143010"/>
            <a:ext cx="2046714" cy="108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5" name="Google Shape;435;p21"/>
          <p:cNvPicPr preferRelativeResize="0"/>
          <p:nvPr/>
        </p:nvPicPr>
        <p:blipFill rotWithShape="1">
          <a:blip r:embed="rId7">
            <a:alphaModFix/>
          </a:blip>
          <a:srcRect t="3439" b="4250"/>
          <a:stretch/>
        </p:blipFill>
        <p:spPr>
          <a:xfrm>
            <a:off x="2540" y="1705678"/>
            <a:ext cx="9144000" cy="34466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525</Words>
  <Application>Microsoft Office PowerPoint</Application>
  <PresentationFormat>On-screen Show (4:3)</PresentationFormat>
  <Paragraphs>43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Arial Narrow</vt:lpstr>
      <vt:lpstr>Calibri</vt:lpstr>
      <vt:lpstr>Motyw pakietu Office</vt:lpstr>
      <vt:lpstr>  GENERATOR INNOWACJI.  SIECI WSPARCIA 2  Integracja Polskich Seniorów          i Opiekunek z Ukrainy (ISO22)  Digital storytelling - dlaczego warto tworzyć cyfrowe opowieści ze zbiorów archiwalnych Lab. 237. WETI PG, Gdańsk, 2.12.2021</vt:lpstr>
      <vt:lpstr>Agenda </vt:lpstr>
      <vt:lpstr>Agenda </vt:lpstr>
      <vt:lpstr>Agenda </vt:lpstr>
      <vt:lpstr>Agenda </vt:lpstr>
      <vt:lpstr>Agenda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Kacprzykowska, Anna</dc:creator>
  <cp:lastModifiedBy>Anna Grabowska</cp:lastModifiedBy>
  <cp:revision>26</cp:revision>
  <dcterms:created xsi:type="dcterms:W3CDTF">2020-08-20T07:35:37Z</dcterms:created>
  <dcterms:modified xsi:type="dcterms:W3CDTF">2021-12-01T12:05:00Z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0x01010075E586AD706CFB4A87F5B71E862CA80E</vt:lpwstr>
  </property>
</Properties>
</file>