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84" r:id="rId3"/>
    <p:sldId id="285" r:id="rId4"/>
    <p:sldId id="288" r:id="rId5"/>
    <p:sldId id="289" r:id="rId6"/>
    <p:sldId id="294" r:id="rId7"/>
    <p:sldId id="292" r:id="rId8"/>
    <p:sldId id="293" r:id="rId9"/>
    <p:sldId id="290" r:id="rId10"/>
    <p:sldId id="291" r:id="rId11"/>
    <p:sldId id="276" r:id="rId1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7" roundtripDataSignature="AMtx7mjmRsGXzb8DMw60fqG2OCFkIbe4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3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7" Type="http://customschemas.google.com/relationships/presentationmetadata" Target="meta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noProof="0" dirty="0" err="1"/>
              <a:t>Pcg</a:t>
            </a:r>
            <a:r>
              <a:rPr lang="pl-PL" dirty="0"/>
              <a:t> +ę</a:t>
            </a:r>
            <a:endParaRPr dirty="0"/>
          </a:p>
        </p:txBody>
      </p:sp>
      <p:sp>
        <p:nvSpPr>
          <p:cNvPr id="108" name="Google Shape;108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269389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28" name="Google Shape;428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" name="Google Shape;429;p2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11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noProof="0" dirty="0" err="1"/>
              <a:t>Pcg</a:t>
            </a:r>
            <a:r>
              <a:rPr lang="pl-PL" dirty="0"/>
              <a:t> +ę</a:t>
            </a:r>
            <a:endParaRPr dirty="0"/>
          </a:p>
        </p:txBody>
      </p:sp>
      <p:sp>
        <p:nvSpPr>
          <p:cNvPr id="108" name="Google Shape;108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580635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noProof="0" dirty="0" err="1"/>
              <a:t>Pcg</a:t>
            </a:r>
            <a:r>
              <a:rPr lang="pl-PL" dirty="0"/>
              <a:t> +ę</a:t>
            </a:r>
            <a:endParaRPr dirty="0"/>
          </a:p>
        </p:txBody>
      </p:sp>
      <p:sp>
        <p:nvSpPr>
          <p:cNvPr id="108" name="Google Shape;108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3792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noProof="0" dirty="0" err="1"/>
              <a:t>Pcg</a:t>
            </a:r>
            <a:r>
              <a:rPr lang="pl-PL" dirty="0"/>
              <a:t> +ę</a:t>
            </a:r>
            <a:endParaRPr dirty="0"/>
          </a:p>
        </p:txBody>
      </p:sp>
      <p:sp>
        <p:nvSpPr>
          <p:cNvPr id="108" name="Google Shape;108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156913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noProof="0" dirty="0" err="1"/>
              <a:t>Pcg</a:t>
            </a:r>
            <a:r>
              <a:rPr lang="pl-PL" dirty="0"/>
              <a:t> +ę</a:t>
            </a:r>
            <a:endParaRPr dirty="0"/>
          </a:p>
        </p:txBody>
      </p:sp>
      <p:sp>
        <p:nvSpPr>
          <p:cNvPr id="108" name="Google Shape;108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42090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noProof="0" dirty="0" err="1"/>
              <a:t>Pcg</a:t>
            </a:r>
            <a:r>
              <a:rPr lang="pl-PL" dirty="0"/>
              <a:t> +ę</a:t>
            </a:r>
            <a:endParaRPr dirty="0"/>
          </a:p>
        </p:txBody>
      </p:sp>
      <p:sp>
        <p:nvSpPr>
          <p:cNvPr id="108" name="Google Shape;108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27164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noProof="0" dirty="0" err="1"/>
              <a:t>Pcg</a:t>
            </a:r>
            <a:r>
              <a:rPr lang="pl-PL" dirty="0"/>
              <a:t> +ę</a:t>
            </a:r>
            <a:endParaRPr dirty="0"/>
          </a:p>
        </p:txBody>
      </p:sp>
      <p:sp>
        <p:nvSpPr>
          <p:cNvPr id="108" name="Google Shape;108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71869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noProof="0" dirty="0" err="1"/>
              <a:t>Pcg</a:t>
            </a:r>
            <a:r>
              <a:rPr lang="pl-PL" dirty="0"/>
              <a:t> +ę</a:t>
            </a:r>
            <a:endParaRPr dirty="0"/>
          </a:p>
        </p:txBody>
      </p:sp>
      <p:sp>
        <p:nvSpPr>
          <p:cNvPr id="108" name="Google Shape;108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711052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noProof="0" dirty="0" err="1"/>
              <a:t>Pcg</a:t>
            </a:r>
            <a:r>
              <a:rPr lang="pl-PL" dirty="0"/>
              <a:t> +ę</a:t>
            </a:r>
            <a:endParaRPr dirty="0"/>
          </a:p>
        </p:txBody>
      </p:sp>
      <p:sp>
        <p:nvSpPr>
          <p:cNvPr id="108" name="Google Shape;108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8683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ajd tytułowy" type="title">
  <p:cSld name="TITL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6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6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1" name="Google Shape;31;p2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główek sekcji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7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7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2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wa elementy zawartości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28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ównanie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9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9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29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29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29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2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lko tytuł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3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3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sty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az z podpisem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2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2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32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3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tekst pionowy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3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pionowy i teks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4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4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e.org.pl/" TargetMode="External"/><Relationship Id="rId4" Type="http://schemas.openxmlformats.org/officeDocument/2006/relationships/hyperlink" Target="http://www.pcgpolska.pl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77340" y="6088380"/>
            <a:ext cx="5989320" cy="76962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/>
          <p:nvPr/>
        </p:nvSpPr>
        <p:spPr>
          <a:xfrm>
            <a:off x="0" y="4735991"/>
            <a:ext cx="9144000" cy="1169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Projekt „GENERATOR INNOWACJI. SIECI WSPARCIA 2” współfinansowany ze środków Unii Europejskiej w ramach Europejskiego Funduszu Społecznego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2075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Lider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rojektu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pl-PL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PCG Polska Sp. z o. o., ul. Fabryczna 17, 90-344 Łódź, </a:t>
            </a:r>
            <a:r>
              <a:rPr lang="pl-PL" sz="14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www.pcgpolska.pl</a:t>
            </a:r>
            <a:r>
              <a:rPr lang="pl-PL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92075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Partner Projektu: Towarzystwo Inicjatyw Twórczych „ę”, ul. Mokotowska 55 m. 50, 00-542 Warszawa </a:t>
            </a:r>
            <a:r>
              <a:rPr lang="pl-PL" sz="14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www.e.org.pl</a:t>
            </a:r>
            <a:r>
              <a:rPr lang="pl-PL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DC3CBBE-B7E6-4C19-90F6-8E07A5375E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538480"/>
            <a:ext cx="9144000" cy="4014673"/>
          </a:xfrm>
        </p:spPr>
        <p:txBody>
          <a:bodyPr>
            <a:normAutofit fontScale="90000"/>
          </a:bodyPr>
          <a:lstStyle/>
          <a:p>
            <a:r>
              <a:rPr lang="pl-PL" sz="3600" dirty="0">
                <a:latin typeface="Arial Black" panose="020B0A04020102020204" pitchFamily="34" charset="0"/>
              </a:rPr>
              <a:t>GENERATOR INNOWACJI. </a:t>
            </a:r>
            <a:br>
              <a:rPr lang="pl-PL" sz="3600" dirty="0">
                <a:latin typeface="Arial Black" panose="020B0A04020102020204" pitchFamily="34" charset="0"/>
              </a:rPr>
            </a:br>
            <a:r>
              <a:rPr lang="pl-PL" sz="3600" dirty="0">
                <a:latin typeface="Arial Black" panose="020B0A04020102020204" pitchFamily="34" charset="0"/>
              </a:rPr>
              <a:t>SIECI WSPARCIA 2</a:t>
            </a:r>
            <a:br>
              <a:rPr lang="pl-PL" sz="3600" dirty="0">
                <a:latin typeface="Arial Black" panose="020B0A04020102020204" pitchFamily="34" charset="0"/>
              </a:rPr>
            </a:br>
            <a:br>
              <a:rPr lang="pl-PL" sz="3600" dirty="0">
                <a:latin typeface="Arial Black" panose="020B0A04020102020204" pitchFamily="34" charset="0"/>
              </a:rPr>
            </a:br>
            <a:br>
              <a:rPr lang="pl-PL" sz="36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r>
              <a:rPr lang="pl-PL" sz="4000" dirty="0">
                <a:solidFill>
                  <a:srgbClr val="0070C0"/>
                </a:solidFill>
                <a:latin typeface="Arial Black" panose="020B0A04020102020204" pitchFamily="34" charset="0"/>
              </a:rPr>
              <a:t>Integracja Polskich Seniorów         </a:t>
            </a:r>
            <a:br>
              <a:rPr lang="pl-PL" sz="40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r>
              <a:rPr lang="pl-PL" sz="4000" dirty="0">
                <a:solidFill>
                  <a:srgbClr val="0070C0"/>
                </a:solidFill>
                <a:latin typeface="Arial Black" panose="020B0A04020102020204" pitchFamily="34" charset="0"/>
              </a:rPr>
              <a:t>i Opiekunek z Ukrainy (ISO22)</a:t>
            </a:r>
            <a:br>
              <a:rPr lang="pl-PL" sz="3600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br>
              <a:rPr lang="pl-PL" sz="3600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pl-PL" sz="3600" b="1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Scenariusz  spotkań integracyjnych</a:t>
            </a:r>
            <a:endParaRPr lang="pl-PL" sz="27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77340" y="6088380"/>
            <a:ext cx="5989320" cy="769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3" descr="Towarzystwo Inicjatyw Twórczych “ę” – SwishLab – pracownia ...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08900" y="121736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3" descr="Obraz zawierający rysunek&#10;&#10;Opis wygenerowany automatyczni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127890" y="121736"/>
            <a:ext cx="143877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3"/>
          <p:cNvPicPr preferRelativeResize="0"/>
          <p:nvPr/>
        </p:nvPicPr>
        <p:blipFill rotWithShape="1">
          <a:blip r:embed="rId6">
            <a:alphaModFix/>
          </a:blip>
          <a:srcRect l="12743" t="16924" r="10767" b="15844"/>
          <a:stretch/>
        </p:blipFill>
        <p:spPr>
          <a:xfrm>
            <a:off x="175100" y="143010"/>
            <a:ext cx="2046714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07982C-732E-4DE7-9FAB-DE486DE36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2306321"/>
            <a:ext cx="7772400" cy="3870642"/>
          </a:xfrm>
        </p:spPr>
        <p:txBody>
          <a:bodyPr>
            <a:normAutofit fontScale="25000" lnSpcReduction="20000"/>
          </a:bodyPr>
          <a:lstStyle/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2800" b="1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ŚRODKI DYDAKTYCZNE: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8000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wzrokowe: kartki papieru, długopisy, tablica, mazaki, , film, rysunki, fotografie, rzutnik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8000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słuchowe: nagrania, głośniki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8000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wzrokowo słuchowe: multimedialne programy komputerowe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8000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automatyzujące: komputery, laptopy, telefony komórkowe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sz="72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7200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sz="72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72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72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72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72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72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72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72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16" name="Google Shape;116;p3"/>
          <p:cNvSpPr txBox="1"/>
          <p:nvPr/>
        </p:nvSpPr>
        <p:spPr>
          <a:xfrm>
            <a:off x="0" y="1381736"/>
            <a:ext cx="9144000" cy="924584"/>
          </a:xfrm>
          <a:prstGeom prst="rect">
            <a:avLst/>
          </a:prstGeom>
          <a:solidFill>
            <a:srgbClr val="FFE94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430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3200" b="1" dirty="0">
                <a:solidFill>
                  <a:srgbClr val="363A3E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Scenariusz </a:t>
            </a:r>
            <a:r>
              <a:rPr lang="pl-PL" sz="3200" b="1" dirty="0">
                <a:solidFill>
                  <a:srgbClr val="363A3E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warsztatów dla seniorów</a:t>
            </a:r>
            <a:endParaRPr lang="pl-PL" sz="3200" b="1" dirty="0">
              <a:solidFill>
                <a:srgbClr val="363A3E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52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1" name="Google Shape;431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77340" y="6088380"/>
            <a:ext cx="5989320" cy="769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2" name="Google Shape;432;p21" descr="Towarzystwo Inicjatyw Twórczych “ę” – SwishLab – pracownia ...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08900" y="121736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3" name="Google Shape;433;p21" descr="Obraz zawierający rysunek&#10;&#10;Opis wygenerowany automatyczni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127890" y="121736"/>
            <a:ext cx="143877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4" name="Google Shape;434;p21"/>
          <p:cNvPicPr preferRelativeResize="0"/>
          <p:nvPr/>
        </p:nvPicPr>
        <p:blipFill rotWithShape="1">
          <a:blip r:embed="rId6">
            <a:alphaModFix/>
          </a:blip>
          <a:srcRect l="12743" t="16924" r="10767" b="15844"/>
          <a:stretch/>
        </p:blipFill>
        <p:spPr>
          <a:xfrm>
            <a:off x="175100" y="143010"/>
            <a:ext cx="2046714" cy="108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5" name="Google Shape;435;p21"/>
          <p:cNvPicPr preferRelativeResize="0"/>
          <p:nvPr/>
        </p:nvPicPr>
        <p:blipFill rotWithShape="1">
          <a:blip r:embed="rId7">
            <a:alphaModFix/>
          </a:blip>
          <a:srcRect t="3439" b="4250"/>
          <a:stretch/>
        </p:blipFill>
        <p:spPr>
          <a:xfrm>
            <a:off x="0" y="1705678"/>
            <a:ext cx="9144000" cy="34466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77340" y="6088380"/>
            <a:ext cx="5989320" cy="769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3" descr="Towarzystwo Inicjatyw Twórczych “ę” – SwishLab – pracownia ...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08900" y="121736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3" descr="Obraz zawierający rysunek&#10;&#10;Opis wygenerowany automatyczni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127890" y="121736"/>
            <a:ext cx="143877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3"/>
          <p:cNvPicPr preferRelativeResize="0"/>
          <p:nvPr/>
        </p:nvPicPr>
        <p:blipFill rotWithShape="1">
          <a:blip r:embed="rId6">
            <a:alphaModFix/>
          </a:blip>
          <a:srcRect l="12743" t="16924" r="10767" b="15844"/>
          <a:stretch/>
        </p:blipFill>
        <p:spPr>
          <a:xfrm>
            <a:off x="175100" y="143010"/>
            <a:ext cx="2046714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07982C-732E-4DE7-9FAB-DE486DE36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2702559"/>
            <a:ext cx="3886200" cy="3474403"/>
          </a:xfrm>
        </p:spPr>
        <p:txBody>
          <a:bodyPr>
            <a:normAutofit fontScale="25000" lnSpcReduction="20000"/>
          </a:bodyPr>
          <a:lstStyle/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7200" b="1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TEMAT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7200" b="1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CZAS TRWANIA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7200" b="1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ADRESACI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7200" b="1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CEL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7200" b="1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PROGRAM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7200" b="1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METODY PRACY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7200" b="1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ŚRODKI DYDAKTYCZNE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16" name="Google Shape;116;p3"/>
          <p:cNvSpPr txBox="1"/>
          <p:nvPr/>
        </p:nvSpPr>
        <p:spPr>
          <a:xfrm>
            <a:off x="0" y="1381736"/>
            <a:ext cx="9144000" cy="924584"/>
          </a:xfrm>
          <a:prstGeom prst="rect">
            <a:avLst/>
          </a:prstGeom>
          <a:solidFill>
            <a:srgbClr val="FFE94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430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3200" b="1" dirty="0">
                <a:solidFill>
                  <a:srgbClr val="363A3E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Scenariusz spotkań integracyjnych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54EE842-A2AD-4AD4-87C0-436E710C9F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06751" y="2824309"/>
            <a:ext cx="5308599" cy="2986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862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77340" y="6088380"/>
            <a:ext cx="5989320" cy="769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3" descr="Towarzystwo Inicjatyw Twórczych “ę” – SwishLab – pracownia ...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08900" y="121736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3" descr="Obraz zawierający rysunek&#10;&#10;Opis wygenerowany automatyczni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127890" y="121736"/>
            <a:ext cx="143877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3"/>
          <p:cNvPicPr preferRelativeResize="0"/>
          <p:nvPr/>
        </p:nvPicPr>
        <p:blipFill rotWithShape="1">
          <a:blip r:embed="rId6">
            <a:alphaModFix/>
          </a:blip>
          <a:srcRect l="12743" t="16924" r="10767" b="15844"/>
          <a:stretch/>
        </p:blipFill>
        <p:spPr>
          <a:xfrm>
            <a:off x="175100" y="143010"/>
            <a:ext cx="2046714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07982C-732E-4DE7-9FAB-DE486DE36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2702559"/>
            <a:ext cx="7783830" cy="3474403"/>
          </a:xfrm>
        </p:spPr>
        <p:txBody>
          <a:bodyPr>
            <a:normAutofit fontScale="40000" lnSpcReduction="20000"/>
          </a:bodyPr>
          <a:lstStyle/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8000" b="1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TEMAT: </a:t>
            </a:r>
            <a:r>
              <a:rPr lang="pl-PL" sz="8000" dirty="0" err="1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Storytelling</a:t>
            </a:r>
            <a:r>
              <a:rPr lang="pl-PL" sz="8000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czyli opowiadanie swoich historii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8000" b="1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CZAS TRWANIA: </a:t>
            </a:r>
            <a:r>
              <a:rPr lang="pl-PL" sz="8000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12 spotkań 2 godzinnych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8000" b="1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ADRESACI: </a:t>
            </a:r>
            <a:r>
              <a:rPr lang="pl-PL" sz="8000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grupa seniorów min. 10 osób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16" name="Google Shape;116;p3"/>
          <p:cNvSpPr txBox="1"/>
          <p:nvPr/>
        </p:nvSpPr>
        <p:spPr>
          <a:xfrm>
            <a:off x="-51435" y="1381736"/>
            <a:ext cx="9144000" cy="924584"/>
          </a:xfrm>
          <a:prstGeom prst="rect">
            <a:avLst/>
          </a:prstGeom>
          <a:solidFill>
            <a:srgbClr val="FFE94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430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3200" b="1" dirty="0">
                <a:solidFill>
                  <a:srgbClr val="363A3E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Scenariusz </a:t>
            </a:r>
            <a:r>
              <a:rPr lang="pl-PL" sz="3200" b="1" dirty="0">
                <a:solidFill>
                  <a:srgbClr val="363A3E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warsztatów dla seniorów</a:t>
            </a:r>
            <a:endParaRPr lang="pl-PL" sz="3200" b="1" dirty="0">
              <a:solidFill>
                <a:srgbClr val="363A3E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133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77340" y="6088380"/>
            <a:ext cx="5989320" cy="769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3" descr="Towarzystwo Inicjatyw Twórczych “ę” – SwishLab – pracownia ...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08900" y="121736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3" descr="Obraz zawierający rysunek&#10;&#10;Opis wygenerowany automatyczni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127890" y="121736"/>
            <a:ext cx="143877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3"/>
          <p:cNvPicPr preferRelativeResize="0"/>
          <p:nvPr/>
        </p:nvPicPr>
        <p:blipFill rotWithShape="1">
          <a:blip r:embed="rId6">
            <a:alphaModFix/>
          </a:blip>
          <a:srcRect l="12743" t="16924" r="10767" b="15844"/>
          <a:stretch/>
        </p:blipFill>
        <p:spPr>
          <a:xfrm>
            <a:off x="175100" y="143010"/>
            <a:ext cx="2046714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07982C-732E-4DE7-9FAB-DE486DE36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2306321"/>
            <a:ext cx="7783830" cy="3870642"/>
          </a:xfrm>
        </p:spPr>
        <p:txBody>
          <a:bodyPr>
            <a:normAutofit fontScale="25000" lnSpcReduction="20000"/>
          </a:bodyPr>
          <a:lstStyle/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2800" b="1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CEL: </a:t>
            </a: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8000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Celem warsztatów jest zwiększenie wiedzy z zakresu wykorzystywania nowych technologii w opowiadaniu historii, nabycie umiejętności tworzenia narracji cyfrowych, wzrost kompetencji w zakresie umiejętności pracy w grupie, grupowe opracowanie dwu, trzyminutowych narracji cyfrowych na wybrany temat z wykorzystaniem zdjęć, dźwięku, głosu narratora, wideo, tekstu (wybór należy do członków grupy). Bardzo ważnym celem spotkań jest poznanie się oraz swoich potrzeb i oczekiwań związanych z udziałem w projekcie Sieci Wsparcia. 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16" name="Google Shape;116;p3"/>
          <p:cNvSpPr txBox="1"/>
          <p:nvPr/>
        </p:nvSpPr>
        <p:spPr>
          <a:xfrm>
            <a:off x="0" y="1381736"/>
            <a:ext cx="9144000" cy="924584"/>
          </a:xfrm>
          <a:prstGeom prst="rect">
            <a:avLst/>
          </a:prstGeom>
          <a:solidFill>
            <a:srgbClr val="FFE94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430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3200" b="1" dirty="0">
                <a:solidFill>
                  <a:srgbClr val="363A3E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Scenariusz </a:t>
            </a:r>
            <a:r>
              <a:rPr lang="pl-PL" sz="3200" b="1" dirty="0">
                <a:solidFill>
                  <a:srgbClr val="363A3E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warsztatów dla seniorów</a:t>
            </a:r>
            <a:endParaRPr lang="pl-PL" sz="3200" b="1" dirty="0">
              <a:solidFill>
                <a:srgbClr val="363A3E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333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77340" y="6088380"/>
            <a:ext cx="5989320" cy="769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3" descr="Towarzystwo Inicjatyw Twórczych “ę” – SwishLab – pracownia ...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08900" y="121736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3" descr="Obraz zawierający rysunek&#10;&#10;Opis wygenerowany automatyczni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127890" y="121736"/>
            <a:ext cx="143877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3"/>
          <p:cNvPicPr preferRelativeResize="0"/>
          <p:nvPr/>
        </p:nvPicPr>
        <p:blipFill rotWithShape="1">
          <a:blip r:embed="rId6">
            <a:alphaModFix/>
          </a:blip>
          <a:srcRect l="12743" t="16924" r="10767" b="15844"/>
          <a:stretch/>
        </p:blipFill>
        <p:spPr>
          <a:xfrm>
            <a:off x="175100" y="143010"/>
            <a:ext cx="2046714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07982C-732E-4DE7-9FAB-DE486DE36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6160" y="2509520"/>
            <a:ext cx="7193280" cy="3901439"/>
          </a:xfrm>
        </p:spPr>
        <p:txBody>
          <a:bodyPr>
            <a:normAutofit fontScale="32500" lnSpcReduction="20000"/>
          </a:bodyPr>
          <a:lstStyle/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2800" b="1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PROGRAM (cz. 1):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7400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1.	Wprowadzenie do projektu ISO22 - Integracja Seniorów i Opiekunek z Ukrainy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7400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2.	Wprowadzenie do warsztatów STOS – </a:t>
            </a:r>
            <a:r>
              <a:rPr lang="pl-PL" sz="7400" dirty="0" err="1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Storytelling</a:t>
            </a:r>
            <a:r>
              <a:rPr lang="pl-PL" sz="7400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czyli opowiadanie swoich historii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7400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3.	Tworzenie gry miejskiej w aplikacji mobilnej firmy </a:t>
            </a:r>
            <a:r>
              <a:rPr lang="pl-PL" sz="7400" dirty="0" err="1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Toucan</a:t>
            </a:r>
            <a:endParaRPr lang="pl-PL" sz="7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16" name="Google Shape;116;p3"/>
          <p:cNvSpPr txBox="1"/>
          <p:nvPr/>
        </p:nvSpPr>
        <p:spPr>
          <a:xfrm>
            <a:off x="0" y="1381736"/>
            <a:ext cx="9144000" cy="924584"/>
          </a:xfrm>
          <a:prstGeom prst="rect">
            <a:avLst/>
          </a:prstGeom>
          <a:solidFill>
            <a:srgbClr val="FFE94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430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3200" b="1" dirty="0">
                <a:solidFill>
                  <a:srgbClr val="363A3E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Scenariusz </a:t>
            </a:r>
            <a:r>
              <a:rPr lang="pl-PL" sz="3200" b="1" dirty="0">
                <a:solidFill>
                  <a:srgbClr val="363A3E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warsztatów dla seniorów</a:t>
            </a:r>
            <a:endParaRPr lang="pl-PL" sz="3200" b="1" dirty="0">
              <a:solidFill>
                <a:srgbClr val="363A3E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888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77340" y="6088380"/>
            <a:ext cx="5989320" cy="769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3" descr="Towarzystwo Inicjatyw Twórczych “ę” – SwishLab – pracownia ...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08900" y="121736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3" descr="Obraz zawierający rysunek&#10;&#10;Opis wygenerowany automatyczni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127890" y="121736"/>
            <a:ext cx="143877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3"/>
          <p:cNvPicPr preferRelativeResize="0"/>
          <p:nvPr/>
        </p:nvPicPr>
        <p:blipFill rotWithShape="1">
          <a:blip r:embed="rId6">
            <a:alphaModFix/>
          </a:blip>
          <a:srcRect l="12743" t="16924" r="10767" b="15844"/>
          <a:stretch/>
        </p:blipFill>
        <p:spPr>
          <a:xfrm>
            <a:off x="175100" y="143010"/>
            <a:ext cx="2046714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07982C-732E-4DE7-9FAB-DE486DE36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6160" y="2509520"/>
            <a:ext cx="7193280" cy="3921759"/>
          </a:xfrm>
        </p:spPr>
        <p:txBody>
          <a:bodyPr>
            <a:normAutofit fontScale="32500" lnSpcReduction="20000"/>
          </a:bodyPr>
          <a:lstStyle/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2800" b="1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PROGRAM (cz. 2):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7400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4.	Wywiady i nagrania głosowe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7400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5.	Spotkanie na platformie Zoom i tworzenie albumów w gogle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7400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6.	Zakładanie Fanpage i tworzenie repozytorium cyfrowych opowieści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16" name="Google Shape;116;p3"/>
          <p:cNvSpPr txBox="1"/>
          <p:nvPr/>
        </p:nvSpPr>
        <p:spPr>
          <a:xfrm>
            <a:off x="0" y="1381736"/>
            <a:ext cx="9144000" cy="924584"/>
          </a:xfrm>
          <a:prstGeom prst="rect">
            <a:avLst/>
          </a:prstGeom>
          <a:solidFill>
            <a:srgbClr val="FFE94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430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3200" b="1" dirty="0">
                <a:solidFill>
                  <a:srgbClr val="363A3E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Scenariusz </a:t>
            </a:r>
            <a:r>
              <a:rPr lang="pl-PL" sz="3200" b="1" dirty="0">
                <a:solidFill>
                  <a:srgbClr val="363A3E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warsztatów dla seniorów</a:t>
            </a:r>
            <a:endParaRPr lang="pl-PL" sz="3200" b="1" dirty="0">
              <a:solidFill>
                <a:srgbClr val="363A3E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997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77340" y="6088380"/>
            <a:ext cx="5989320" cy="769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3" descr="Towarzystwo Inicjatyw Twórczych “ę” – SwishLab – pracownia ...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08900" y="121736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3" descr="Obraz zawierający rysunek&#10;&#10;Opis wygenerowany automatyczni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127890" y="121736"/>
            <a:ext cx="143877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3"/>
          <p:cNvPicPr preferRelativeResize="0"/>
          <p:nvPr/>
        </p:nvPicPr>
        <p:blipFill rotWithShape="1">
          <a:blip r:embed="rId6">
            <a:alphaModFix/>
          </a:blip>
          <a:srcRect l="12743" t="16924" r="10767" b="15844"/>
          <a:stretch/>
        </p:blipFill>
        <p:spPr>
          <a:xfrm>
            <a:off x="175100" y="143010"/>
            <a:ext cx="2046714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07982C-732E-4DE7-9FAB-DE486DE36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1520" y="2550161"/>
            <a:ext cx="7620000" cy="3626802"/>
          </a:xfrm>
        </p:spPr>
        <p:txBody>
          <a:bodyPr>
            <a:normAutofit fontScale="25000" lnSpcReduction="20000"/>
          </a:bodyPr>
          <a:lstStyle/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2800" b="1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PROGRAM (cz. 3):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9600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7.	Zbieranie materiałów do opowieści cyfrowej w Ratuszu Oliwskim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9600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8.	Prezentacja przykładowych narracji cyfrowych i ich analiza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9600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9.	Podział na grupy i sformułowanie tematu narracji, wybór narzędzi, podział zadań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sz="6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sz="6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7200" b="1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16" name="Google Shape;116;p3"/>
          <p:cNvSpPr txBox="1"/>
          <p:nvPr/>
        </p:nvSpPr>
        <p:spPr>
          <a:xfrm>
            <a:off x="0" y="1424293"/>
            <a:ext cx="9144000" cy="924584"/>
          </a:xfrm>
          <a:prstGeom prst="rect">
            <a:avLst/>
          </a:prstGeom>
          <a:solidFill>
            <a:srgbClr val="FFE94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430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3200" b="1" dirty="0">
                <a:solidFill>
                  <a:srgbClr val="363A3E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Scenariusz </a:t>
            </a:r>
            <a:r>
              <a:rPr lang="pl-PL" sz="3200" b="1" dirty="0">
                <a:solidFill>
                  <a:srgbClr val="363A3E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warsztatów dla seniorów</a:t>
            </a:r>
            <a:endParaRPr lang="pl-PL" sz="3200" b="1" dirty="0">
              <a:solidFill>
                <a:srgbClr val="363A3E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550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77340" y="6088380"/>
            <a:ext cx="5989320" cy="769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3" descr="Towarzystwo Inicjatyw Twórczych “ę” – SwishLab – pracownia ...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08900" y="121736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3" descr="Obraz zawierający rysunek&#10;&#10;Opis wygenerowany automatyczni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127890" y="121736"/>
            <a:ext cx="143877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3"/>
          <p:cNvPicPr preferRelativeResize="0"/>
          <p:nvPr/>
        </p:nvPicPr>
        <p:blipFill rotWithShape="1">
          <a:blip r:embed="rId6">
            <a:alphaModFix/>
          </a:blip>
          <a:srcRect l="12743" t="16924" r="10767" b="15844"/>
          <a:stretch/>
        </p:blipFill>
        <p:spPr>
          <a:xfrm>
            <a:off x="175100" y="143010"/>
            <a:ext cx="2046714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07982C-732E-4DE7-9FAB-DE486DE36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900" y="2143760"/>
            <a:ext cx="7620000" cy="4470399"/>
          </a:xfrm>
        </p:spPr>
        <p:txBody>
          <a:bodyPr>
            <a:normAutofit fontScale="25000" lnSpcReduction="20000"/>
          </a:bodyPr>
          <a:lstStyle/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2800" b="1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PROGRAM (cz. 4):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9600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10.	1 spotkanie konsultacyjne - praca nad scenariuszem narracji, gromadzenie materiałów, wypełnienie scenariusza grupowego,  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9600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11.	2 spotkanie konsultacyjne selekcja materiałów, montaż narracji, ukończenie wstępnej wersji narracji cyfrowej,  ostatnie poprawki w montażu, przygotowanie narracji do prezentacji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9600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12.	Prezentacja przygotowanych narracji, końcowa refleksje, podsumowanie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sz="6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7200" b="1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16" name="Google Shape;116;p3"/>
          <p:cNvSpPr txBox="1"/>
          <p:nvPr/>
        </p:nvSpPr>
        <p:spPr>
          <a:xfrm>
            <a:off x="0" y="1381736"/>
            <a:ext cx="9144000" cy="924584"/>
          </a:xfrm>
          <a:prstGeom prst="rect">
            <a:avLst/>
          </a:prstGeom>
          <a:solidFill>
            <a:srgbClr val="FFE94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430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3200" b="1" dirty="0">
                <a:solidFill>
                  <a:srgbClr val="363A3E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Scenariusz </a:t>
            </a:r>
            <a:r>
              <a:rPr lang="pl-PL" sz="3200" b="1" dirty="0">
                <a:solidFill>
                  <a:srgbClr val="363A3E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warsztatów dla seniorów</a:t>
            </a:r>
            <a:endParaRPr lang="pl-PL" sz="3200" b="1" dirty="0">
              <a:solidFill>
                <a:srgbClr val="363A3E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167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77340" y="6088380"/>
            <a:ext cx="5989320" cy="769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3" descr="Towarzystwo Inicjatyw Twórczych “ę” – SwishLab – pracownia ...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08900" y="121736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3" descr="Obraz zawierający rysunek&#10;&#10;Opis wygenerowany automatyczni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127890" y="121736"/>
            <a:ext cx="143877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3"/>
          <p:cNvPicPr preferRelativeResize="0"/>
          <p:nvPr/>
        </p:nvPicPr>
        <p:blipFill rotWithShape="1">
          <a:blip r:embed="rId6">
            <a:alphaModFix/>
          </a:blip>
          <a:srcRect l="12743" t="16924" r="10767" b="15844"/>
          <a:stretch/>
        </p:blipFill>
        <p:spPr>
          <a:xfrm>
            <a:off x="175100" y="143010"/>
            <a:ext cx="2046714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07982C-732E-4DE7-9FAB-DE486DE36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5070" y="2306320"/>
            <a:ext cx="7783830" cy="3870960"/>
          </a:xfrm>
        </p:spPr>
        <p:txBody>
          <a:bodyPr>
            <a:normAutofit fontScale="25000" lnSpcReduction="20000"/>
          </a:bodyPr>
          <a:lstStyle/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2800" b="1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METODY PRACY: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8000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zajęcia prowadzone metodami aktywizującymi,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8000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filmy na YouTube,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8000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prezentacje Power Point,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8000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praca na platformie Zoom,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8000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spotkania w terenie,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8000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testowanie aplikacji mobilnych, praca grupowa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sz="8000" b="1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sz="80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16" name="Google Shape;116;p3"/>
          <p:cNvSpPr txBox="1"/>
          <p:nvPr/>
        </p:nvSpPr>
        <p:spPr>
          <a:xfrm>
            <a:off x="0" y="1381736"/>
            <a:ext cx="9144000" cy="924584"/>
          </a:xfrm>
          <a:prstGeom prst="rect">
            <a:avLst/>
          </a:prstGeom>
          <a:solidFill>
            <a:srgbClr val="FFE94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430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3200" b="1" dirty="0">
                <a:solidFill>
                  <a:srgbClr val="363A3E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Scenariusz </a:t>
            </a:r>
            <a:r>
              <a:rPr lang="pl-PL" sz="3200" b="1" dirty="0">
                <a:solidFill>
                  <a:srgbClr val="363A3E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warsztatów dla seniorów</a:t>
            </a:r>
            <a:endParaRPr lang="pl-PL" sz="3200" b="1" dirty="0">
              <a:solidFill>
                <a:srgbClr val="363A3E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01747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551</Words>
  <Application>Microsoft Office PowerPoint</Application>
  <PresentationFormat>On-screen Show (4:3)</PresentationFormat>
  <Paragraphs>160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Arial Black</vt:lpstr>
      <vt:lpstr>Calibri</vt:lpstr>
      <vt:lpstr>Motyw pakietu Office</vt:lpstr>
      <vt:lpstr>GENERATOR INNOWACJI.  SIECI WSPARCIA 2   Integracja Polskich Seniorów          i Opiekunek z Ukrainy (ISO22)  Scenariusz  spotkań integracyjnych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Kacprzykowska, Anna</dc:creator>
  <cp:lastModifiedBy>Anna Grabowska</cp:lastModifiedBy>
  <cp:revision>29</cp:revision>
  <dcterms:created xsi:type="dcterms:W3CDTF">2020-08-20T07:35:37Z</dcterms:created>
  <dcterms:modified xsi:type="dcterms:W3CDTF">2021-12-06T06:51:48Z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0x01010075E586AD706CFB4A87F5B71E862CA80E</vt:lpwstr>
  </property>
</Properties>
</file>