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8" r:id="rId3"/>
    <p:sldId id="280" r:id="rId4"/>
    <p:sldId id="282" r:id="rId5"/>
    <p:sldId id="281" r:id="rId6"/>
    <p:sldId id="276" r:id="rId7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jmRsGXzb8DMw60fqG2OCFkIbe4x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06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12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28" Type="http://schemas.openxmlformats.org/officeDocument/2006/relationships/presProps" Target="presProps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590971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Pcg +ę</a:t>
            </a:r>
            <a:endParaRPr/>
          </a:p>
        </p:txBody>
      </p:sp>
      <p:sp>
        <p:nvSpPr>
          <p:cNvPr id="108" name="Google Shape;10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Pcg +ę</a:t>
            </a:r>
            <a:endParaRPr/>
          </a:p>
        </p:txBody>
      </p:sp>
      <p:sp>
        <p:nvSpPr>
          <p:cNvPr id="108" name="Google Shape;10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6555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Pcg +ę</a:t>
            </a:r>
            <a:endParaRPr/>
          </a:p>
        </p:txBody>
      </p:sp>
      <p:sp>
        <p:nvSpPr>
          <p:cNvPr id="108" name="Google Shape;10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4006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/>
              <a:t>Pcg +ę</a:t>
            </a:r>
            <a:endParaRPr/>
          </a:p>
        </p:txBody>
      </p:sp>
      <p:sp>
        <p:nvSpPr>
          <p:cNvPr id="108" name="Google Shape;10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4405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6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pionowy i teks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4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4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 type="title">
  <p:cSld name="TITL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6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główek sekcji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7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 type="twoObj">
  <p:cSld name="TWO_OBJEC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ównanie" type="twoTxTwoObj">
  <p:cSld name="TWO_OBJECTS_WITH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9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29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lko tytuł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az z podpisem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2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2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2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tekst pionowy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3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.org.pl/" TargetMode="External"/><Relationship Id="rId4" Type="http://schemas.openxmlformats.org/officeDocument/2006/relationships/hyperlink" Target="http://www.pcgpolska.pl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g"/><Relationship Id="rId7" Type="http://schemas.openxmlformats.org/officeDocument/2006/relationships/hyperlink" Target="https://www.youtube.com/watch?v=nZpsmwhxjD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7340" y="6088380"/>
            <a:ext cx="5989320" cy="76962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/>
          <p:nvPr/>
        </p:nvSpPr>
        <p:spPr>
          <a:xfrm>
            <a:off x="0" y="4735991"/>
            <a:ext cx="9144000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Projekt „GENERATOR INNOWACJI. SIECI WSPARCIA 2” współfinansowany ze środków Unii Europejskiej w ramach Europejskiego Funduszu Społecznego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2075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Lider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rojektu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pl-PL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PCG Polska Sp. z o. o., ul. Fabryczna 17, 90-344 Łódź, </a:t>
            </a:r>
            <a:r>
              <a:rPr lang="pl-PL" sz="14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www.pcgpolska.pl</a:t>
            </a:r>
            <a:r>
              <a:rPr lang="pl-PL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92075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Partner Projektu: Towarzystwo Inicjatyw Twórczych „ę”, ul. Mokotowska 55 m. 50, 00-542 Warszawa </a:t>
            </a:r>
            <a:r>
              <a:rPr lang="pl-PL" sz="1400" b="0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www.e.org.pl</a:t>
            </a:r>
            <a:r>
              <a:rPr lang="pl-PL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C3CBBE-B7E6-4C19-90F6-8E07A5375E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48571"/>
            <a:ext cx="9144000" cy="3304582"/>
          </a:xfrm>
        </p:spPr>
        <p:txBody>
          <a:bodyPr>
            <a:normAutofit fontScale="90000"/>
          </a:bodyPr>
          <a:lstStyle/>
          <a:p>
            <a:r>
              <a:rPr lang="pl-PL" sz="3600" dirty="0">
                <a:latin typeface="Arial Black" panose="020B0A04020102020204" pitchFamily="34" charset="0"/>
              </a:rPr>
              <a:t>GENERATOR INNOWACJI. </a:t>
            </a:r>
            <a:br>
              <a:rPr lang="pl-PL" sz="3600" dirty="0">
                <a:latin typeface="Arial Black" panose="020B0A04020102020204" pitchFamily="34" charset="0"/>
              </a:rPr>
            </a:br>
            <a:r>
              <a:rPr lang="pl-PL" sz="3600" dirty="0">
                <a:latin typeface="Arial Black" panose="020B0A04020102020204" pitchFamily="34" charset="0"/>
              </a:rPr>
              <a:t>SIECI WSPARCIA 2</a:t>
            </a:r>
            <a:br>
              <a:rPr lang="pl-PL" sz="3600" dirty="0">
                <a:latin typeface="Arial Black" panose="020B0A04020102020204" pitchFamily="34" charset="0"/>
              </a:rPr>
            </a:br>
            <a:br>
              <a:rPr lang="pl-PL" sz="3600" dirty="0">
                <a:latin typeface="Arial Black" panose="020B0A04020102020204" pitchFamily="34" charset="0"/>
              </a:rPr>
            </a:br>
            <a:br>
              <a:rPr lang="pl-PL" sz="3600" dirty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pl-PL" sz="4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Integracja Polskich Seniorów         </a:t>
            </a:r>
            <a:br>
              <a:rPr lang="pl-PL" sz="4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pl-PL" sz="40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i Opiekunek z Ukrainy (ISO22)</a:t>
            </a:r>
            <a:br>
              <a:rPr lang="pl-PL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</a:br>
            <a:br>
              <a:rPr lang="pl-PL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pl-PL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Opracowanie cyfrowych historii – </a:t>
            </a:r>
            <a:br>
              <a:rPr lang="pl-PL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pl-PL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nasze wspomnienia</a:t>
            </a:r>
            <a:br>
              <a:rPr lang="pl-PL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7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Gdańsk, grudzień-styczeń 2021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7340" y="6088380"/>
            <a:ext cx="5989320" cy="769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" descr="Towarzystwo Inicjatyw Twórczych “ę” – SwishLab – pracownia ..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08900" y="121736"/>
            <a:ext cx="1260000" cy="12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 descr="Obraz zawierający rysunek&#10;&#10;Opis wygenerowany automatyczni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27890" y="121736"/>
            <a:ext cx="1438770" cy="12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/>
          <p:cNvPicPr preferRelativeResize="0"/>
          <p:nvPr/>
        </p:nvPicPr>
        <p:blipFill rotWithShape="1">
          <a:blip r:embed="rId6">
            <a:alphaModFix/>
          </a:blip>
          <a:srcRect l="12743" t="16924" r="10767" b="15844"/>
          <a:stretch/>
        </p:blipFill>
        <p:spPr>
          <a:xfrm>
            <a:off x="175100" y="143010"/>
            <a:ext cx="2046714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3"/>
          <p:cNvSpPr txBox="1">
            <a:spLocks noGrp="1"/>
          </p:cNvSpPr>
          <p:nvPr>
            <p:ph type="title"/>
          </p:nvPr>
        </p:nvSpPr>
        <p:spPr>
          <a:xfrm>
            <a:off x="0" y="1463016"/>
            <a:ext cx="9144000" cy="924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38163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 dirty="0"/>
              <a:t>Agenda </a:t>
            </a:r>
            <a:endParaRPr dirty="0"/>
          </a:p>
        </p:txBody>
      </p:sp>
      <p:sp>
        <p:nvSpPr>
          <p:cNvPr id="116" name="Google Shape;116;p3"/>
          <p:cNvSpPr txBox="1"/>
          <p:nvPr/>
        </p:nvSpPr>
        <p:spPr>
          <a:xfrm>
            <a:off x="0" y="1621742"/>
            <a:ext cx="9144000" cy="924584"/>
          </a:xfrm>
          <a:prstGeom prst="rect">
            <a:avLst/>
          </a:prstGeom>
          <a:solidFill>
            <a:srgbClr val="FFE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38163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07982C-732E-4DE7-9FAB-DE486DE36F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7685" y="1621742"/>
            <a:ext cx="8088630" cy="4727575"/>
          </a:xfrm>
        </p:spPr>
        <p:txBody>
          <a:bodyPr>
            <a:normAutofit fontScale="85000" lnSpcReduction="10000"/>
          </a:bodyPr>
          <a:lstStyle/>
          <a:p>
            <a:pPr marL="11430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4400" b="1" dirty="0">
                <a:solidFill>
                  <a:srgbClr val="363A3E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</a:t>
            </a:r>
            <a:r>
              <a:rPr lang="pl-PL" sz="3800" b="1" dirty="0">
                <a:solidFill>
                  <a:srgbClr val="363A3E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ak to się zaczęło ?</a:t>
            </a:r>
            <a:endParaRPr lang="pl-PL" sz="3800" b="1" dirty="0">
              <a:solidFill>
                <a:srgbClr val="363A3E"/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571500" indent="-4572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pl-PL" sz="3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pl-PL" sz="3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dział seniorek z grupy ATW WETI </a:t>
            </a:r>
            <a:r>
              <a:rPr lang="pl-PL" sz="320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PG              w </a:t>
            </a:r>
            <a:r>
              <a:rPr lang="pl-PL" sz="3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projekcie „Kawiarenka </a:t>
            </a:r>
            <a:r>
              <a:rPr lang="pl-PL" sz="320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językowa                    dla </a:t>
            </a:r>
            <a:r>
              <a:rPr lang="pl-PL" sz="3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cudzoziemców” </a:t>
            </a:r>
            <a:r>
              <a:rPr lang="pl-PL" sz="3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realizowanym</a:t>
            </a:r>
            <a:r>
              <a:rPr lang="pl-PL" sz="3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przez </a:t>
            </a:r>
            <a:r>
              <a:rPr lang="pl-PL" sz="32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Sopotekę</a:t>
            </a:r>
            <a:r>
              <a:rPr lang="pl-PL" sz="3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– Bibliotekę  w Sopocie w roku 2017. </a:t>
            </a:r>
          </a:p>
          <a:p>
            <a:pPr marL="571500" indent="-4572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pl-PL" sz="3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Wolontariuszki Ania, Lidka, Joasia i Ela prowadziły konwersacje w języku polskim dla cudzoziemców, w większości były to osoby               z Ukrainy. </a:t>
            </a:r>
            <a:r>
              <a:rPr lang="pl-PL" sz="32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7340" y="6088380"/>
            <a:ext cx="5989320" cy="769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" descr="Towarzystwo Inicjatyw Twórczych “ę” – SwishLab – pracownia ..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08900" y="121736"/>
            <a:ext cx="1260000" cy="12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 descr="Obraz zawierający rysunek&#10;&#10;Opis wygenerowany automatyczni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27890" y="121736"/>
            <a:ext cx="1438770" cy="12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/>
          <p:cNvPicPr preferRelativeResize="0"/>
          <p:nvPr/>
        </p:nvPicPr>
        <p:blipFill rotWithShape="1">
          <a:blip r:embed="rId6">
            <a:alphaModFix/>
          </a:blip>
          <a:srcRect l="12743" t="16924" r="10767" b="15844"/>
          <a:stretch/>
        </p:blipFill>
        <p:spPr>
          <a:xfrm>
            <a:off x="175100" y="143010"/>
            <a:ext cx="2046714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3"/>
          <p:cNvSpPr txBox="1">
            <a:spLocks noGrp="1"/>
          </p:cNvSpPr>
          <p:nvPr>
            <p:ph type="title"/>
          </p:nvPr>
        </p:nvSpPr>
        <p:spPr>
          <a:xfrm>
            <a:off x="0" y="1463016"/>
            <a:ext cx="9144000" cy="924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38163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 dirty="0"/>
              <a:t>Agenda </a:t>
            </a:r>
            <a:endParaRPr dirty="0"/>
          </a:p>
        </p:txBody>
      </p:sp>
      <p:sp>
        <p:nvSpPr>
          <p:cNvPr id="116" name="Google Shape;116;p3"/>
          <p:cNvSpPr txBox="1"/>
          <p:nvPr/>
        </p:nvSpPr>
        <p:spPr>
          <a:xfrm>
            <a:off x="0" y="1621742"/>
            <a:ext cx="9144000" cy="924584"/>
          </a:xfrm>
          <a:prstGeom prst="rect">
            <a:avLst/>
          </a:prstGeom>
          <a:solidFill>
            <a:srgbClr val="FFE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38163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07982C-732E-4DE7-9FAB-DE486DE36F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7685" y="1381736"/>
            <a:ext cx="8088630" cy="4967581"/>
          </a:xfrm>
        </p:spPr>
        <p:txBody>
          <a:bodyPr>
            <a:normAutofit/>
          </a:bodyPr>
          <a:lstStyle/>
          <a:p>
            <a:pPr marL="11430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3200" b="1" dirty="0">
                <a:solidFill>
                  <a:srgbClr val="363A3E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Kawiarenka językowa - wspomnienia</a:t>
            </a:r>
            <a:endParaRPr lang="pl-PL" sz="3200" b="1" dirty="0">
              <a:solidFill>
                <a:srgbClr val="363A3E"/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11430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pl-PL" sz="3200" dirty="0">
              <a:solidFill>
                <a:srgbClr val="363A3E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0" y="2732940"/>
            <a:ext cx="4224248" cy="28154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961" y="3216924"/>
            <a:ext cx="4522914" cy="30145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566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7340" y="6088380"/>
            <a:ext cx="5989320" cy="769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" descr="Towarzystwo Inicjatyw Twórczych “ę” – SwishLab – pracownia ..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08900" y="121736"/>
            <a:ext cx="1260000" cy="12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 descr="Obraz zawierający rysunek&#10;&#10;Opis wygenerowany automatyczni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27890" y="121736"/>
            <a:ext cx="1438770" cy="12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/>
          <p:cNvPicPr preferRelativeResize="0"/>
          <p:nvPr/>
        </p:nvPicPr>
        <p:blipFill rotWithShape="1">
          <a:blip r:embed="rId6">
            <a:alphaModFix/>
          </a:blip>
          <a:srcRect l="12743" t="16924" r="10767" b="15844"/>
          <a:stretch/>
        </p:blipFill>
        <p:spPr>
          <a:xfrm>
            <a:off x="175100" y="143010"/>
            <a:ext cx="2046714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3"/>
          <p:cNvSpPr txBox="1">
            <a:spLocks noGrp="1"/>
          </p:cNvSpPr>
          <p:nvPr>
            <p:ph type="title"/>
          </p:nvPr>
        </p:nvSpPr>
        <p:spPr>
          <a:xfrm>
            <a:off x="0" y="1463016"/>
            <a:ext cx="9144000" cy="924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38163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 dirty="0"/>
              <a:t>Agenda </a:t>
            </a:r>
            <a:endParaRPr dirty="0"/>
          </a:p>
        </p:txBody>
      </p:sp>
      <p:sp>
        <p:nvSpPr>
          <p:cNvPr id="116" name="Google Shape;116;p3"/>
          <p:cNvSpPr txBox="1"/>
          <p:nvPr/>
        </p:nvSpPr>
        <p:spPr>
          <a:xfrm>
            <a:off x="0" y="1621742"/>
            <a:ext cx="9144000" cy="924584"/>
          </a:xfrm>
          <a:prstGeom prst="rect">
            <a:avLst/>
          </a:prstGeom>
          <a:solidFill>
            <a:srgbClr val="FFE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38163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07982C-732E-4DE7-9FAB-DE486DE36F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489" y="1381736"/>
            <a:ext cx="8527056" cy="4706645"/>
          </a:xfrm>
        </p:spPr>
        <p:txBody>
          <a:bodyPr>
            <a:normAutofit/>
          </a:bodyPr>
          <a:lstStyle/>
          <a:p>
            <a:pPr marL="265113" indent="-8890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3200" b="1" dirty="0">
                <a:solidFill>
                  <a:srgbClr val="363A3E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lang="pl-PL" sz="3200" b="1" dirty="0">
                <a:solidFill>
                  <a:srgbClr val="363A3E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Opiekunki osób starszych – osobiste doświadczenia</a:t>
            </a:r>
            <a:r>
              <a:rPr lang="pl-PL" sz="2400" b="1" dirty="0">
                <a:solidFill>
                  <a:srgbClr val="363A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pPr marL="265113" indent="-8890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dirty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Elena, Olga, Irina – dziękuję za trudną, wyczerpującą  psychicznie i fizycznie pracę. </a:t>
            </a:r>
            <a:endParaRPr lang="pl-PL" dirty="0">
              <a:solidFill>
                <a:schemeClr val="bg2"/>
              </a:solidFill>
              <a:effectLst/>
              <a:latin typeface="+mn-lt"/>
              <a:cs typeface="Arial" panose="020B0604020202020204" pitchFamily="34" charset="0"/>
            </a:endParaRPr>
          </a:p>
          <a:p>
            <a:pPr marL="114300" indent="0" algn="ctr">
              <a:lnSpc>
                <a:spcPct val="107000"/>
              </a:lnSpc>
              <a:spcAft>
                <a:spcPts val="800"/>
              </a:spcAft>
              <a:buNone/>
            </a:pPr>
            <a:endParaRPr lang="pl-PL" sz="2400" dirty="0">
              <a:latin typeface="Calibri" panose="020F0502020204030204" pitchFamily="34" charset="0"/>
              <a:cs typeface="Calibri" panose="020F0502020204030204" pitchFamily="34" charset="0"/>
              <a:hlinkClick r:id="rId7"/>
            </a:endParaRPr>
          </a:p>
          <a:p>
            <a:pPr marL="11430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pl-PL" sz="24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37" y="3866073"/>
            <a:ext cx="5025004" cy="238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768" y="3821342"/>
            <a:ext cx="1455970" cy="242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7057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7340" y="6088380"/>
            <a:ext cx="5989320" cy="769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" descr="Towarzystwo Inicjatyw Twórczych “ę” – SwishLab – pracownia ..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08900" y="121736"/>
            <a:ext cx="1260000" cy="12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 descr="Obraz zawierający rysunek&#10;&#10;Opis wygenerowany automatyczni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27890" y="121736"/>
            <a:ext cx="1438770" cy="12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/>
          <p:cNvPicPr preferRelativeResize="0"/>
          <p:nvPr/>
        </p:nvPicPr>
        <p:blipFill rotWithShape="1">
          <a:blip r:embed="rId6">
            <a:alphaModFix/>
          </a:blip>
          <a:srcRect l="12743" t="16924" r="10767" b="15844"/>
          <a:stretch/>
        </p:blipFill>
        <p:spPr>
          <a:xfrm>
            <a:off x="175100" y="143010"/>
            <a:ext cx="2046714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3"/>
          <p:cNvSpPr txBox="1">
            <a:spLocks noGrp="1"/>
          </p:cNvSpPr>
          <p:nvPr>
            <p:ph type="title"/>
          </p:nvPr>
        </p:nvSpPr>
        <p:spPr>
          <a:xfrm>
            <a:off x="0" y="1463016"/>
            <a:ext cx="9144000" cy="924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38163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pl-PL" dirty="0"/>
              <a:t>Agenda </a:t>
            </a:r>
            <a:endParaRPr dirty="0"/>
          </a:p>
        </p:txBody>
      </p:sp>
      <p:sp>
        <p:nvSpPr>
          <p:cNvPr id="116" name="Google Shape;116;p3"/>
          <p:cNvSpPr txBox="1"/>
          <p:nvPr/>
        </p:nvSpPr>
        <p:spPr>
          <a:xfrm>
            <a:off x="0" y="1621742"/>
            <a:ext cx="9144000" cy="924584"/>
          </a:xfrm>
          <a:prstGeom prst="rect">
            <a:avLst/>
          </a:prstGeom>
          <a:solidFill>
            <a:srgbClr val="FFE94B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38163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07982C-732E-4DE7-9FAB-DE486DE36F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442919"/>
            <a:ext cx="9144000" cy="4906398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pl-PL" sz="3200" b="1" dirty="0">
                <a:latin typeface="Arial Black" panose="020B0A04020102020204" pitchFamily="34" charset="0"/>
              </a:rPr>
              <a:t>Integracja z Ukrainkami – </a:t>
            </a:r>
          </a:p>
          <a:p>
            <a:pPr marL="114300" indent="0" algn="ctr">
              <a:buNone/>
            </a:pPr>
            <a:r>
              <a:rPr lang="pl-PL" sz="3200" b="1" dirty="0">
                <a:latin typeface="Arial Black" panose="020B0A04020102020204" pitchFamily="34" charset="0"/>
              </a:rPr>
              <a:t>spotkanie na WETI PG                           </a:t>
            </a:r>
          </a:p>
          <a:p>
            <a:pPr marL="114300" indent="0">
              <a:buNone/>
            </a:pPr>
            <a:endParaRPr lang="pl-PL" sz="2400" dirty="0"/>
          </a:p>
          <a:p>
            <a:pPr marL="114300" indent="0">
              <a:buNone/>
            </a:pPr>
            <a:r>
              <a:rPr lang="pl-PL" sz="2400" dirty="0"/>
              <a:t> 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49" y="2678106"/>
            <a:ext cx="4603583" cy="3477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5049520" y="2678106"/>
            <a:ext cx="40944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Uświadomiona potrzeba pomocy w sprawach codziennych;</a:t>
            </a:r>
          </a:p>
          <a:p>
            <a:r>
              <a:rPr lang="pl-PL" sz="2800" dirty="0"/>
              <a:t>praca, mieszkanie, mediacje, pisanie cv, kontakt z osobami chętnymi do zatrudnienia itd..</a:t>
            </a:r>
          </a:p>
        </p:txBody>
      </p:sp>
    </p:spTree>
    <p:extLst>
      <p:ext uri="{BB962C8B-B14F-4D97-AF65-F5344CB8AC3E}">
        <p14:creationId xmlns:p14="http://schemas.microsoft.com/office/powerpoint/2010/main" val="2049910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7340" y="6088380"/>
            <a:ext cx="5989320" cy="769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1" descr="Towarzystwo Inicjatyw Twórczych “ę” – SwishLab – pracownia ..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08900" y="121736"/>
            <a:ext cx="1260000" cy="12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21" descr="Obraz zawierający rysunek&#10;&#10;Opis wygenerowany automatyczni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27890" y="121736"/>
            <a:ext cx="1438770" cy="12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21"/>
          <p:cNvPicPr preferRelativeResize="0"/>
          <p:nvPr/>
        </p:nvPicPr>
        <p:blipFill rotWithShape="1">
          <a:blip r:embed="rId6">
            <a:alphaModFix/>
          </a:blip>
          <a:srcRect l="12743" t="16924" r="10767" b="15844"/>
          <a:stretch/>
        </p:blipFill>
        <p:spPr>
          <a:xfrm>
            <a:off x="175100" y="143010"/>
            <a:ext cx="2046714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21"/>
          <p:cNvPicPr preferRelativeResize="0"/>
          <p:nvPr/>
        </p:nvPicPr>
        <p:blipFill rotWithShape="1">
          <a:blip r:embed="rId7">
            <a:alphaModFix/>
          </a:blip>
          <a:srcRect t="3439" b="4250"/>
          <a:stretch/>
        </p:blipFill>
        <p:spPr>
          <a:xfrm>
            <a:off x="0" y="1705678"/>
            <a:ext cx="9144000" cy="3446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243</Words>
  <Application>Microsoft Office PowerPoint</Application>
  <PresentationFormat>On-screen Show (4:3)</PresentationFormat>
  <Paragraphs>31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Arial Black</vt:lpstr>
      <vt:lpstr>Calibri</vt:lpstr>
      <vt:lpstr>Motyw pakietu Office</vt:lpstr>
      <vt:lpstr>GENERATOR INNOWACJI.  SIECI WSPARCIA 2   Integracja Polskich Seniorów          i Opiekunek z Ukrainy (ISO22)  Opracowanie cyfrowych historii –  nasze wspomnienia Gdańsk, grudzień-styczeń 2021</vt:lpstr>
      <vt:lpstr>Agenda </vt:lpstr>
      <vt:lpstr>Agenda </vt:lpstr>
      <vt:lpstr>Agenda </vt:lpstr>
      <vt:lpstr>Agenda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Kacprzykowska, Anna</dc:creator>
  <cp:lastModifiedBy>Anna Grabowska</cp:lastModifiedBy>
  <cp:revision>60</cp:revision>
  <dcterms:created xsi:type="dcterms:W3CDTF">2020-08-20T07:35:37Z</dcterms:created>
  <dcterms:modified xsi:type="dcterms:W3CDTF">2021-12-14T08:56:08Z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0x01010075E586AD706CFB4A87F5B71E862CA80E</vt:lpwstr>
  </property>
</Properties>
</file>