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F817C-9941-46F0-8764-FB8401C66C7F}" type="datetimeFigureOut">
              <a:rPr lang="pl-PL" smtClean="0"/>
              <a:t>02.03.2021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F2E07-A544-4F02-A6BE-319CB596C9D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8604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/>
              <a:t>https://flipgrid.com/grabowska1995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CF2E07-A544-4F02-A6BE-319CB596C9DF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4277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7299EA-C2D1-4B14-A005-777C6A1895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8A06D87-9637-4AD6-BD7F-BC1EBB7150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0FDB197-6B97-487D-B4CA-7D57378D7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02.03.2021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0491F48-B25D-4373-9160-E54D30F67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730DBF8-1354-42B7-8D8F-016F8C91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7072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F83C98-F48D-4F75-B8BA-5AE91A9BD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09859D9-BACF-40ED-B50C-CC3F70D468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90E6F30-160A-45E4-941B-A820AC9C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02.03.2021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EE2BB2C-AD0A-4C30-92C6-15F3B7C8A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09FFAAA-9346-48DC-B55D-FA25A599A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0507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DAD4C5A-7DC3-4286-864C-CBABA06EB6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3E4E0A1-EA8D-409C-8B2B-0290E1357F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5A2F4BD-0957-4189-8623-EC3815E7F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02.03.2021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F13F01C-6458-46A9-BCA5-87F854DFC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E004AA5-D978-4990-896A-7B3105897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7687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7D439B-773E-4534-823B-0F90EE43A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7E25E6-1113-4C89-BC0C-B4131EF79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0185E43-65F8-4963-A2E6-A038B5BAF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02.03.2021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130C738-FB96-42F3-A38C-B78EEE1BD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88C6014-81E6-44EA-9CC1-BF1410984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3392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7D7221-B637-4D0C-9897-9BADD404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7B94E59-6469-466A-99A3-993921816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3EB27F1-5EB2-48E5-9D8D-8F3FE3F89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02.03.2021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BF63929-ECEA-4F77-A5C5-CA97CEE58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E0D2592-9488-4B68-8500-74E89FFC8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892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2C101B-8045-4813-A0BD-0C308A204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E8F417-20C2-449F-94FA-9234D7A532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4510FA4-E85C-4FB2-A884-4E9B139717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589D1C1-3DA4-415F-870E-11CA01473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02.03.2021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C46CA61-7781-43EE-A523-911889163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2F78B31-3D9F-4177-8E07-BE3A713A7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387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FD92CB-9EE5-4C9D-A8F9-38A053101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140315E-FB37-4EC6-A383-42E05A70A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F10BD5C-A2E7-436F-A800-3D9E9755D3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2CC9090-4E97-4706-9565-6195B94121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DD8808F-A16E-450D-BB14-44076E5D7B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D2CB17E-8F09-483C-9660-503F4FA7D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02.03.2021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27B340B-3C55-4F8B-B213-9F1F07D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3E5336B-1331-433D-9D07-F54151DF9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2139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A46694-E08D-4B38-BD3D-00AFF24FA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95E1E9F-F039-4E4B-9F7F-600CCBAF4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02.03.2021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ADE9EE9-9068-4E26-8456-298429BDF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2B6E7A4-0A83-4523-AB54-061451A88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036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EB520B0-A4DB-4791-9246-B8F36C9C5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02.03.2021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547D05F-8370-48AD-9FFE-8F29228D7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23AC630-F865-41DD-B750-2209829C9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9853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77DC0D-05CD-49E7-A048-1C59C80FF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1D36B7-303B-4F4E-B70E-0E3A8CB50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26FD2D6-6C63-40BC-85F8-FE90DFFAB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191B9FC-7017-4EA4-8B88-08EA02770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02.03.2021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E821040-CB02-4D39-AF1C-1CCA30A8E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01CA3DF-14AC-4F8F-AC4F-2E6AB0EAD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237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1D8F73-9336-412B-9A7E-3ABC98C99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4C4D5E5-222C-4209-912A-0E5B244FFB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95E054E-E40C-462C-A525-DFBBA97A56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11E01D0-1C25-4793-9D73-8E4321B24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02.03.2021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835A2A3-3B10-4EE6-9AED-57D028E82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B4E380E-BBF8-4DB5-8068-3DD38388A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068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3A711A5-0A30-47AE-BAC9-F0B21D0B7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14724F6-1E3C-4A44-A296-F5AB01D04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2F117B9-B97C-49B0-9146-FF2FC636A5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C5FD2-477B-48E6-9AEC-B5CFD7949BF8}" type="datetimeFigureOut">
              <a:rPr lang="pl-PL" smtClean="0"/>
              <a:t>02.03.2021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6ABB454-156E-47BE-873F-4836709DA7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F7C6087-49AA-4948-A05B-E47CCED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027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6" Type="http://schemas.openxmlformats.org/officeDocument/2006/relationships/image" Target="../media/image2.png"/><Relationship Id="rId5" Type="http://schemas.openxmlformats.org/officeDocument/2006/relationships/image" Target="../media/image4.jp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458EE0-7D84-4E42-BA79-2724E7DC1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367260" cy="7109459"/>
          </a:xfrm>
          <a:blipFill>
            <a:blip r:embed="rId4"/>
            <a:stretch>
              <a:fillRect/>
            </a:stretch>
          </a:blipFill>
        </p:spPr>
        <p:txBody>
          <a:bodyPr>
            <a:normAutofit fontScale="90000"/>
          </a:bodyPr>
          <a:lstStyle/>
          <a:p>
            <a:br>
              <a:rPr lang="pl-PL" b="1" i="0" dirty="0">
                <a:effectLst/>
                <a:latin typeface="+mn-lt"/>
              </a:rPr>
            </a:br>
            <a:br>
              <a:rPr lang="pl-PL" b="1" i="0" dirty="0">
                <a:effectLst/>
                <a:latin typeface="+mn-lt"/>
              </a:rPr>
            </a:br>
            <a:br>
              <a:rPr lang="pl-PL" b="1" i="0" dirty="0">
                <a:effectLst/>
                <a:latin typeface="+mn-lt"/>
              </a:rPr>
            </a:br>
            <a:br>
              <a:rPr lang="pl-PL" b="1" i="0" dirty="0">
                <a:effectLst/>
                <a:latin typeface="+mn-lt"/>
              </a:rPr>
            </a:br>
            <a:br>
              <a:rPr lang="pl-PL" b="1" i="0" dirty="0">
                <a:effectLst/>
                <a:latin typeface="+mn-lt"/>
              </a:rPr>
            </a:br>
            <a:r>
              <a:rPr lang="en-US" b="1" i="0" dirty="0">
                <a:effectLst/>
                <a:latin typeface="+mn-lt"/>
              </a:rPr>
              <a:t>Approaches to Language Instruction </a:t>
            </a:r>
            <a:br>
              <a:rPr lang="pl-PL" b="1" i="0" dirty="0">
                <a:effectLst/>
                <a:latin typeface="+mn-lt"/>
              </a:rPr>
            </a:br>
            <a:r>
              <a:rPr lang="en-US" b="1" i="0" dirty="0">
                <a:effectLst/>
                <a:latin typeface="+mn-lt"/>
              </a:rPr>
              <a:t>and Learning</a:t>
            </a:r>
            <a:br>
              <a:rPr lang="pl-PL" b="1" i="0" dirty="0">
                <a:effectLst/>
                <a:latin typeface="+mn-lt"/>
              </a:rPr>
            </a:br>
            <a:br>
              <a:rPr lang="pl-PL" b="1" i="0" dirty="0">
                <a:effectLst/>
                <a:latin typeface="+mn-lt"/>
              </a:rPr>
            </a:br>
            <a:br>
              <a:rPr lang="pl-PL" b="1" i="0" dirty="0">
                <a:effectLst/>
                <a:latin typeface="+mn-lt"/>
              </a:rPr>
            </a:br>
            <a:br>
              <a:rPr lang="pl-PL" b="1" i="0" dirty="0">
                <a:effectLst/>
                <a:latin typeface="+mn-lt"/>
              </a:rPr>
            </a:br>
            <a:br>
              <a:rPr lang="pl-PL" b="1" i="0" dirty="0">
                <a:effectLst/>
                <a:latin typeface="+mn-lt"/>
              </a:rPr>
            </a:br>
            <a:endParaRPr lang="pl-PL" b="1" dirty="0">
              <a:latin typeface="+mn-lt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48D4EAF-D67E-43BB-B290-E8A7071268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653597"/>
            <a:ext cx="12192000" cy="1655762"/>
          </a:xfrm>
        </p:spPr>
        <p:txBody>
          <a:bodyPr>
            <a:normAutofit fontScale="70000" lnSpcReduction="20000"/>
          </a:bodyPr>
          <a:lstStyle/>
          <a:p>
            <a:r>
              <a:rPr lang="pl-PL" sz="8800" b="1" dirty="0" err="1"/>
              <a:t>W</a:t>
            </a:r>
            <a:r>
              <a:rPr lang="pl-PL" sz="8800" b="1" i="0" dirty="0" err="1">
                <a:effectLst/>
                <a:latin typeface="+mn-lt"/>
              </a:rPr>
              <a:t>eek</a:t>
            </a:r>
            <a:r>
              <a:rPr lang="pl-PL" sz="8800" b="1" i="0" dirty="0">
                <a:effectLst/>
                <a:latin typeface="+mn-lt"/>
              </a:rPr>
              <a:t> 1</a:t>
            </a:r>
            <a:endParaRPr lang="pl-PL" sz="4000" b="1" dirty="0"/>
          </a:p>
          <a:p>
            <a:r>
              <a:rPr lang="pl-PL" sz="4000" b="1" dirty="0"/>
              <a:t>Anna Grabowska</a:t>
            </a:r>
          </a:p>
          <a:p>
            <a:r>
              <a:rPr lang="pl-PL" sz="4000" b="1" dirty="0" err="1"/>
              <a:t>Gdansk</a:t>
            </a:r>
            <a:r>
              <a:rPr lang="pl-PL" sz="4000" b="1" dirty="0"/>
              <a:t>, Poland, 2.03.2021</a:t>
            </a:r>
          </a:p>
          <a:p>
            <a:endParaRPr lang="pl-PL" sz="4000" b="1" dirty="0"/>
          </a:p>
        </p:txBody>
      </p:sp>
      <p:pic>
        <p:nvPicPr>
          <p:cNvPr id="10" name="Nagrany dźwięk">
            <a:hlinkClick r:id="" action="ppaction://media"/>
            <a:extLst>
              <a:ext uri="{FF2B5EF4-FFF2-40B4-BE49-F238E27FC236}">
                <a16:creationId xmlns:a16="http://schemas.microsoft.com/office/drawing/2014/main" id="{89A6F93C-D2CE-491B-B9DA-AB6504EF53F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57810" y="242570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357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63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31A36-225B-431A-9E5F-71B5404F5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err="1">
                <a:solidFill>
                  <a:srgbClr val="202122"/>
                </a:solidFill>
                <a:latin typeface="+mn-lt"/>
                <a:cs typeface="Arial" panose="020B0604020202020204" pitchFamily="34" charset="0"/>
              </a:rPr>
              <a:t>Should</a:t>
            </a:r>
            <a:r>
              <a:rPr lang="pl-PL" b="1" i="0" dirty="0">
                <a:solidFill>
                  <a:srgbClr val="202122"/>
                </a:solidFill>
                <a:effectLst/>
                <a:latin typeface="+mn-lt"/>
                <a:cs typeface="Arial" panose="020B0604020202020204" pitchFamily="34" charset="0"/>
              </a:rPr>
              <a:t> I </a:t>
            </a:r>
            <a:r>
              <a:rPr lang="pl-PL" b="1" i="0" dirty="0" err="1">
                <a:solidFill>
                  <a:srgbClr val="202122"/>
                </a:solidFill>
                <a:effectLst/>
                <a:latin typeface="+mn-lt"/>
                <a:cs typeface="Arial" panose="020B0604020202020204" pitchFamily="34" charset="0"/>
              </a:rPr>
              <a:t>teach</a:t>
            </a:r>
            <a:r>
              <a:rPr lang="pl-PL" b="1" i="0" dirty="0">
                <a:solidFill>
                  <a:srgbClr val="202122"/>
                </a:solidFill>
                <a:effectLst/>
                <a:latin typeface="+mn-lt"/>
                <a:cs typeface="Arial" panose="020B0604020202020204" pitchFamily="34" charset="0"/>
              </a:rPr>
              <a:t> English </a:t>
            </a:r>
            <a:r>
              <a:rPr lang="pl-PL" b="1" i="0" dirty="0" err="1">
                <a:solidFill>
                  <a:srgbClr val="202122"/>
                </a:solidFill>
                <a:effectLst/>
                <a:latin typeface="+mn-lt"/>
                <a:cs typeface="Arial" panose="020B0604020202020204" pitchFamily="34" charset="0"/>
              </a:rPr>
              <a:t>people</a:t>
            </a:r>
            <a:r>
              <a:rPr lang="pl-PL" b="1" i="0" dirty="0">
                <a:solidFill>
                  <a:srgbClr val="202122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lang="pl-PL" b="1" i="0" dirty="0" err="1">
                <a:solidFill>
                  <a:srgbClr val="202122"/>
                </a:solidFill>
                <a:effectLst/>
                <a:latin typeface="+mn-lt"/>
                <a:cs typeface="Arial" panose="020B0604020202020204" pitchFamily="34" charset="0"/>
              </a:rPr>
              <a:t>over</a:t>
            </a:r>
            <a:r>
              <a:rPr lang="pl-PL" b="1" i="0" dirty="0">
                <a:solidFill>
                  <a:srgbClr val="202122"/>
                </a:solidFill>
                <a:effectLst/>
                <a:latin typeface="+mn-lt"/>
                <a:cs typeface="Arial" panose="020B0604020202020204" pitchFamily="34" charset="0"/>
              </a:rPr>
              <a:t> 70</a:t>
            </a:r>
            <a:endParaRPr lang="pl-PL" dirty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8" name="Symbol zastępczy zawartości 7">
            <a:extLst>
              <a:ext uri="{FF2B5EF4-FFF2-40B4-BE49-F238E27FC236}">
                <a16:creationId xmlns:a16="http://schemas.microsoft.com/office/drawing/2014/main" id="{0541B05C-560C-4D69-8E9E-CA9F80050D2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520" y="2066290"/>
            <a:ext cx="5181600" cy="3870007"/>
          </a:xfr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0EA4D00-4C9C-406F-9363-2865DEC117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02960" y="1825625"/>
            <a:ext cx="601472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b="1" i="0" dirty="0">
                <a:solidFill>
                  <a:srgbClr val="000000"/>
                </a:solidFill>
                <a:effectLst/>
              </a:rPr>
              <a:t>if </a:t>
            </a:r>
            <a:r>
              <a:rPr lang="pl-PL" sz="3200" b="1" i="0" dirty="0">
                <a:solidFill>
                  <a:srgbClr val="000000"/>
                </a:solidFill>
                <a:effectLst/>
              </a:rPr>
              <a:t>I</a:t>
            </a:r>
            <a:r>
              <a:rPr lang="en-US" sz="3200" b="1" i="0" dirty="0">
                <a:solidFill>
                  <a:srgbClr val="000000"/>
                </a:solidFill>
                <a:effectLst/>
              </a:rPr>
              <a:t> do not know</a:t>
            </a:r>
            <a:r>
              <a:rPr lang="pl-PL" sz="3200" b="1" dirty="0">
                <a:solidFill>
                  <a:srgbClr val="000000"/>
                </a:solidFill>
              </a:rPr>
              <a:t> </a:t>
            </a:r>
            <a:r>
              <a:rPr lang="en-US" sz="3200" b="1" i="0" dirty="0">
                <a:solidFill>
                  <a:srgbClr val="000000"/>
                </a:solidFill>
                <a:effectLst/>
              </a:rPr>
              <a:t>even generally</a:t>
            </a:r>
            <a:endParaRPr lang="pl-PL" sz="3200" b="1" i="0" dirty="0">
              <a:solidFill>
                <a:srgbClr val="000000"/>
              </a:solidFill>
              <a:effectLst/>
            </a:endParaRPr>
          </a:p>
          <a:p>
            <a:r>
              <a:rPr lang="en-US" sz="3200" b="0" i="0" dirty="0">
                <a:solidFill>
                  <a:srgbClr val="000000"/>
                </a:solidFill>
                <a:effectLst/>
              </a:rPr>
              <a:t>something about the relationship between language and cognition,</a:t>
            </a:r>
            <a:endParaRPr lang="pl-PL" sz="3200" b="0" i="0" dirty="0">
              <a:solidFill>
                <a:srgbClr val="000000"/>
              </a:solidFill>
              <a:effectLst/>
            </a:endParaRPr>
          </a:p>
          <a:p>
            <a:r>
              <a:rPr lang="en-US" sz="3200" b="0" i="0" dirty="0">
                <a:solidFill>
                  <a:srgbClr val="000000"/>
                </a:solidFill>
                <a:effectLst/>
              </a:rPr>
              <a:t>writing systems, </a:t>
            </a:r>
            <a:endParaRPr lang="pl-PL" sz="3200" b="0" i="0" dirty="0">
              <a:solidFill>
                <a:srgbClr val="000000"/>
              </a:solidFill>
              <a:effectLst/>
            </a:endParaRPr>
          </a:p>
          <a:p>
            <a:r>
              <a:rPr lang="en-US" sz="3200" b="0" i="0" dirty="0">
                <a:solidFill>
                  <a:srgbClr val="000000"/>
                </a:solidFill>
                <a:effectLst/>
              </a:rPr>
              <a:t>nonverbal communication,</a:t>
            </a:r>
            <a:endParaRPr lang="pl-PL" sz="3200" b="0" i="0" dirty="0">
              <a:solidFill>
                <a:srgbClr val="000000"/>
              </a:solidFill>
              <a:effectLst/>
            </a:endParaRPr>
          </a:p>
          <a:p>
            <a:r>
              <a:rPr lang="en-US" sz="3200" b="0" i="0" dirty="0">
                <a:solidFill>
                  <a:srgbClr val="000000"/>
                </a:solidFill>
                <a:effectLst/>
              </a:rPr>
              <a:t>sociolinguistics, </a:t>
            </a:r>
            <a:endParaRPr lang="pl-PL" sz="3200" dirty="0">
              <a:solidFill>
                <a:srgbClr val="000000"/>
              </a:solidFill>
            </a:endParaRPr>
          </a:p>
          <a:p>
            <a:r>
              <a:rPr lang="en-US" sz="3200" b="0" i="0" dirty="0">
                <a:solidFill>
                  <a:srgbClr val="000000"/>
                </a:solidFill>
                <a:effectLst/>
              </a:rPr>
              <a:t>first language acquisition</a:t>
            </a:r>
            <a:r>
              <a:rPr lang="pl-PL" sz="3200" b="0" i="0" dirty="0">
                <a:solidFill>
                  <a:srgbClr val="000000"/>
                </a:solidFill>
                <a:effectLst/>
              </a:rPr>
              <a:t>?</a:t>
            </a:r>
            <a:endParaRPr lang="pl-PL" sz="3200" dirty="0"/>
          </a:p>
        </p:txBody>
      </p:sp>
      <p:pic>
        <p:nvPicPr>
          <p:cNvPr id="9" name="Nagrany dźwięk">
            <a:hlinkClick r:id="" action="ppaction://media"/>
            <a:extLst>
              <a:ext uri="{FF2B5EF4-FFF2-40B4-BE49-F238E27FC236}">
                <a16:creationId xmlns:a16="http://schemas.microsoft.com/office/drawing/2014/main" id="{12E0999C-13F2-4026-8580-366EAE4C75F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6360" y="86360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88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056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31A36-225B-431A-9E5F-71B5404F5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" y="365125"/>
            <a:ext cx="1211072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Can</a:t>
            </a:r>
            <a:r>
              <a:rPr lang="pl-PL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b="1" i="0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TESOL</a:t>
            </a:r>
            <a:r>
              <a:rPr lang="pl-PL" b="1" i="0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</a:t>
            </a:r>
            <a:r>
              <a:rPr lang="pl-PL" b="1" i="0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help</a:t>
            </a:r>
            <a:r>
              <a:rPr lang="pl-PL" b="1" i="0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?</a:t>
            </a:r>
            <a:br>
              <a:rPr lang="pl-PL" b="1" i="0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</a:br>
            <a:r>
              <a:rPr lang="en-US" b="0" i="0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Teache</a:t>
            </a:r>
            <a:r>
              <a:rPr lang="pl-PL" b="0" i="0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r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s of English to Speakers of Other Languages</a:t>
            </a:r>
            <a:r>
              <a:rPr lang="pl-PL" b="0" i="0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</a:t>
            </a:r>
            <a:endParaRPr lang="pl-PL" dirty="0"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8" name="Symbol zastępczy zawartości 7">
            <a:extLst>
              <a:ext uri="{FF2B5EF4-FFF2-40B4-BE49-F238E27FC236}">
                <a16:creationId xmlns:a16="http://schemas.microsoft.com/office/drawing/2014/main" id="{E1D930DB-2235-4B72-B25A-E8F3A84145D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60" y="2065515"/>
            <a:ext cx="4718152" cy="3481845"/>
          </a:xfr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0EA4D00-4C9C-406F-9363-2865DEC117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88000" y="2065515"/>
            <a:ext cx="6360160" cy="36709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</a:rPr>
              <a:t>The </a:t>
            </a:r>
            <a:r>
              <a:rPr lang="en-US" b="1" i="0" dirty="0">
                <a:solidFill>
                  <a:srgbClr val="000000"/>
                </a:solidFill>
                <a:effectLst/>
              </a:rPr>
              <a:t>TESOL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in its </a:t>
            </a:r>
            <a:r>
              <a:rPr lang="en-US" b="0" i="1" dirty="0">
                <a:solidFill>
                  <a:srgbClr val="000000"/>
                </a:solidFill>
                <a:effectLst/>
              </a:rPr>
              <a:t>Guidelines for the Certification and Preparation of Teachers of English to Speakers of Other Languages in the United States</a:t>
            </a:r>
            <a:r>
              <a:rPr lang="en-US" b="0" i="0" dirty="0">
                <a:solidFill>
                  <a:srgbClr val="000000"/>
                </a:solidFill>
                <a:effectLst/>
              </a:rPr>
              <a:t> (1975), cited the necessity for the teacher to "understand the nature of language, the fact of language varieties - social, regional, and functional, the structure and development of the English language system".</a:t>
            </a:r>
            <a:endParaRPr lang="pl-PL" dirty="0"/>
          </a:p>
        </p:txBody>
      </p:sp>
      <p:pic>
        <p:nvPicPr>
          <p:cNvPr id="9" name="Nagrany dźwięk">
            <a:hlinkClick r:id="" action="ppaction://media"/>
            <a:extLst>
              <a:ext uri="{FF2B5EF4-FFF2-40B4-BE49-F238E27FC236}">
                <a16:creationId xmlns:a16="http://schemas.microsoft.com/office/drawing/2014/main" id="{F7CFBC90-6984-4E11-8393-F4B7B508CCA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1280" y="0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00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90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147</Words>
  <Application>Microsoft Office PowerPoint</Application>
  <PresentationFormat>Panoramiczny</PresentationFormat>
  <Paragraphs>15</Paragraphs>
  <Slides>3</Slides>
  <Notes>1</Notes>
  <HiddenSlides>0</HiddenSlides>
  <MMClips>3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Motyw pakietu Office</vt:lpstr>
      <vt:lpstr>     Approaches to Language Instruction  and Learning     </vt:lpstr>
      <vt:lpstr>Should I teach English people over 70</vt:lpstr>
      <vt:lpstr>Can TESOL help? Teachers of English to Speakers of Other Languages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Grabowska</dc:creator>
  <cp:lastModifiedBy>Anna Grabowska</cp:lastModifiedBy>
  <cp:revision>25</cp:revision>
  <dcterms:created xsi:type="dcterms:W3CDTF">2021-02-08T03:21:15Z</dcterms:created>
  <dcterms:modified xsi:type="dcterms:W3CDTF">2021-03-02T08:55:10Z</dcterms:modified>
</cp:coreProperties>
</file>