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72" r:id="rId3"/>
    <p:sldId id="271" r:id="rId4"/>
    <p:sldId id="266" r:id="rId5"/>
    <p:sldId id="260" r:id="rId6"/>
    <p:sldId id="267" r:id="rId7"/>
    <p:sldId id="269" r:id="rId8"/>
    <p:sldId id="273" r:id="rId9"/>
    <p:sldId id="274" r:id="rId10"/>
    <p:sldId id="275" r:id="rId11"/>
    <p:sldId id="27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65462" autoAdjust="0"/>
  </p:normalViewPr>
  <p:slideViewPr>
    <p:cSldViewPr>
      <p:cViewPr varScale="1">
        <p:scale>
          <a:sx n="44" d="100"/>
          <a:sy n="44" d="100"/>
        </p:scale>
        <p:origin x="1932" y="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94AB9-83F5-480A-AA0C-36EA8B78F7AB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9BC5C-2C9B-4D61-A3C3-A18A37650E5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692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 is the age range of your U3A members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 are the proportions of active speakers, participants, and just listeners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 subjects seem most attractive and relevant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there particular backgrounds which are attracted to U3A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What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problems,if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any, do members have with being part of your U3A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there things which discourage potential members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9BC5C-2C9B-4D61-A3C3-A18A37650E5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98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9BC5C-2C9B-4D61-A3C3-A18A37650E5A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7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87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978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54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49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45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01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5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400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326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07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439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5875F-77B2-444C-992F-8CEC826684D1}" type="datetimeFigureOut">
              <a:rPr lang="pl-PL" smtClean="0"/>
              <a:t>14.03.2021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19BB5-0B07-4C58-BF89-A0B27BC60F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84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hyperlink" Target="https://jatobym.moodle.pl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g"/><Relationship Id="rId5" Type="http://schemas.openxmlformats.org/officeDocument/2006/relationships/hyperlink" Target="https://www.facebook.com/groups/LwGinClouds" TargetMode="External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C0FC5-32D4-4090-AB05-4CAA9791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>
                <a:latin typeface="+mn-lt"/>
              </a:rPr>
              <a:t>ATW WETI PG </a:t>
            </a:r>
            <a:r>
              <a:rPr lang="pl-PL" b="1" dirty="0">
                <a:latin typeface="+mn-lt"/>
                <a:hlinkClick r:id="rId7"/>
              </a:rPr>
              <a:t>https://jatobym.moodle.pl/</a:t>
            </a:r>
            <a:endParaRPr lang="pl-PL" b="1" dirty="0">
              <a:latin typeface="+mn-lt"/>
            </a:endParaRPr>
          </a:p>
        </p:txBody>
      </p:sp>
      <p:pic>
        <p:nvPicPr>
          <p:cNvPr id="6" name="what-do-you-think">
            <a:hlinkClick r:id="" action="ppaction://media"/>
            <a:extLst>
              <a:ext uri="{FF2B5EF4-FFF2-40B4-BE49-F238E27FC236}">
                <a16:creationId xmlns:a16="http://schemas.microsoft.com/office/drawing/2014/main" id="{5CB2C2FF-1784-406B-B6EC-EF406E76888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1" y="1600200"/>
            <a:ext cx="2232248" cy="4525963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462687C-BD1D-46B1-8798-0B0A67B357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1600200"/>
            <a:ext cx="5622775" cy="4525963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C6F03B5-B8C8-4C17-BBDF-3802A26BE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501650"/>
          </a:xfrm>
        </p:spPr>
        <p:txBody>
          <a:bodyPr/>
          <a:lstStyle/>
          <a:p>
            <a:r>
              <a:rPr lang="en-US" sz="2800" b="1" i="1" dirty="0">
                <a:solidFill>
                  <a:schemeClr val="bg1"/>
                </a:solidFill>
              </a:rPr>
              <a:t>Done by Anna Grabowska in March 2021, Gdansk</a:t>
            </a:r>
            <a:endParaRPr lang="pl-PL" sz="2800" b="1" i="1" dirty="0">
              <a:solidFill>
                <a:schemeClr val="bg1"/>
              </a:solidFill>
            </a:endParaRPr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2618C09-2449-4F11-A1E1-2B2068454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71" y="71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52B268-1CE6-46B3-AD1D-A9343EB9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b="1" dirty="0"/>
            </a:br>
            <a:r>
              <a:rPr lang="pl-PL" sz="4900" b="1" dirty="0"/>
              <a:t>Case </a:t>
            </a:r>
            <a:r>
              <a:rPr lang="pl-PL" sz="4900" b="1" dirty="0" err="1"/>
              <a:t>Study</a:t>
            </a:r>
            <a:r>
              <a:rPr lang="pl-PL" sz="4900" b="1" dirty="0"/>
              <a:t> - </a:t>
            </a:r>
            <a:r>
              <a:rPr lang="pl-PL" sz="4900" b="1" dirty="0" err="1"/>
              <a:t>Padlet</a:t>
            </a:r>
            <a:br>
              <a:rPr lang="pl-PL" sz="4900" b="1" dirty="0"/>
            </a:br>
            <a:endParaRPr lang="pl-PL" sz="4900" b="1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BAB906-6CAF-40EA-87FF-7C3971FD5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E4FDE22-0838-4AA0-B3A5-E5023CB62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86" y="92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162636-5193-4B2C-B829-6155981E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pl-PL" b="1" dirty="0"/>
            </a:br>
            <a:r>
              <a:rPr lang="pl-PL" b="1" dirty="0" err="1"/>
              <a:t>Welcome</a:t>
            </a:r>
            <a:r>
              <a:rPr lang="pl-PL" b="1" dirty="0"/>
              <a:t> to</a:t>
            </a:r>
            <a:br>
              <a:rPr lang="pl-PL" b="1" dirty="0"/>
            </a:br>
            <a:r>
              <a:rPr lang="pl-PL" sz="3100" b="1" dirty="0">
                <a:hlinkClick r:id="rId5"/>
              </a:rPr>
              <a:t>https://www.facebook.com/groups/LwGinClouds</a:t>
            </a:r>
            <a:br>
              <a:rPr lang="pl-PL" b="1" dirty="0"/>
            </a:br>
            <a:endParaRPr lang="pl-PL" b="1" dirty="0"/>
          </a:p>
        </p:txBody>
      </p:sp>
      <p:pic>
        <p:nvPicPr>
          <p:cNvPr id="12" name="Symbol zastępczy zawartości 11">
            <a:hlinkClick r:id="rId5"/>
            <a:extLst>
              <a:ext uri="{FF2B5EF4-FFF2-40B4-BE49-F238E27FC236}">
                <a16:creationId xmlns:a16="http://schemas.microsoft.com/office/drawing/2014/main" id="{5E2D04F2-3E69-4B7F-B4C2-FDA283CEF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7" y="1600200"/>
            <a:ext cx="8016465" cy="4525963"/>
          </a:xfrm>
        </p:spPr>
      </p:pic>
      <p:pic>
        <p:nvPicPr>
          <p:cNvPr id="1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2FCFF4A-925A-4BD1-A749-92038B357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10" y="64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918AA-4FC1-41E8-97B0-1B1B6685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4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4900" b="1" i="0" dirty="0">
                <a:solidFill>
                  <a:srgbClr val="222222"/>
                </a:solidFill>
                <a:effectLst/>
                <a:latin typeface="+mn-lt"/>
              </a:rPr>
              <a:t>What is a typical profile of your U3A members</a:t>
            </a:r>
            <a:r>
              <a:rPr lang="en-US" sz="4400" b="1" i="0" dirty="0">
                <a:solidFill>
                  <a:srgbClr val="222222"/>
                </a:solidFill>
                <a:effectLst/>
                <a:latin typeface="+mn-lt"/>
              </a:rPr>
              <a:t>?</a:t>
            </a:r>
            <a:br>
              <a:rPr lang="pl-PL" sz="4400" dirty="0">
                <a:solidFill>
                  <a:schemeClr val="tx2"/>
                </a:solidFill>
                <a:effectLst/>
                <a:latin typeface="+mn-lt"/>
                <a:ea typeface="Times New Roman"/>
              </a:rPr>
            </a:br>
            <a:endParaRPr lang="pl-PL" dirty="0">
              <a:latin typeface="+mn-lt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797266-584D-45C3-8AB0-0105528B2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1984" y="2348880"/>
            <a:ext cx="4762504" cy="3242119"/>
          </a:xfrm>
        </p:spPr>
        <p:txBody>
          <a:bodyPr>
            <a:normAutofit fontScale="92500"/>
          </a:bodyPr>
          <a:lstStyle/>
          <a:p>
            <a:r>
              <a:rPr lang="en-US" dirty="0"/>
              <a:t>We </a:t>
            </a:r>
            <a:r>
              <a:rPr lang="pl-PL" dirty="0" err="1"/>
              <a:t>are</a:t>
            </a:r>
            <a:r>
              <a:rPr lang="en-US" dirty="0"/>
              <a:t> a group of approx. 20 people, friends</a:t>
            </a:r>
            <a:r>
              <a:rPr lang="pl-PL" dirty="0"/>
              <a:t>, </a:t>
            </a:r>
            <a:r>
              <a:rPr lang="en-US" dirty="0"/>
              <a:t>classmates</a:t>
            </a:r>
            <a:r>
              <a:rPr lang="pl-PL" dirty="0"/>
              <a:t> 60,70,80+.</a:t>
            </a:r>
          </a:p>
          <a:p>
            <a:r>
              <a:rPr lang="pl-PL" dirty="0"/>
              <a:t>14 </a:t>
            </a:r>
            <a:r>
              <a:rPr lang="pl-PL" dirty="0" err="1"/>
              <a:t>years</a:t>
            </a:r>
            <a:r>
              <a:rPr lang="pl-PL" dirty="0"/>
              <a:t> ago </a:t>
            </a:r>
            <a:r>
              <a:rPr lang="pl-PL" dirty="0" err="1"/>
              <a:t>all</a:t>
            </a:r>
            <a:r>
              <a:rPr lang="pl-PL" dirty="0"/>
              <a:t> </a:t>
            </a:r>
            <a:r>
              <a:rPr lang="pl-PL" dirty="0" err="1"/>
              <a:t>members</a:t>
            </a:r>
            <a:r>
              <a:rPr lang="pl-PL" dirty="0"/>
              <a:t>  </a:t>
            </a:r>
            <a:r>
              <a:rPr lang="pl-PL" dirty="0" err="1"/>
              <a:t>were</a:t>
            </a:r>
            <a:r>
              <a:rPr lang="pl-PL" dirty="0"/>
              <a:t> </a:t>
            </a:r>
            <a:r>
              <a:rPr lang="pl-PL" dirty="0" err="1"/>
              <a:t>retired</a:t>
            </a:r>
            <a:r>
              <a:rPr lang="pl-PL" dirty="0"/>
              <a:t> </a:t>
            </a:r>
            <a:r>
              <a:rPr lang="pl-PL" dirty="0" err="1"/>
              <a:t>personnel</a:t>
            </a:r>
            <a:r>
              <a:rPr lang="pl-PL" dirty="0"/>
              <a:t> from </a:t>
            </a:r>
            <a:r>
              <a:rPr lang="pl-PL" dirty="0" err="1"/>
              <a:t>Gdansk</a:t>
            </a:r>
            <a:r>
              <a:rPr lang="pl-PL" dirty="0"/>
              <a:t> University of Technology.</a:t>
            </a:r>
          </a:p>
          <a:p>
            <a:r>
              <a:rPr lang="pl-PL" dirty="0"/>
              <a:t>But not </a:t>
            </a: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more</a:t>
            </a:r>
            <a:r>
              <a:rPr lang="pl-PL" dirty="0"/>
              <a:t>…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31396C1-2801-4EDF-A790-5F049C090B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6649"/>
            <a:ext cx="3541393" cy="32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81E869FD-FD26-4453-88A9-13970BB3E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" y="71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A7FE8F-F538-4C20-8FF6-80DDB3B8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44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4900" b="1" i="0" dirty="0">
                <a:solidFill>
                  <a:srgbClr val="222222"/>
                </a:solidFill>
                <a:effectLst/>
                <a:latin typeface="+mn-lt"/>
              </a:rPr>
              <a:t>What is a typical profile of your U3A members?</a:t>
            </a:r>
            <a:br>
              <a:rPr lang="pl-PL" sz="4900" dirty="0">
                <a:solidFill>
                  <a:schemeClr val="tx2"/>
                </a:solidFill>
                <a:effectLst/>
                <a:latin typeface="+mn-lt"/>
                <a:ea typeface="Times New Roman"/>
              </a:rPr>
            </a:br>
            <a:endParaRPr lang="pl-PL" sz="4900" dirty="0">
              <a:latin typeface="+mn-lt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86FE5D-650B-4EC9-9DEA-DD686D9ED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4008" y="2288560"/>
            <a:ext cx="4388296" cy="3032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have different temperaments, characters and interests</a:t>
            </a:r>
            <a:r>
              <a:rPr lang="pl-PL" dirty="0"/>
              <a:t>.</a:t>
            </a:r>
          </a:p>
          <a:p>
            <a:r>
              <a:rPr lang="pl-PL" dirty="0"/>
              <a:t>B</a:t>
            </a:r>
            <a:r>
              <a:rPr lang="en-US" dirty="0" err="1"/>
              <a:t>ut</a:t>
            </a:r>
            <a:r>
              <a:rPr lang="en-US" dirty="0"/>
              <a:t> we share the need to be </a:t>
            </a:r>
            <a:r>
              <a:rPr lang="pl-PL" dirty="0" err="1"/>
              <a:t>phisicaly</a:t>
            </a:r>
            <a:r>
              <a:rPr lang="pl-PL" dirty="0"/>
              <a:t> </a:t>
            </a:r>
            <a:r>
              <a:rPr lang="en-US" dirty="0"/>
              <a:t>active and</a:t>
            </a:r>
            <a:r>
              <a:rPr lang="pl-PL" dirty="0"/>
              <a:t> we want to </a:t>
            </a:r>
            <a:r>
              <a:rPr lang="en-US" dirty="0"/>
              <a:t>keep up with new technologies.</a:t>
            </a:r>
            <a:endParaRPr lang="pl-PL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AEA74C4-4DF6-441A-9504-00620D5174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76872"/>
            <a:ext cx="4038600" cy="30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6B1869A-05D4-4B81-878F-38E1AB3DD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C04510F-936E-4418-82B6-0CCFDC9F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>
                <a:solidFill>
                  <a:srgbClr val="000000"/>
                </a:solidFill>
                <a:effectLst/>
              </a:rPr>
            </a:br>
            <a:r>
              <a:rPr lang="en-US" sz="4900" b="1" dirty="0">
                <a:solidFill>
                  <a:srgbClr val="000000"/>
                </a:solidFill>
                <a:effectLst/>
              </a:rPr>
              <a:t>We like physical </a:t>
            </a:r>
            <a:r>
              <a:rPr lang="en-US" sz="4900" b="1" dirty="0" err="1">
                <a:solidFill>
                  <a:srgbClr val="000000"/>
                </a:solidFill>
                <a:effectLst/>
              </a:rPr>
              <a:t>activit</a:t>
            </a:r>
            <a:r>
              <a:rPr lang="pl-PL" sz="4900" b="1" dirty="0" err="1">
                <a:solidFill>
                  <a:srgbClr val="000000"/>
                </a:solidFill>
                <a:effectLst/>
              </a:rPr>
              <a:t>ies</a:t>
            </a:r>
            <a:r>
              <a:rPr lang="en-US" sz="4900" b="1" dirty="0">
                <a:solidFill>
                  <a:srgbClr val="000000"/>
                </a:solidFill>
                <a:effectLst/>
              </a:rPr>
              <a:t> </a:t>
            </a:r>
            <a:br>
              <a:rPr lang="pl-PL" sz="4900" b="1" dirty="0">
                <a:solidFill>
                  <a:srgbClr val="000000"/>
                </a:solidFill>
                <a:effectLst/>
              </a:rPr>
            </a:br>
            <a:r>
              <a:rPr lang="pl-PL" sz="4900" b="1" dirty="0" err="1">
                <a:solidFill>
                  <a:srgbClr val="000000"/>
                </a:solidFill>
                <a:effectLst/>
              </a:rPr>
              <a:t>e.g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. </a:t>
            </a:r>
            <a:r>
              <a:rPr lang="en-US" sz="4900" b="1" dirty="0">
                <a:solidFill>
                  <a:srgbClr val="000000"/>
                </a:solidFill>
                <a:effectLst/>
              </a:rPr>
              <a:t>Nordic walking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 </a:t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26F8680-432B-4AA1-9E08-5C2F26875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3968" y="1702491"/>
            <a:ext cx="4752528" cy="4318798"/>
          </a:xfrm>
        </p:spPr>
        <p:txBody>
          <a:bodyPr/>
          <a:lstStyle/>
          <a:p>
            <a:r>
              <a:rPr lang="pl-PL" dirty="0"/>
              <a:t>It </a:t>
            </a:r>
            <a:r>
              <a:rPr lang="pl-PL" dirty="0" err="1"/>
              <a:t>happens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en-US" dirty="0"/>
              <a:t>someone in the group is excluded because of a disability (temporary or permanent). </a:t>
            </a:r>
            <a:endParaRPr lang="pl-PL" dirty="0"/>
          </a:p>
          <a:p>
            <a:r>
              <a:rPr lang="pl-PL" dirty="0"/>
              <a:t>ICT</a:t>
            </a:r>
            <a:r>
              <a:rPr lang="en-US" dirty="0"/>
              <a:t> </a:t>
            </a:r>
            <a:r>
              <a:rPr lang="pl-PL" dirty="0" err="1"/>
              <a:t>help</a:t>
            </a:r>
            <a:r>
              <a:rPr lang="pl-PL" dirty="0"/>
              <a:t> </a:t>
            </a:r>
            <a:r>
              <a:rPr lang="pl-PL" dirty="0" err="1"/>
              <a:t>us</a:t>
            </a:r>
            <a:r>
              <a:rPr lang="pl-PL" dirty="0"/>
              <a:t> to </a:t>
            </a:r>
            <a:r>
              <a:rPr lang="pl-PL" dirty="0" err="1"/>
              <a:t>stay</a:t>
            </a:r>
            <a:r>
              <a:rPr lang="pl-PL" dirty="0"/>
              <a:t> in </a:t>
            </a:r>
            <a:r>
              <a:rPr lang="pl-PL" dirty="0" err="1"/>
              <a:t>touch</a:t>
            </a:r>
            <a:r>
              <a:rPr lang="pl-PL" dirty="0"/>
              <a:t> and </a:t>
            </a:r>
            <a:r>
              <a:rPr lang="pl-PL" dirty="0" err="1"/>
              <a:t>communicate</a:t>
            </a:r>
            <a:r>
              <a:rPr lang="pl-PL" dirty="0"/>
              <a:t>.</a:t>
            </a:r>
          </a:p>
          <a:p>
            <a:r>
              <a:rPr lang="pl-PL" dirty="0"/>
              <a:t>We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got</a:t>
            </a:r>
            <a:r>
              <a:rPr lang="pl-PL" dirty="0"/>
              <a:t> Zoom </a:t>
            </a:r>
            <a:r>
              <a:rPr lang="pl-PL" dirty="0" err="1"/>
              <a:t>meetings</a:t>
            </a:r>
            <a:r>
              <a:rPr lang="pl-PL" dirty="0"/>
              <a:t>  </a:t>
            </a:r>
            <a:r>
              <a:rPr lang="pl-PL" dirty="0" err="1"/>
              <a:t>each</a:t>
            </a:r>
            <a:r>
              <a:rPr lang="pl-PL" dirty="0"/>
              <a:t> </a:t>
            </a:r>
            <a:r>
              <a:rPr lang="pl-PL" dirty="0" err="1"/>
              <a:t>week</a:t>
            </a:r>
            <a:r>
              <a:rPr lang="pl-PL" dirty="0"/>
              <a:t> on </a:t>
            </a:r>
            <a:r>
              <a:rPr lang="pl-PL" dirty="0" err="1"/>
              <a:t>Thursday</a:t>
            </a:r>
            <a:r>
              <a:rPr lang="pl-PL" dirty="0"/>
              <a:t>.</a:t>
            </a:r>
          </a:p>
        </p:txBody>
      </p:sp>
      <p:pic>
        <p:nvPicPr>
          <p:cNvPr id="8" name="Picture 2" descr="C:\Users\Ela\Pictures\parkReagana-22.05.2015\20150522_172712.jpg">
            <a:extLst>
              <a:ext uri="{FF2B5EF4-FFF2-40B4-BE49-F238E27FC236}">
                <a16:creationId xmlns:a16="http://schemas.microsoft.com/office/drawing/2014/main" id="{7EA5A4A1-2D99-4803-8075-438C4DBA3A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2491"/>
            <a:ext cx="3318520" cy="19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Ela\Pictures\ParkReagana\P5220049.JPG">
            <a:extLst>
              <a:ext uri="{FF2B5EF4-FFF2-40B4-BE49-F238E27FC236}">
                <a16:creationId xmlns:a16="http://schemas.microsoft.com/office/drawing/2014/main" id="{A656BA8A-E896-4409-9B17-B6F5B6845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68" y="3814827"/>
            <a:ext cx="3318520" cy="23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D2C71BD-FBA5-482B-A91B-3984C2D72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5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08" y="1366838"/>
            <a:ext cx="6697184" cy="501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0B2A2A2-C601-4B29-A084-C69CAD7AC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28898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chemeClr val="tx2"/>
                </a:solidFill>
              </a:rPr>
            </a:br>
            <a:r>
              <a:rPr lang="en-US" sz="4900" b="1" dirty="0">
                <a:solidFill>
                  <a:srgbClr val="000000"/>
                </a:solidFill>
                <a:effectLst/>
              </a:rPr>
              <a:t>We </a:t>
            </a:r>
            <a:r>
              <a:rPr lang="pl-PL" sz="4900" b="1" dirty="0" err="1">
                <a:solidFill>
                  <a:srgbClr val="000000"/>
                </a:solidFill>
                <a:effectLst/>
              </a:rPr>
              <a:t>celebrate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 </a:t>
            </a:r>
            <a:r>
              <a:rPr lang="pl-PL" sz="4900" b="1" dirty="0" err="1">
                <a:solidFill>
                  <a:srgbClr val="000000"/>
                </a:solidFill>
                <a:effectLst/>
              </a:rPr>
              <a:t>together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 </a:t>
            </a:r>
            <a:r>
              <a:rPr lang="pl-PL" sz="4900" b="1" dirty="0" err="1">
                <a:solidFill>
                  <a:srgbClr val="000000"/>
                </a:solidFill>
                <a:effectLst/>
              </a:rPr>
              <a:t>our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 </a:t>
            </a:r>
            <a:r>
              <a:rPr lang="pl-PL" sz="4900" b="1" dirty="0" err="1">
                <a:solidFill>
                  <a:srgbClr val="000000"/>
                </a:solidFill>
                <a:effectLst/>
              </a:rPr>
              <a:t>Birthdays</a:t>
            </a:r>
            <a:r>
              <a:rPr lang="pl-PL" sz="4900" b="1" dirty="0">
                <a:solidFill>
                  <a:srgbClr val="000000"/>
                </a:solidFill>
                <a:effectLst/>
              </a:rPr>
              <a:t> </a:t>
            </a:r>
            <a:br>
              <a:rPr lang="pl-PL" b="1" dirty="0">
                <a:solidFill>
                  <a:schemeClr val="tx2"/>
                </a:solidFill>
              </a:rPr>
            </a:br>
            <a:endParaRPr lang="pl-PL" dirty="0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920F73F-E763-4A84-A2BC-0C358E20D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9E7D2F-4EF1-4199-AA9E-B69D736C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b="1" dirty="0">
                <a:latin typeface="+mn-lt"/>
              </a:rPr>
              <a:t>The most </a:t>
            </a:r>
            <a:r>
              <a:rPr lang="pl-PL" b="1" dirty="0" err="1">
                <a:latin typeface="+mn-lt"/>
              </a:rPr>
              <a:t>attractive</a:t>
            </a:r>
            <a:r>
              <a:rPr lang="pl-PL" b="1" dirty="0">
                <a:latin typeface="+mn-lt"/>
              </a:rPr>
              <a:t> </a:t>
            </a:r>
            <a:r>
              <a:rPr lang="pl-PL" b="1" dirty="0" err="1">
                <a:latin typeface="+mn-lt"/>
              </a:rPr>
              <a:t>activities</a:t>
            </a:r>
            <a:r>
              <a:rPr lang="pl-PL" b="1" dirty="0">
                <a:latin typeface="+mn-lt"/>
              </a:rPr>
              <a:t> - </a:t>
            </a:r>
            <a:br>
              <a:rPr lang="pl-PL" b="1" dirty="0">
                <a:latin typeface="+mn-lt"/>
              </a:rPr>
            </a:br>
            <a:r>
              <a:rPr lang="pl-PL" b="1" dirty="0" err="1">
                <a:latin typeface="+mn-lt"/>
              </a:rPr>
              <a:t>taking</a:t>
            </a:r>
            <a:r>
              <a:rPr lang="pl-PL" b="1" dirty="0">
                <a:latin typeface="+mn-lt"/>
              </a:rPr>
              <a:t> part in EU </a:t>
            </a:r>
            <a:r>
              <a:rPr lang="pl-PL" b="1" dirty="0" err="1">
                <a:latin typeface="+mn-lt"/>
              </a:rPr>
              <a:t>projects</a:t>
            </a:r>
            <a:endParaRPr lang="pl-PL" b="1" dirty="0">
              <a:latin typeface="+mn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D0581FA-C6A7-48F9-A32E-214E8EF0F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69039"/>
            <a:ext cx="4040188" cy="639762"/>
          </a:xfrm>
        </p:spPr>
        <p:txBody>
          <a:bodyPr/>
          <a:lstStyle/>
          <a:p>
            <a:pPr algn="ctr"/>
            <a:r>
              <a:rPr lang="pl-PL" dirty="0" err="1"/>
              <a:t>Bolu</a:t>
            </a:r>
            <a:r>
              <a:rPr lang="pl-PL" dirty="0"/>
              <a:t>, Turkey 2014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B56870-E0DD-4BB0-A70C-D987691296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869039"/>
            <a:ext cx="4041775" cy="639762"/>
          </a:xfrm>
        </p:spPr>
        <p:txBody>
          <a:bodyPr/>
          <a:lstStyle/>
          <a:p>
            <a:pPr algn="ctr"/>
            <a:r>
              <a:rPr lang="pl-PL" dirty="0" err="1"/>
              <a:t>Vienna</a:t>
            </a:r>
            <a:r>
              <a:rPr lang="pl-PL" dirty="0"/>
              <a:t>, Austria 2019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A92817E-40F0-4A00-949C-10146355F0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4" y="2742322"/>
            <a:ext cx="4550899" cy="30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Ela\Pictures\SPADE-vienna 10-14.06.2019\IMG_20190612_104120 (1).jpg">
            <a:extLst>
              <a:ext uri="{FF2B5EF4-FFF2-40B4-BE49-F238E27FC236}">
                <a16:creationId xmlns:a16="http://schemas.microsoft.com/office/drawing/2014/main" id="{50BB50AA-90A9-48D2-93F8-0443BE9FA2E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81" y="2742321"/>
            <a:ext cx="4041775" cy="30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1E5EEC9-BBB9-46F9-87E5-144915A5E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CAF4E7-5BAB-43B1-8C39-CA8441DB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+mn-lt"/>
              </a:rPr>
              <a:t>What problems,</a:t>
            </a:r>
            <a:r>
              <a:rPr lang="pl-PL" b="1" i="0" dirty="0"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lang="en-US" b="1" i="0" dirty="0">
                <a:solidFill>
                  <a:srgbClr val="222222"/>
                </a:solidFill>
                <a:effectLst/>
                <a:latin typeface="+mn-lt"/>
              </a:rPr>
              <a:t>if any, do members have with being part of your U3A</a:t>
            </a:r>
            <a:r>
              <a:rPr lang="pl-PL" b="1" i="0" dirty="0">
                <a:solidFill>
                  <a:srgbClr val="222222"/>
                </a:solidFill>
                <a:effectLst/>
                <a:latin typeface="+mn-lt"/>
              </a:rPr>
              <a:t>?</a:t>
            </a:r>
            <a:endParaRPr lang="pl-PL" b="1" dirty="0">
              <a:latin typeface="+mn-lt"/>
            </a:endParaRPr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B5629925-D4B0-4BFA-8D09-9B495E038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54" y="1741856"/>
            <a:ext cx="3790870" cy="2830195"/>
          </a:xfr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9AFBC58-90EE-4478-8375-A1AD7DA2B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741856"/>
            <a:ext cx="4038600" cy="3201219"/>
          </a:xfrm>
        </p:spPr>
        <p:txBody>
          <a:bodyPr/>
          <a:lstStyle/>
          <a:p>
            <a:r>
              <a:rPr lang="pl-PL" dirty="0" err="1"/>
              <a:t>Number</a:t>
            </a:r>
            <a:r>
              <a:rPr lang="pl-PL" dirty="0"/>
              <a:t> of </a:t>
            </a:r>
            <a:r>
              <a:rPr lang="pl-PL" dirty="0" err="1"/>
              <a:t>places</a:t>
            </a:r>
            <a:r>
              <a:rPr lang="pl-PL" dirty="0"/>
              <a:t>          in the </a:t>
            </a:r>
            <a:r>
              <a:rPr lang="pl-PL" dirty="0" err="1"/>
              <a:t>computer’s</a:t>
            </a:r>
            <a:r>
              <a:rPr lang="pl-PL" dirty="0"/>
              <a:t> lab.</a:t>
            </a:r>
          </a:p>
          <a:p>
            <a:r>
              <a:rPr lang="pl-PL" dirty="0"/>
              <a:t>Basic ICT </a:t>
            </a:r>
            <a:r>
              <a:rPr lang="pl-PL" dirty="0" err="1"/>
              <a:t>knowledge</a:t>
            </a:r>
            <a:r>
              <a:rPr lang="pl-PL" dirty="0"/>
              <a:t>.</a:t>
            </a:r>
          </a:p>
          <a:p>
            <a:r>
              <a:rPr lang="pl-PL" dirty="0" err="1"/>
              <a:t>Availability</a:t>
            </a:r>
            <a:r>
              <a:rPr lang="pl-PL" dirty="0"/>
              <a:t> on </a:t>
            </a:r>
            <a:r>
              <a:rPr lang="pl-PL" dirty="0" err="1"/>
              <a:t>each</a:t>
            </a:r>
            <a:r>
              <a:rPr lang="pl-PL" dirty="0"/>
              <a:t> </a:t>
            </a:r>
            <a:r>
              <a:rPr lang="pl-PL" dirty="0" err="1"/>
              <a:t>Thursday</a:t>
            </a:r>
            <a:r>
              <a:rPr lang="pl-PL" dirty="0"/>
              <a:t> F2F/Zoom.</a:t>
            </a:r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41E38AEF-C63B-4E68-8B8B-D0F3C6717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43" y="4772318"/>
            <a:ext cx="5620362" cy="1779311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862E110-2699-4F63-9D74-C597D4227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57" y="714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71E700-111C-49B5-A433-F16E44A4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4900" b="1" i="0" dirty="0">
                <a:solidFill>
                  <a:srgbClr val="222222"/>
                </a:solidFill>
                <a:effectLst/>
                <a:latin typeface="+mn-lt"/>
              </a:rPr>
              <a:t>Are there things which discourage potential members</a:t>
            </a:r>
            <a:r>
              <a:rPr lang="pl-PL" sz="4900" b="1" i="0" dirty="0">
                <a:solidFill>
                  <a:srgbClr val="222222"/>
                </a:solidFill>
                <a:effectLst/>
                <a:latin typeface="+mn-lt"/>
              </a:rPr>
              <a:t>?</a:t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pl-PL" dirty="0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D3C143D-E120-4F0F-AFC1-2FD8C3A8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err="1"/>
              <a:t>Health</a:t>
            </a:r>
            <a:r>
              <a:rPr lang="pl-PL" dirty="0"/>
              <a:t> </a:t>
            </a:r>
            <a:r>
              <a:rPr lang="pl-PL" dirty="0" err="1"/>
              <a:t>problems</a:t>
            </a:r>
            <a:r>
              <a:rPr lang="pl-PL" dirty="0"/>
              <a:t>, </a:t>
            </a:r>
            <a:r>
              <a:rPr lang="pl-PL" dirty="0" err="1"/>
              <a:t>disability</a:t>
            </a:r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33E9F934-3565-4F5C-97CD-E242EC88A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4" y="2174876"/>
            <a:ext cx="4491393" cy="2526408"/>
          </a:xfrm>
        </p:spPr>
      </p:pic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4BD541F9-AB79-4378-B51F-9208229F8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7725" y="3269317"/>
            <a:ext cx="4041775" cy="639762"/>
          </a:xfrm>
        </p:spPr>
        <p:txBody>
          <a:bodyPr/>
          <a:lstStyle/>
          <a:p>
            <a:pPr algn="ctr"/>
            <a:r>
              <a:rPr lang="pl-PL" dirty="0"/>
              <a:t>Lack of </a:t>
            </a:r>
            <a:r>
              <a:rPr lang="pl-PL" dirty="0" err="1"/>
              <a:t>basic</a:t>
            </a:r>
            <a:r>
              <a:rPr lang="pl-PL" dirty="0"/>
              <a:t> ICT </a:t>
            </a:r>
            <a:r>
              <a:rPr lang="pl-PL" dirty="0" err="1"/>
              <a:t>knowledge</a:t>
            </a:r>
            <a:endParaRPr lang="pl-PL" dirty="0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C6328EE2-06F5-4E3B-BF5D-3DE047D5CE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07" y="4005064"/>
            <a:ext cx="4491393" cy="2526408"/>
          </a:xfr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8FC3E08-3832-4560-8BDC-363007F3D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29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661045-F68A-480C-AD8E-F7C801C9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pl-PL" b="1" dirty="0" err="1"/>
              <a:t>Our</a:t>
            </a:r>
            <a:r>
              <a:rPr lang="pl-PL" b="1" dirty="0"/>
              <a:t> motto in </a:t>
            </a:r>
            <a:r>
              <a:rPr lang="pl-PL" b="1" dirty="0" err="1"/>
              <a:t>Polish</a:t>
            </a:r>
            <a:r>
              <a:rPr lang="pl-PL" b="1" dirty="0"/>
              <a:t> </a:t>
            </a:r>
            <a:r>
              <a:rPr lang="pl-PL" b="1" dirty="0" err="1"/>
              <a:t>is</a:t>
            </a:r>
            <a:r>
              <a:rPr lang="pl-PL" b="1" dirty="0"/>
              <a:t> ROLKI.</a:t>
            </a:r>
            <a:br>
              <a:rPr lang="pl-PL" b="1" dirty="0"/>
            </a:br>
            <a:r>
              <a:rPr lang="pl-PL" b="1" dirty="0"/>
              <a:t>„Do </a:t>
            </a:r>
            <a:r>
              <a:rPr lang="pl-PL" b="1" dirty="0" err="1"/>
              <a:t>what</a:t>
            </a:r>
            <a:r>
              <a:rPr lang="pl-PL" b="1" dirty="0"/>
              <a:t> </a:t>
            </a:r>
            <a:r>
              <a:rPr lang="pl-PL" b="1" dirty="0" err="1"/>
              <a:t>you</a:t>
            </a:r>
            <a:r>
              <a:rPr lang="pl-PL" b="1" dirty="0"/>
              <a:t> love with </a:t>
            </a:r>
            <a:r>
              <a:rPr lang="pl-PL" b="1" dirty="0" err="1"/>
              <a:t>who</a:t>
            </a:r>
            <a:r>
              <a:rPr lang="pl-PL" b="1" dirty="0"/>
              <a:t> </a:t>
            </a:r>
            <a:r>
              <a:rPr lang="pl-PL" b="1" dirty="0" err="1"/>
              <a:t>you</a:t>
            </a:r>
            <a:r>
              <a:rPr lang="pl-PL" b="1" dirty="0"/>
              <a:t> </a:t>
            </a:r>
            <a:r>
              <a:rPr lang="pl-PL" b="1" dirty="0" err="1"/>
              <a:t>like</a:t>
            </a:r>
            <a:r>
              <a:rPr lang="pl-PL" b="1" dirty="0"/>
              <a:t>!”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8839E34-CEB5-4166-810E-6A40DDBEE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702015"/>
            <a:ext cx="7272808" cy="4847171"/>
          </a:xfr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F5062D1-D06F-44B5-A392-C42098BC9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7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8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342</Words>
  <Application>Microsoft Office PowerPoint</Application>
  <PresentationFormat>Pokaz na ekranie (4:3)</PresentationFormat>
  <Paragraphs>35</Paragraphs>
  <Slides>11</Slides>
  <Notes>2</Notes>
  <HiddenSlides>0</HiddenSlides>
  <MMClips>12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Arial</vt:lpstr>
      <vt:lpstr>Calibri</vt:lpstr>
      <vt:lpstr>Motyw pakietu Office</vt:lpstr>
      <vt:lpstr>ATW WETI PG https://jatobym.moodle.pl/</vt:lpstr>
      <vt:lpstr> What is a typical profile of your U3A members? </vt:lpstr>
      <vt:lpstr> What is a typical profile of your U3A members? </vt:lpstr>
      <vt:lpstr> We like physical activities  e.g. Nordic walking  </vt:lpstr>
      <vt:lpstr> We celebrate together our Birthdays  </vt:lpstr>
      <vt:lpstr>The most attractive activities -  taking part in EU projects</vt:lpstr>
      <vt:lpstr>What problems, if any, do members have with being part of your U3A?</vt:lpstr>
      <vt:lpstr> Are there things which discourage potential members? </vt:lpstr>
      <vt:lpstr>Our motto in Polish is ROLKI. „Do what you love with who you like!”</vt:lpstr>
      <vt:lpstr> Case Study - Padlet </vt:lpstr>
      <vt:lpstr> Welcome to https://www.facebook.com/groups/LwGinClouds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Ela</dc:creator>
  <cp:lastModifiedBy>Anna Grabowska</cp:lastModifiedBy>
  <cp:revision>34</cp:revision>
  <dcterms:created xsi:type="dcterms:W3CDTF">2020-12-07T15:09:34Z</dcterms:created>
  <dcterms:modified xsi:type="dcterms:W3CDTF">2021-03-14T20:05:30Z</dcterms:modified>
</cp:coreProperties>
</file>