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0"/>
  </p:notesMasterIdLst>
  <p:sldIdLst>
    <p:sldId id="256" r:id="rId5"/>
    <p:sldId id="262" r:id="rId6"/>
    <p:sldId id="263" r:id="rId7"/>
    <p:sldId id="264"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67" d="100"/>
          <a:sy n="67" d="100"/>
        </p:scale>
        <p:origin x="64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D3A537-3EE7-4668-94E5-83C482831743}" type="datetimeFigureOut">
              <a:rPr lang="en-GB" smtClean="0"/>
              <a:t>18/11/2022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B882F6-75F0-477A-8A67-27C3A0C2AF39}" type="slidenum">
              <a:rPr lang="en-GB" smtClean="0"/>
              <a:t>‹#›</a:t>
            </a:fld>
            <a:endParaRPr lang="en-GB"/>
          </a:p>
        </p:txBody>
      </p:sp>
    </p:spTree>
    <p:extLst>
      <p:ext uri="{BB962C8B-B14F-4D97-AF65-F5344CB8AC3E}">
        <p14:creationId xmlns:p14="http://schemas.microsoft.com/office/powerpoint/2010/main" val="2603339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02AFCB4D-92D5-4399-9C17-7D8B139D6CE5}" type="datetime1">
              <a:rPr lang="en-US" smtClean="0"/>
              <a:t>11/18/2022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DBE2DE7-9150-4B7B-9607-874C88A29A49}" type="datetime1">
              <a:rPr lang="en-US" smtClean="0"/>
              <a:t>11/18/2022</a:t>
            </a:fld>
            <a:endParaRPr lang="en-US" dirty="0"/>
          </a:p>
        </p:txBody>
      </p:sp>
      <p:sp>
        <p:nvSpPr>
          <p:cNvPr id="6" name="Footer Placeholder 5"/>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D65352-D55C-4FE5-BC04-5EF525B79247}" type="datetime1">
              <a:rPr lang="en-US" smtClean="0"/>
              <a:t>11/18/2022</a:t>
            </a:fld>
            <a:endParaRPr lang="en-US" dirty="0"/>
          </a:p>
        </p:txBody>
      </p:sp>
      <p:sp>
        <p:nvSpPr>
          <p:cNvPr id="6" name="Footer Placeholder 5"/>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EEABB1F-62C3-4911-8AB6-AD242EE641D1}" type="datetime1">
              <a:rPr lang="en-US" smtClean="0"/>
              <a:t>11/18/2022</a:t>
            </a:fld>
            <a:endParaRPr lang="en-US" dirty="0"/>
          </a:p>
        </p:txBody>
      </p:sp>
      <p:sp>
        <p:nvSpPr>
          <p:cNvPr id="6" name="Footer Placeholder 5"/>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C460EF-8CC3-4A16-A62F-CCFE5C14ABEC}" type="datetime1">
              <a:rPr lang="en-US" smtClean="0"/>
              <a:t>11/18/2022</a:t>
            </a:fld>
            <a:endParaRPr lang="en-US" dirty="0"/>
          </a:p>
        </p:txBody>
      </p:sp>
      <p:sp>
        <p:nvSpPr>
          <p:cNvPr id="6" name="Footer Placeholder 5"/>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45C1092-FFB2-4521-B45A-7B6E43465EBF}" type="datetime1">
              <a:rPr lang="en-US" smtClean="0"/>
              <a:t>11/18/2022</a:t>
            </a:fld>
            <a:endParaRPr lang="en-US" dirty="0"/>
          </a:p>
        </p:txBody>
      </p:sp>
      <p:sp>
        <p:nvSpPr>
          <p:cNvPr id="4" name="Footer Placeholder 3"/>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A6D5FCA-9FDF-4742-8C2A-CC4D84652287}" type="datetime1">
              <a:rPr lang="en-US" smtClean="0"/>
              <a:t>11/18/2022</a:t>
            </a:fld>
            <a:endParaRPr lang="en-US" dirty="0"/>
          </a:p>
        </p:txBody>
      </p:sp>
      <p:sp>
        <p:nvSpPr>
          <p:cNvPr id="4" name="Footer Placeholder 3"/>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987759-1884-4E51-8C0A-BCA2DEFD3003}" type="datetime1">
              <a:rPr lang="en-US" smtClean="0"/>
              <a:t>11/18/2022</a:t>
            </a:fld>
            <a:endParaRPr lang="en-US" dirty="0"/>
          </a:p>
        </p:txBody>
      </p:sp>
      <p:sp>
        <p:nvSpPr>
          <p:cNvPr id="5" name="Footer Placeholder 4"/>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1785C0-8614-4F0D-9715-774ACCC15025}" type="datetime1">
              <a:rPr lang="en-US" smtClean="0"/>
              <a:t>11/18/2022</a:t>
            </a:fld>
            <a:endParaRPr lang="en-US" dirty="0"/>
          </a:p>
        </p:txBody>
      </p:sp>
      <p:sp>
        <p:nvSpPr>
          <p:cNvPr id="5" name="Footer Placeholder 4"/>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B12CB3-66D0-44DC-8A68-D13E3EFD35A9}" type="datetime1">
              <a:rPr lang="en-US" smtClean="0"/>
              <a:t>11/18/2022</a:t>
            </a:fld>
            <a:endParaRPr lang="en-US" dirty="0"/>
          </a:p>
        </p:txBody>
      </p:sp>
      <p:sp>
        <p:nvSpPr>
          <p:cNvPr id="5" name="Footer Placeholder 4"/>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EFD725-F0F6-4A52-815D-24A91E706E4D}" type="datetime1">
              <a:rPr lang="en-US" smtClean="0"/>
              <a:t>11/18/2022</a:t>
            </a:fld>
            <a:endParaRPr lang="en-US" dirty="0"/>
          </a:p>
        </p:txBody>
      </p:sp>
      <p:sp>
        <p:nvSpPr>
          <p:cNvPr id="5" name="Footer Placeholder 4"/>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286437-75BD-4F31-B459-2449375BF3AD}" type="datetime1">
              <a:rPr lang="en-US" smtClean="0"/>
              <a:t>11/18/2022</a:t>
            </a:fld>
            <a:endParaRPr lang="en-US" dirty="0"/>
          </a:p>
        </p:txBody>
      </p:sp>
      <p:sp>
        <p:nvSpPr>
          <p:cNvPr id="6" name="Footer Placeholder 5"/>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3D4D94-7BC7-4A8F-AE7C-94BA4750CB38}" type="datetime1">
              <a:rPr lang="en-US" smtClean="0"/>
              <a:t>11/18/2022</a:t>
            </a:fld>
            <a:endParaRPr lang="en-US" dirty="0"/>
          </a:p>
        </p:txBody>
      </p:sp>
      <p:sp>
        <p:nvSpPr>
          <p:cNvPr id="8" name="Footer Placeholder 7"/>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F56482-DDFD-42D4-A014-9FA75809FC18}" type="datetime1">
              <a:rPr lang="en-US" smtClean="0"/>
              <a:t>11/18/2022</a:t>
            </a:fld>
            <a:endParaRPr lang="en-US" dirty="0"/>
          </a:p>
        </p:txBody>
      </p:sp>
      <p:sp>
        <p:nvSpPr>
          <p:cNvPr id="4" name="Footer Placeholder 3"/>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2D5FAF-7266-4AC7-BFD0-574F6F9D7B9E}" type="datetime1">
              <a:rPr lang="en-US" smtClean="0"/>
              <a:t>11/18/2022</a:t>
            </a:fld>
            <a:endParaRPr lang="en-US" dirty="0"/>
          </a:p>
        </p:txBody>
      </p:sp>
      <p:sp>
        <p:nvSpPr>
          <p:cNvPr id="3" name="Footer Placeholder 2"/>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705159-5C42-461E-BD05-5FECF3A409E5}" type="datetime1">
              <a:rPr lang="en-US" smtClean="0"/>
              <a:t>11/18/2022</a:t>
            </a:fld>
            <a:endParaRPr lang="en-US" dirty="0"/>
          </a:p>
        </p:txBody>
      </p:sp>
      <p:sp>
        <p:nvSpPr>
          <p:cNvPr id="6" name="Footer Placeholder 5"/>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6FE0B0-F7D6-464F-949D-4D8AF725E8F8}" type="datetime1">
              <a:rPr lang="en-US" smtClean="0"/>
              <a:t>11/18/2022</a:t>
            </a:fld>
            <a:endParaRPr lang="en-US" dirty="0"/>
          </a:p>
        </p:txBody>
      </p:sp>
      <p:sp>
        <p:nvSpPr>
          <p:cNvPr id="6" name="Footer Placeholder 5"/>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B1522A8-4A1A-4885-9288-366AFACA59CB}" type="datetime1">
              <a:rPr lang="en-US" smtClean="0"/>
              <a:t>11/18/2022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82092FE-9AE0-7530-CDA2-C5967CAAD78D}"/>
              </a:ext>
            </a:extLst>
          </p:cNvPr>
          <p:cNvSpPr>
            <a:spLocks noGrp="1"/>
          </p:cNvSpPr>
          <p:nvPr>
            <p:ph type="subTitle" idx="1"/>
          </p:nvPr>
        </p:nvSpPr>
        <p:spPr>
          <a:xfrm>
            <a:off x="38097" y="3257549"/>
            <a:ext cx="12172952" cy="3038475"/>
          </a:xfrm>
        </p:spPr>
        <p:txBody>
          <a:bodyPr>
            <a:normAutofit fontScale="92500" lnSpcReduction="10000"/>
          </a:bodyPr>
          <a:lstStyle/>
          <a:p>
            <a:pPr algn="ctr">
              <a:lnSpc>
                <a:spcPct val="115000"/>
              </a:lnSpc>
              <a:spcAft>
                <a:spcPts val="1000"/>
              </a:spcAft>
            </a:pPr>
            <a:r>
              <a:rPr lang="pl-PL" sz="4100" b="1" dirty="0">
                <a:solidFill>
                  <a:schemeClr val="tx1"/>
                </a:solidFill>
                <a:effectLst/>
                <a:latin typeface="Arial Black" panose="020B0A04020102020204" pitchFamily="34" charset="0"/>
                <a:ea typeface="Calibri" panose="020F0502020204030204" pitchFamily="34" charset="0"/>
                <a:cs typeface="Arial" panose="020B0604020202020204" pitchFamily="34" charset="0"/>
              </a:rPr>
              <a:t>R2 - </a:t>
            </a:r>
            <a:r>
              <a:rPr lang="en-GB" sz="4100" b="1" dirty="0">
                <a:solidFill>
                  <a:schemeClr val="tx1"/>
                </a:solidFill>
                <a:effectLst/>
                <a:latin typeface="Arial Black" panose="020B0A04020102020204" pitchFamily="34" charset="0"/>
                <a:ea typeface="Calibri" panose="020F0502020204030204" pitchFamily="34" charset="0"/>
                <a:cs typeface="Arial" panose="020B0604020202020204" pitchFamily="34" charset="0"/>
              </a:rPr>
              <a:t>Peer Mentoring Methodology</a:t>
            </a:r>
            <a:endParaRPr lang="pl-PL" sz="4100" b="1" dirty="0">
              <a:solidFill>
                <a:schemeClr val="tx1"/>
              </a:solidFill>
              <a:effectLst/>
              <a:latin typeface="Arial Black" panose="020B0A04020102020204" pitchFamily="34" charset="0"/>
              <a:ea typeface="Calibri" panose="020F0502020204030204" pitchFamily="34" charset="0"/>
              <a:cs typeface="Arial" panose="020B0604020202020204" pitchFamily="34" charset="0"/>
            </a:endParaRPr>
          </a:p>
          <a:p>
            <a:pPr algn="ctr">
              <a:lnSpc>
                <a:spcPct val="115000"/>
              </a:lnSpc>
              <a:spcAft>
                <a:spcPts val="1000"/>
              </a:spcAft>
            </a:pPr>
            <a:endParaRPr lang="pl-PL" sz="3200" b="1" dirty="0">
              <a:solidFill>
                <a:schemeClr val="tx1">
                  <a:lumMod val="75000"/>
                </a:schemeClr>
              </a:solidFill>
              <a:effectLst/>
              <a:latin typeface="Arial Black" panose="020B0A04020102020204" pitchFamily="34" charset="0"/>
              <a:ea typeface="Calibri" panose="020F0502020204030204" pitchFamily="34" charset="0"/>
              <a:cs typeface="Arial" panose="020B0604020202020204" pitchFamily="34" charset="0"/>
            </a:endParaRPr>
          </a:p>
          <a:p>
            <a:pPr algn="ctr">
              <a:lnSpc>
                <a:spcPct val="115000"/>
              </a:lnSpc>
              <a:spcAft>
                <a:spcPts val="1000"/>
              </a:spcAft>
            </a:pPr>
            <a:endParaRPr lang="pl-PL" sz="3200" b="1" dirty="0">
              <a:solidFill>
                <a:schemeClr val="tx1"/>
              </a:solidFill>
              <a:effectLst/>
              <a:latin typeface="Arial Black" panose="020B0A04020102020204" pitchFamily="34" charset="0"/>
              <a:ea typeface="Calibri" panose="020F0502020204030204" pitchFamily="34" charset="0"/>
              <a:cs typeface="Arial" panose="020B0604020202020204" pitchFamily="34" charset="0"/>
            </a:endParaRPr>
          </a:p>
          <a:p>
            <a:pPr algn="ctr">
              <a:lnSpc>
                <a:spcPct val="115000"/>
              </a:lnSpc>
              <a:spcAft>
                <a:spcPts val="1000"/>
              </a:spcAft>
            </a:pPr>
            <a:r>
              <a:rPr lang="en-GB" sz="3200" b="1" dirty="0">
                <a:solidFill>
                  <a:schemeClr val="tx1"/>
                </a:solidFill>
                <a:effectLst/>
                <a:latin typeface="Arial Black" panose="020B0A04020102020204" pitchFamily="34" charset="0"/>
                <a:ea typeface="Calibri" panose="020F0502020204030204" pitchFamily="34" charset="0"/>
                <a:cs typeface="Arial" panose="020B0604020202020204" pitchFamily="34" charset="0"/>
              </a:rPr>
              <a:t>LTT Hungary</a:t>
            </a:r>
            <a:r>
              <a:rPr lang="pl-PL" sz="3200" b="1" dirty="0">
                <a:solidFill>
                  <a:schemeClr val="tx1"/>
                </a:solidFill>
                <a:effectLst/>
                <a:latin typeface="Arial Black" panose="020B0A04020102020204" pitchFamily="34" charset="0"/>
                <a:ea typeface="Calibri" panose="020F0502020204030204" pitchFamily="34" charset="0"/>
                <a:cs typeface="Arial" panose="020B0604020202020204" pitchFamily="34" charset="0"/>
              </a:rPr>
              <a:t>, </a:t>
            </a:r>
            <a:r>
              <a:rPr lang="en-GB" sz="3200" b="1" dirty="0">
                <a:solidFill>
                  <a:schemeClr val="tx1"/>
                </a:solidFill>
                <a:effectLst/>
                <a:latin typeface="Arial Black" panose="020B0A04020102020204" pitchFamily="34" charset="0"/>
                <a:ea typeface="Calibri" panose="020F0502020204030204" pitchFamily="34" charset="0"/>
                <a:cs typeface="Arial" panose="020B0604020202020204" pitchFamily="34" charset="0"/>
              </a:rPr>
              <a:t>21-23</a:t>
            </a:r>
            <a:r>
              <a:rPr lang="pl-PL" sz="3200" b="1" dirty="0">
                <a:solidFill>
                  <a:schemeClr val="tx1"/>
                </a:solidFill>
                <a:effectLst/>
                <a:latin typeface="Arial Black" panose="020B0A04020102020204" pitchFamily="34" charset="0"/>
                <a:ea typeface="Calibri" panose="020F0502020204030204" pitchFamily="34" charset="0"/>
                <a:cs typeface="Arial" panose="020B0604020202020204" pitchFamily="34" charset="0"/>
              </a:rPr>
              <a:t>.</a:t>
            </a:r>
            <a:r>
              <a:rPr lang="en-GB" sz="3200" b="1" dirty="0">
                <a:solidFill>
                  <a:schemeClr val="tx1"/>
                </a:solidFill>
                <a:effectLst/>
                <a:latin typeface="Arial Black" panose="020B0A04020102020204" pitchFamily="34" charset="0"/>
                <a:ea typeface="Calibri" panose="020F0502020204030204" pitchFamily="34" charset="0"/>
                <a:cs typeface="Arial" panose="020B0604020202020204" pitchFamily="34" charset="0"/>
              </a:rPr>
              <a:t>11</a:t>
            </a:r>
            <a:r>
              <a:rPr lang="pl-PL" sz="3200" b="1" dirty="0">
                <a:solidFill>
                  <a:schemeClr val="tx1"/>
                </a:solidFill>
                <a:effectLst/>
                <a:latin typeface="Arial Black" panose="020B0A04020102020204" pitchFamily="34" charset="0"/>
                <a:ea typeface="Calibri" panose="020F0502020204030204" pitchFamily="34" charset="0"/>
                <a:cs typeface="Arial" panose="020B0604020202020204" pitchFamily="34" charset="0"/>
              </a:rPr>
              <a:t>.</a:t>
            </a:r>
            <a:r>
              <a:rPr lang="en-GB" sz="3200" b="1" dirty="0">
                <a:solidFill>
                  <a:schemeClr val="tx1"/>
                </a:solidFill>
                <a:effectLst/>
                <a:latin typeface="Arial Black" panose="020B0A04020102020204" pitchFamily="34" charset="0"/>
                <a:ea typeface="Calibri" panose="020F0502020204030204" pitchFamily="34" charset="0"/>
                <a:cs typeface="Arial" panose="020B0604020202020204" pitchFamily="34" charset="0"/>
              </a:rPr>
              <a:t>2022</a:t>
            </a:r>
          </a:p>
          <a:p>
            <a:pPr algn="ctr">
              <a:lnSpc>
                <a:spcPct val="115000"/>
              </a:lnSpc>
              <a:spcAft>
                <a:spcPts val="1000"/>
              </a:spcAft>
            </a:pPr>
            <a:endParaRPr lang="en-GB"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
        <p:nvSpPr>
          <p:cNvPr id="12" name="Footer Placeholder 11">
            <a:extLst>
              <a:ext uri="{FF2B5EF4-FFF2-40B4-BE49-F238E27FC236}">
                <a16:creationId xmlns:a16="http://schemas.microsoft.com/office/drawing/2014/main" id="{1874C900-55F5-980B-CC17-AFAF3F57A1BA}"/>
              </a:ext>
            </a:extLst>
          </p:cNvPr>
          <p:cNvSpPr>
            <a:spLocks noGrp="1"/>
          </p:cNvSpPr>
          <p:nvPr>
            <p:ph type="ftr" sz="quarter" idx="11"/>
          </p:nvPr>
        </p:nvSpPr>
        <p:spPr>
          <a:xfrm>
            <a:off x="28571" y="6296025"/>
            <a:ext cx="12153903" cy="561975"/>
          </a:xfrm>
        </p:spPr>
        <p:txBody>
          <a:bodyPr/>
          <a:lstStyle/>
          <a:p>
            <a:pPr algn="ctr"/>
            <a:r>
              <a:rPr lang="en-GB" sz="800" i="1" dirty="0">
                <a:latin typeface="Arial Black" panose="020B0A04020102020204" pitchFamily="34" charset="0"/>
                <a:cs typeface="Arial" panose="020B0604020202020204" pitchFamily="34" charset="0"/>
              </a:rPr>
              <a:t>PEER -TRAIN project (No: 2021-1-DE02-KA220-ADU-000028253) has been funded with support from the European Commission. This communication reflects the views only of the author, </a:t>
            </a:r>
            <a:endParaRPr lang="pl-PL" sz="800" i="1" dirty="0">
              <a:latin typeface="Arial Black" panose="020B0A04020102020204" pitchFamily="34" charset="0"/>
              <a:cs typeface="Arial" panose="020B0604020202020204" pitchFamily="34" charset="0"/>
            </a:endParaRPr>
          </a:p>
          <a:p>
            <a:pPr algn="ctr"/>
            <a:r>
              <a:rPr lang="en-GB" sz="800" i="1" dirty="0">
                <a:latin typeface="Arial Black" panose="020B0A04020102020204" pitchFamily="34" charset="0"/>
                <a:cs typeface="Arial" panose="020B0604020202020204" pitchFamily="34" charset="0"/>
              </a:rPr>
              <a:t>and the Commission cannot be held responsible  for any use which may be made of the information contained therein.</a:t>
            </a:r>
            <a:endParaRPr lang="en-US" sz="800" i="1" dirty="0">
              <a:latin typeface="Arial Black" panose="020B0A040201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6807B61-07DC-1FC9-DE34-2C4EE6269496}"/>
              </a:ext>
            </a:extLst>
          </p:cNvPr>
          <p:cNvPicPr>
            <a:picLocks noChangeAspect="1"/>
          </p:cNvPicPr>
          <p:nvPr/>
        </p:nvPicPr>
        <p:blipFill>
          <a:blip r:embed="rId2"/>
          <a:stretch>
            <a:fillRect/>
          </a:stretch>
        </p:blipFill>
        <p:spPr>
          <a:xfrm>
            <a:off x="2133606" y="0"/>
            <a:ext cx="7477119" cy="2846619"/>
          </a:xfrm>
          <a:prstGeom prst="rect">
            <a:avLst/>
          </a:prstGeom>
        </p:spPr>
      </p:pic>
      <p:pic>
        <p:nvPicPr>
          <p:cNvPr id="5" name="Picture 4">
            <a:extLst>
              <a:ext uri="{FF2B5EF4-FFF2-40B4-BE49-F238E27FC236}">
                <a16:creationId xmlns:a16="http://schemas.microsoft.com/office/drawing/2014/main" id="{BCCB6F44-3BE3-0795-5B94-686DD7C9835C}"/>
              </a:ext>
            </a:extLst>
          </p:cNvPr>
          <p:cNvPicPr>
            <a:picLocks noChangeAspect="1"/>
          </p:cNvPicPr>
          <p:nvPr/>
        </p:nvPicPr>
        <p:blipFill>
          <a:blip r:embed="rId3"/>
          <a:stretch>
            <a:fillRect/>
          </a:stretch>
        </p:blipFill>
        <p:spPr>
          <a:xfrm>
            <a:off x="4567240" y="4391023"/>
            <a:ext cx="2609850" cy="942975"/>
          </a:xfrm>
          <a:prstGeom prst="rect">
            <a:avLst/>
          </a:prstGeom>
        </p:spPr>
      </p:pic>
    </p:spTree>
    <p:extLst>
      <p:ext uri="{BB962C8B-B14F-4D97-AF65-F5344CB8AC3E}">
        <p14:creationId xmlns:p14="http://schemas.microsoft.com/office/powerpoint/2010/main" val="490379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DF521-4C56-57B6-657C-DEA58E4D0808}"/>
              </a:ext>
            </a:extLst>
          </p:cNvPr>
          <p:cNvSpPr>
            <a:spLocks noGrp="1"/>
          </p:cNvSpPr>
          <p:nvPr>
            <p:ph type="title"/>
          </p:nvPr>
        </p:nvSpPr>
        <p:spPr>
          <a:xfrm>
            <a:off x="1143001" y="126381"/>
            <a:ext cx="9905998" cy="1478570"/>
          </a:xfrm>
        </p:spPr>
        <p:txBody>
          <a:bodyPr/>
          <a:lstStyle/>
          <a:p>
            <a:pPr algn="ctr"/>
            <a:r>
              <a:rPr lang="pl-PL" b="1" dirty="0" err="1">
                <a:latin typeface="Arial Black" panose="020B0A04020102020204" pitchFamily="34" charset="0"/>
              </a:rPr>
              <a:t>contents</a:t>
            </a:r>
            <a:endParaRPr lang="en-GB" b="1" dirty="0">
              <a:latin typeface="Arial Black" panose="020B0A04020102020204" pitchFamily="34" charset="0"/>
            </a:endParaRPr>
          </a:p>
        </p:txBody>
      </p:sp>
      <p:sp>
        <p:nvSpPr>
          <p:cNvPr id="4" name="Content Placeholder 3">
            <a:extLst>
              <a:ext uri="{FF2B5EF4-FFF2-40B4-BE49-F238E27FC236}">
                <a16:creationId xmlns:a16="http://schemas.microsoft.com/office/drawing/2014/main" id="{E334E582-3BAE-A7FF-FA6B-CE0F4E19E932}"/>
              </a:ext>
            </a:extLst>
          </p:cNvPr>
          <p:cNvSpPr>
            <a:spLocks noGrp="1"/>
          </p:cNvSpPr>
          <p:nvPr>
            <p:ph idx="1"/>
          </p:nvPr>
        </p:nvSpPr>
        <p:spPr>
          <a:xfrm>
            <a:off x="1143001" y="1430337"/>
            <a:ext cx="10707688" cy="5227638"/>
          </a:xfrm>
        </p:spPr>
        <p:txBody>
          <a:bodyPr>
            <a:normAutofit fontScale="47500" lnSpcReduction="20000"/>
          </a:bodyPr>
          <a:lstStyle/>
          <a:p>
            <a:pPr marL="0" indent="0">
              <a:buNone/>
            </a:pPr>
            <a:r>
              <a:rPr lang="en-GB" sz="4400" dirty="0">
                <a:latin typeface="Arial Black" panose="020B0A04020102020204" pitchFamily="34" charset="0"/>
              </a:rPr>
              <a:t>1.</a:t>
            </a:r>
            <a:r>
              <a:rPr lang="en-GB" dirty="0"/>
              <a:t>	</a:t>
            </a:r>
            <a:r>
              <a:rPr lang="en-GB" sz="4400" dirty="0">
                <a:latin typeface="Arial Black" panose="020B0A04020102020204" pitchFamily="34" charset="0"/>
              </a:rPr>
              <a:t>Peer Mentoring Methodology</a:t>
            </a:r>
            <a:r>
              <a:rPr lang="pl-PL" sz="4400" dirty="0">
                <a:latin typeface="Arial Black" panose="020B0A04020102020204" pitchFamily="34" charset="0"/>
              </a:rPr>
              <a:t>						</a:t>
            </a:r>
            <a:r>
              <a:rPr lang="en-GB" sz="4400" dirty="0">
                <a:latin typeface="Arial Black" panose="020B0A04020102020204" pitchFamily="34" charset="0"/>
              </a:rPr>
              <a:t>2</a:t>
            </a:r>
          </a:p>
          <a:p>
            <a:pPr marL="0" indent="0">
              <a:buNone/>
            </a:pPr>
            <a:r>
              <a:rPr lang="en-GB" sz="4400" dirty="0">
                <a:latin typeface="Arial Black" panose="020B0A04020102020204" pitchFamily="34" charset="0"/>
              </a:rPr>
              <a:t>1.1.	What is Peer Mentoring?	</a:t>
            </a:r>
            <a:r>
              <a:rPr lang="pl-PL" sz="4400" dirty="0">
                <a:latin typeface="Arial Black" panose="020B0A04020102020204" pitchFamily="34" charset="0"/>
              </a:rPr>
              <a:t>						</a:t>
            </a:r>
            <a:r>
              <a:rPr lang="en-GB" sz="4400" dirty="0">
                <a:latin typeface="Arial Black" panose="020B0A04020102020204" pitchFamily="34" charset="0"/>
              </a:rPr>
              <a:t>2</a:t>
            </a:r>
          </a:p>
          <a:p>
            <a:pPr marL="0" indent="0">
              <a:buNone/>
            </a:pPr>
            <a:r>
              <a:rPr lang="en-GB" sz="4400" dirty="0">
                <a:latin typeface="Arial Black" panose="020B0A04020102020204" pitchFamily="34" charset="0"/>
              </a:rPr>
              <a:t>1.2.	Who is a Peer Mentor? Personality – knowledge, skills, competences of Peer Mentor in the 21st century for 50+. What do you essentially have to know?</a:t>
            </a:r>
            <a:r>
              <a:rPr lang="pl-PL" sz="4400" dirty="0">
                <a:latin typeface="Arial Black" panose="020B0A04020102020204" pitchFamily="34" charset="0"/>
              </a:rPr>
              <a:t>							</a:t>
            </a:r>
            <a:r>
              <a:rPr lang="en-GB" sz="4400" dirty="0">
                <a:latin typeface="Arial Black" panose="020B0A04020102020204" pitchFamily="34" charset="0"/>
              </a:rPr>
              <a:t>4</a:t>
            </a:r>
          </a:p>
          <a:p>
            <a:pPr marL="0" indent="0">
              <a:buNone/>
            </a:pPr>
            <a:r>
              <a:rPr lang="en-GB" sz="4400" dirty="0">
                <a:latin typeface="Arial Black" panose="020B0A04020102020204" pitchFamily="34" charset="0"/>
              </a:rPr>
              <a:t>1.3.	Roles of Peer Mentor – 10 Principles	</a:t>
            </a:r>
            <a:r>
              <a:rPr lang="pl-PL" sz="4400" dirty="0">
                <a:latin typeface="Arial Black" panose="020B0A04020102020204" pitchFamily="34" charset="0"/>
              </a:rPr>
              <a:t>				</a:t>
            </a:r>
            <a:r>
              <a:rPr lang="en-GB" sz="4400" dirty="0">
                <a:latin typeface="Arial Black" panose="020B0A04020102020204" pitchFamily="34" charset="0"/>
              </a:rPr>
              <a:t>8</a:t>
            </a:r>
          </a:p>
          <a:p>
            <a:pPr marL="0" indent="0">
              <a:buNone/>
            </a:pPr>
            <a:r>
              <a:rPr lang="en-GB" sz="4400" dirty="0">
                <a:latin typeface="Arial Black" panose="020B0A04020102020204" pitchFamily="34" charset="0"/>
              </a:rPr>
              <a:t>1.4.	Benefits of Peer Mentoring for Mentors and Mentee	</a:t>
            </a:r>
            <a:r>
              <a:rPr lang="pl-PL" sz="4400" dirty="0">
                <a:latin typeface="Arial Black" panose="020B0A04020102020204" pitchFamily="34" charset="0"/>
              </a:rPr>
              <a:t>	</a:t>
            </a:r>
            <a:r>
              <a:rPr lang="en-GB" sz="4400" dirty="0">
                <a:latin typeface="Arial Black" panose="020B0A04020102020204" pitchFamily="34" charset="0"/>
              </a:rPr>
              <a:t>13</a:t>
            </a:r>
          </a:p>
          <a:p>
            <a:pPr marL="0" indent="0">
              <a:buNone/>
            </a:pPr>
            <a:r>
              <a:rPr lang="en-GB" sz="4400" dirty="0">
                <a:latin typeface="Arial Black" panose="020B0A04020102020204" pitchFamily="34" charset="0"/>
              </a:rPr>
              <a:t>1.5.	Quiz	</a:t>
            </a:r>
            <a:r>
              <a:rPr lang="pl-PL" sz="4400" dirty="0">
                <a:latin typeface="Arial Black" panose="020B0A04020102020204" pitchFamily="34" charset="0"/>
              </a:rPr>
              <a:t>									</a:t>
            </a:r>
            <a:r>
              <a:rPr lang="en-GB" sz="4400" dirty="0">
                <a:latin typeface="Arial Black" panose="020B0A04020102020204" pitchFamily="34" charset="0"/>
              </a:rPr>
              <a:t>14</a:t>
            </a:r>
          </a:p>
          <a:p>
            <a:pPr marL="0" indent="0">
              <a:buNone/>
            </a:pPr>
            <a:r>
              <a:rPr lang="en-GB" sz="4400" dirty="0">
                <a:latin typeface="Arial Black" panose="020B0A04020102020204" pitchFamily="34" charset="0"/>
              </a:rPr>
              <a:t>1.6.	Literature	</a:t>
            </a:r>
            <a:r>
              <a:rPr lang="pl-PL" sz="4400" dirty="0">
                <a:latin typeface="Arial Black" panose="020B0A04020102020204" pitchFamily="34" charset="0"/>
              </a:rPr>
              <a:t>								</a:t>
            </a:r>
            <a:r>
              <a:rPr lang="en-GB" sz="4400" dirty="0">
                <a:latin typeface="Arial Black" panose="020B0A04020102020204" pitchFamily="34" charset="0"/>
              </a:rPr>
              <a:t>17</a:t>
            </a:r>
          </a:p>
          <a:p>
            <a:pPr marL="0" indent="0">
              <a:buNone/>
            </a:pPr>
            <a:r>
              <a:rPr lang="en-GB" sz="4400" dirty="0">
                <a:latin typeface="Arial Black" panose="020B0A04020102020204" pitchFamily="34" charset="0"/>
              </a:rPr>
              <a:t>1.7.	Annex 1 Quiz Answers	</a:t>
            </a:r>
            <a:r>
              <a:rPr lang="pl-PL" dirty="0"/>
              <a:t>			</a:t>
            </a:r>
            <a:r>
              <a:rPr lang="en-GB" sz="4400" dirty="0">
                <a:latin typeface="Arial Black" panose="020B0A04020102020204" pitchFamily="34" charset="0"/>
              </a:rPr>
              <a:t> </a:t>
            </a:r>
            <a:r>
              <a:rPr lang="pl-PL" sz="4400" dirty="0">
                <a:latin typeface="Arial Black" panose="020B0A04020102020204" pitchFamily="34" charset="0"/>
              </a:rPr>
              <a:t>			</a:t>
            </a:r>
            <a:r>
              <a:rPr lang="en-GB" sz="4400" dirty="0">
                <a:latin typeface="Arial Black" panose="020B0A04020102020204" pitchFamily="34" charset="0"/>
              </a:rPr>
              <a:t>1</a:t>
            </a:r>
            <a:r>
              <a:rPr lang="pl-PL" sz="4400" dirty="0">
                <a:latin typeface="Arial Black" panose="020B0A04020102020204" pitchFamily="34" charset="0"/>
              </a:rPr>
              <a:t>8</a:t>
            </a:r>
            <a:r>
              <a:rPr lang="en-GB" sz="4400" dirty="0">
                <a:latin typeface="Arial Black" panose="020B0A04020102020204" pitchFamily="34" charset="0"/>
              </a:rPr>
              <a:t> </a:t>
            </a:r>
            <a:r>
              <a:rPr lang="pl-PL" dirty="0"/>
              <a:t>		</a:t>
            </a:r>
            <a:endParaRPr lang="en-GB" dirty="0"/>
          </a:p>
        </p:txBody>
      </p:sp>
    </p:spTree>
    <p:extLst>
      <p:ext uri="{BB962C8B-B14F-4D97-AF65-F5344CB8AC3E}">
        <p14:creationId xmlns:p14="http://schemas.microsoft.com/office/powerpoint/2010/main" val="669715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FC31B-0785-8EBE-B8EF-002E11071526}"/>
              </a:ext>
            </a:extLst>
          </p:cNvPr>
          <p:cNvSpPr>
            <a:spLocks noGrp="1"/>
          </p:cNvSpPr>
          <p:nvPr>
            <p:ph type="title"/>
          </p:nvPr>
        </p:nvSpPr>
        <p:spPr/>
        <p:txBody>
          <a:bodyPr/>
          <a:lstStyle/>
          <a:p>
            <a:pPr algn="ctr"/>
            <a:r>
              <a:rPr lang="pl-PL" b="1" dirty="0" err="1">
                <a:latin typeface="Arial Black" panose="020B0A04020102020204" pitchFamily="34" charset="0"/>
              </a:rPr>
              <a:t>exercises</a:t>
            </a:r>
            <a:endParaRPr lang="en-GB" dirty="0"/>
          </a:p>
        </p:txBody>
      </p:sp>
      <p:sp>
        <p:nvSpPr>
          <p:cNvPr id="3" name="Content Placeholder 2">
            <a:extLst>
              <a:ext uri="{FF2B5EF4-FFF2-40B4-BE49-F238E27FC236}">
                <a16:creationId xmlns:a16="http://schemas.microsoft.com/office/drawing/2014/main" id="{F17661BE-0913-25FF-FBEF-1CD7F721E92E}"/>
              </a:ext>
            </a:extLst>
          </p:cNvPr>
          <p:cNvSpPr>
            <a:spLocks noGrp="1"/>
          </p:cNvSpPr>
          <p:nvPr>
            <p:ph idx="1"/>
          </p:nvPr>
        </p:nvSpPr>
        <p:spPr/>
        <p:txBody>
          <a:bodyPr>
            <a:normAutofit fontScale="92500"/>
          </a:bodyPr>
          <a:lstStyle/>
          <a:p>
            <a:pPr marL="0" indent="0">
              <a:buNone/>
            </a:pPr>
            <a:r>
              <a:rPr lang="en-GB" dirty="0">
                <a:latin typeface="Arial Black" panose="020B0A04020102020204" pitchFamily="34" charset="0"/>
              </a:rPr>
              <a:t>1.	Peer Mentoring Methodology	</a:t>
            </a:r>
            <a:r>
              <a:rPr lang="pl-PL" dirty="0">
                <a:latin typeface="Arial Black" panose="020B0A04020102020204" pitchFamily="34" charset="0"/>
              </a:rPr>
              <a:t>				</a:t>
            </a:r>
            <a:r>
              <a:rPr lang="en-GB" dirty="0">
                <a:latin typeface="Arial Black" panose="020B0A04020102020204" pitchFamily="34" charset="0"/>
              </a:rPr>
              <a:t>2</a:t>
            </a:r>
          </a:p>
          <a:p>
            <a:pPr marL="0" indent="0">
              <a:buNone/>
            </a:pPr>
            <a:r>
              <a:rPr lang="en-GB" dirty="0">
                <a:latin typeface="Arial Black" panose="020B0A04020102020204" pitchFamily="34" charset="0"/>
              </a:rPr>
              <a:t>1.1.	What is Peer Mentoring	</a:t>
            </a:r>
            <a:r>
              <a:rPr lang="pl-PL" dirty="0">
                <a:latin typeface="Arial Black" panose="020B0A04020102020204" pitchFamily="34" charset="0"/>
              </a:rPr>
              <a:t>					</a:t>
            </a:r>
            <a:r>
              <a:rPr lang="en-GB" dirty="0">
                <a:latin typeface="Arial Black" panose="020B0A04020102020204" pitchFamily="34" charset="0"/>
              </a:rPr>
              <a:t>2</a:t>
            </a:r>
          </a:p>
          <a:p>
            <a:pPr marL="0" indent="0">
              <a:buNone/>
            </a:pPr>
            <a:r>
              <a:rPr lang="en-GB" dirty="0">
                <a:latin typeface="Arial Black" panose="020B0A04020102020204" pitchFamily="34" charset="0"/>
              </a:rPr>
              <a:t>1.2.	Who is a Peer Mentor? What do you essentially have to know?	</a:t>
            </a:r>
            <a:r>
              <a:rPr lang="pl-PL" dirty="0">
                <a:latin typeface="Arial Black" panose="020B0A04020102020204" pitchFamily="34" charset="0"/>
              </a:rPr>
              <a:t>								</a:t>
            </a:r>
            <a:r>
              <a:rPr lang="en-GB" dirty="0">
                <a:latin typeface="Arial Black" panose="020B0A04020102020204" pitchFamily="34" charset="0"/>
              </a:rPr>
              <a:t>4</a:t>
            </a:r>
          </a:p>
          <a:p>
            <a:pPr marL="0" indent="0">
              <a:buNone/>
            </a:pPr>
            <a:r>
              <a:rPr lang="en-GB" dirty="0">
                <a:latin typeface="Arial Black" panose="020B0A04020102020204" pitchFamily="34" charset="0"/>
              </a:rPr>
              <a:t>1.3.	Roles of Peer Mentor	</a:t>
            </a:r>
            <a:r>
              <a:rPr lang="pl-PL" dirty="0">
                <a:latin typeface="Arial Black" panose="020B0A04020102020204" pitchFamily="34" charset="0"/>
              </a:rPr>
              <a:t>					</a:t>
            </a:r>
            <a:r>
              <a:rPr lang="en-GB" dirty="0">
                <a:latin typeface="Arial Black" panose="020B0A04020102020204" pitchFamily="34" charset="0"/>
              </a:rPr>
              <a:t>6</a:t>
            </a:r>
          </a:p>
          <a:p>
            <a:pPr marL="0" indent="0">
              <a:buNone/>
            </a:pPr>
            <a:r>
              <a:rPr lang="en-GB" dirty="0">
                <a:latin typeface="Arial Black" panose="020B0A04020102020204" pitchFamily="34" charset="0"/>
              </a:rPr>
              <a:t>1.2.	Benefits of Peer Mentoring for Mentors and Mentees</a:t>
            </a:r>
            <a:r>
              <a:rPr lang="pl-PL" dirty="0">
                <a:latin typeface="Arial Black" panose="020B0A04020102020204" pitchFamily="34" charset="0"/>
              </a:rPr>
              <a:t>	</a:t>
            </a:r>
            <a:r>
              <a:rPr lang="en-GB" dirty="0">
                <a:latin typeface="Arial Black" panose="020B0A04020102020204" pitchFamily="34" charset="0"/>
              </a:rPr>
              <a:t>8</a:t>
            </a:r>
          </a:p>
          <a:p>
            <a:endParaRPr lang="en-GB" dirty="0"/>
          </a:p>
          <a:p>
            <a:endParaRPr lang="en-GB" dirty="0"/>
          </a:p>
        </p:txBody>
      </p:sp>
    </p:spTree>
    <p:extLst>
      <p:ext uri="{BB962C8B-B14F-4D97-AF65-F5344CB8AC3E}">
        <p14:creationId xmlns:p14="http://schemas.microsoft.com/office/powerpoint/2010/main" val="413960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31383-C690-3AEE-9113-CD2AB2ABB6A3}"/>
              </a:ext>
            </a:extLst>
          </p:cNvPr>
          <p:cNvSpPr>
            <a:spLocks noGrp="1"/>
          </p:cNvSpPr>
          <p:nvPr>
            <p:ph type="title"/>
          </p:nvPr>
        </p:nvSpPr>
        <p:spPr/>
        <p:txBody>
          <a:bodyPr/>
          <a:lstStyle/>
          <a:p>
            <a:pPr algn="ctr"/>
            <a:r>
              <a:rPr lang="pl-PL" dirty="0">
                <a:latin typeface="Arial Black" panose="020B0A04020102020204" pitchFamily="34" charset="0"/>
              </a:rPr>
              <a:t>The </a:t>
            </a:r>
            <a:r>
              <a:rPr lang="pl-PL" dirty="0" err="1">
                <a:latin typeface="Arial Black" panose="020B0A04020102020204" pitchFamily="34" charset="0"/>
              </a:rPr>
              <a:t>method</a:t>
            </a:r>
            <a:r>
              <a:rPr lang="pl-PL" dirty="0">
                <a:latin typeface="Arial Black" panose="020B0A04020102020204" pitchFamily="34" charset="0"/>
              </a:rPr>
              <a:t> 4C</a:t>
            </a:r>
            <a:endParaRPr lang="en-GB" dirty="0">
              <a:latin typeface="Arial Black" panose="020B0A04020102020204" pitchFamily="34" charset="0"/>
            </a:endParaRPr>
          </a:p>
        </p:txBody>
      </p:sp>
      <p:sp>
        <p:nvSpPr>
          <p:cNvPr id="3" name="Content Placeholder 2">
            <a:extLst>
              <a:ext uri="{FF2B5EF4-FFF2-40B4-BE49-F238E27FC236}">
                <a16:creationId xmlns:a16="http://schemas.microsoft.com/office/drawing/2014/main" id="{20D61E81-24E9-E04E-8FEB-C2F1138AD93E}"/>
              </a:ext>
            </a:extLst>
          </p:cNvPr>
          <p:cNvSpPr>
            <a:spLocks noGrp="1"/>
          </p:cNvSpPr>
          <p:nvPr>
            <p:ph sz="half" idx="1"/>
          </p:nvPr>
        </p:nvSpPr>
        <p:spPr/>
        <p:txBody>
          <a:bodyPr>
            <a:normAutofit lnSpcReduction="10000"/>
          </a:bodyPr>
          <a:lstStyle/>
          <a:p>
            <a:pPr marL="0" indent="0">
              <a:buNone/>
            </a:pPr>
            <a:r>
              <a:rPr lang="en-GB" dirty="0">
                <a:latin typeface="Arial Black" panose="020B0A04020102020204" pitchFamily="34" charset="0"/>
              </a:rPr>
              <a:t>The method supports </a:t>
            </a:r>
            <a:r>
              <a:rPr lang="pl-PL" dirty="0">
                <a:latin typeface="Arial Black" panose="020B0A04020102020204" pitchFamily="34" charset="0"/>
              </a:rPr>
              <a:t>        </a:t>
            </a:r>
            <a:r>
              <a:rPr lang="en-GB" dirty="0">
                <a:latin typeface="Arial Black" panose="020B0A04020102020204" pitchFamily="34" charset="0"/>
              </a:rPr>
              <a:t>the development </a:t>
            </a:r>
            <a:r>
              <a:rPr lang="pl-PL" dirty="0">
                <a:latin typeface="Arial Black" panose="020B0A04020102020204" pitchFamily="34" charset="0"/>
              </a:rPr>
              <a:t>                  </a:t>
            </a:r>
            <a:r>
              <a:rPr lang="en-GB" dirty="0">
                <a:latin typeface="Arial Black" panose="020B0A04020102020204" pitchFamily="34" charset="0"/>
              </a:rPr>
              <a:t>of key</a:t>
            </a:r>
            <a:r>
              <a:rPr lang="pl-PL" dirty="0">
                <a:latin typeface="Arial Black" panose="020B0A04020102020204" pitchFamily="34" charset="0"/>
              </a:rPr>
              <a:t> </a:t>
            </a:r>
            <a:r>
              <a:rPr lang="en-GB" dirty="0">
                <a:latin typeface="Arial Black" panose="020B0A04020102020204" pitchFamily="34" charset="0"/>
              </a:rPr>
              <a:t>competences</a:t>
            </a:r>
            <a:endParaRPr lang="pl-PL" dirty="0">
              <a:latin typeface="Arial Black" panose="020B0A04020102020204" pitchFamily="34" charset="0"/>
            </a:endParaRPr>
          </a:p>
          <a:p>
            <a:pPr>
              <a:buFont typeface="Wingdings" panose="05000000000000000000" pitchFamily="2" charset="2"/>
              <a:buChar char="Ø"/>
            </a:pPr>
            <a:r>
              <a:rPr lang="pl-PL" dirty="0">
                <a:latin typeface="Arial Black" panose="020B0A04020102020204" pitchFamily="34" charset="0"/>
              </a:rPr>
              <a:t>C</a:t>
            </a:r>
            <a:r>
              <a:rPr lang="en-GB" dirty="0" err="1">
                <a:latin typeface="Arial Black" panose="020B0A04020102020204" pitchFamily="34" charset="0"/>
              </a:rPr>
              <a:t>ommunication</a:t>
            </a:r>
            <a:r>
              <a:rPr lang="en-GB" dirty="0">
                <a:latin typeface="Arial Black" panose="020B0A04020102020204" pitchFamily="34" charset="0"/>
              </a:rPr>
              <a:t> (C)</a:t>
            </a:r>
            <a:endParaRPr lang="pl-PL" dirty="0">
              <a:latin typeface="Arial Black" panose="020B0A04020102020204" pitchFamily="34" charset="0"/>
            </a:endParaRPr>
          </a:p>
          <a:p>
            <a:pPr>
              <a:buFont typeface="Wingdings" panose="05000000000000000000" pitchFamily="2" charset="2"/>
              <a:buChar char="Ø"/>
            </a:pPr>
            <a:r>
              <a:rPr lang="pl-PL" dirty="0">
                <a:latin typeface="Arial Black" panose="020B0A04020102020204" pitchFamily="34" charset="0"/>
              </a:rPr>
              <a:t>C</a:t>
            </a:r>
            <a:r>
              <a:rPr lang="en-GB" dirty="0" err="1">
                <a:latin typeface="Arial Black" panose="020B0A04020102020204" pitchFamily="34" charset="0"/>
              </a:rPr>
              <a:t>ooperation</a:t>
            </a:r>
            <a:r>
              <a:rPr lang="en-GB" dirty="0">
                <a:latin typeface="Arial Black" panose="020B0A04020102020204" pitchFamily="34" charset="0"/>
              </a:rPr>
              <a:t> (C) </a:t>
            </a:r>
            <a:endParaRPr lang="pl-PL" dirty="0">
              <a:latin typeface="Arial Black" panose="020B0A04020102020204" pitchFamily="34" charset="0"/>
            </a:endParaRPr>
          </a:p>
          <a:p>
            <a:pPr>
              <a:buFont typeface="Wingdings" panose="05000000000000000000" pitchFamily="2" charset="2"/>
              <a:buChar char="Ø"/>
            </a:pPr>
            <a:r>
              <a:rPr lang="pl-PL" dirty="0">
                <a:latin typeface="Arial Black" panose="020B0A04020102020204" pitchFamily="34" charset="0"/>
              </a:rPr>
              <a:t>C</a:t>
            </a:r>
            <a:r>
              <a:rPr lang="en-GB" dirty="0" err="1">
                <a:latin typeface="Arial Black" panose="020B0A04020102020204" pitchFamily="34" charset="0"/>
              </a:rPr>
              <a:t>ritical</a:t>
            </a:r>
            <a:r>
              <a:rPr lang="en-GB" dirty="0">
                <a:latin typeface="Arial Black" panose="020B0A04020102020204" pitchFamily="34" charset="0"/>
              </a:rPr>
              <a:t> thinking (C) </a:t>
            </a:r>
            <a:endParaRPr lang="pl-PL" dirty="0">
              <a:latin typeface="Arial Black" panose="020B0A04020102020204" pitchFamily="34" charset="0"/>
            </a:endParaRPr>
          </a:p>
          <a:p>
            <a:pPr>
              <a:buFont typeface="Wingdings" panose="05000000000000000000" pitchFamily="2" charset="2"/>
              <a:buChar char="Ø"/>
            </a:pPr>
            <a:r>
              <a:rPr lang="pl-PL" dirty="0">
                <a:latin typeface="Arial Black" panose="020B0A04020102020204" pitchFamily="34" charset="0"/>
              </a:rPr>
              <a:t>C</a:t>
            </a:r>
            <a:r>
              <a:rPr lang="en-GB" dirty="0" err="1">
                <a:latin typeface="Arial Black" panose="020B0A04020102020204" pitchFamily="34" charset="0"/>
              </a:rPr>
              <a:t>reativity</a:t>
            </a:r>
            <a:r>
              <a:rPr lang="en-GB" dirty="0">
                <a:latin typeface="Arial Black" panose="020B0A04020102020204" pitchFamily="34" charset="0"/>
              </a:rPr>
              <a:t> (C)</a:t>
            </a:r>
          </a:p>
        </p:txBody>
      </p:sp>
      <p:pic>
        <p:nvPicPr>
          <p:cNvPr id="6" name="Content Placeholder 5">
            <a:extLst>
              <a:ext uri="{FF2B5EF4-FFF2-40B4-BE49-F238E27FC236}">
                <a16:creationId xmlns:a16="http://schemas.microsoft.com/office/drawing/2014/main" id="{3892ABF7-3ABF-1FB9-983C-BB1AB0F46A92}"/>
              </a:ext>
            </a:extLst>
          </p:cNvPr>
          <p:cNvPicPr>
            <a:picLocks noGrp="1" noChangeAspect="1"/>
          </p:cNvPicPr>
          <p:nvPr>
            <p:ph sz="half" idx="2"/>
          </p:nvPr>
        </p:nvPicPr>
        <p:blipFill>
          <a:blip r:embed="rId2"/>
          <a:stretch>
            <a:fillRect/>
          </a:stretch>
        </p:blipFill>
        <p:spPr>
          <a:xfrm>
            <a:off x="5562945" y="2249486"/>
            <a:ext cx="5569436" cy="3284539"/>
          </a:xfrm>
        </p:spPr>
      </p:pic>
    </p:spTree>
    <p:extLst>
      <p:ext uri="{BB962C8B-B14F-4D97-AF65-F5344CB8AC3E}">
        <p14:creationId xmlns:p14="http://schemas.microsoft.com/office/powerpoint/2010/main" val="2379741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31383-C690-3AEE-9113-CD2AB2ABB6A3}"/>
              </a:ext>
            </a:extLst>
          </p:cNvPr>
          <p:cNvSpPr>
            <a:spLocks noGrp="1"/>
          </p:cNvSpPr>
          <p:nvPr>
            <p:ph type="title"/>
          </p:nvPr>
        </p:nvSpPr>
        <p:spPr>
          <a:xfrm>
            <a:off x="1141410" y="522473"/>
            <a:ext cx="9905998" cy="1478570"/>
          </a:xfrm>
        </p:spPr>
        <p:txBody>
          <a:bodyPr/>
          <a:lstStyle/>
          <a:p>
            <a:pPr algn="ctr"/>
            <a:r>
              <a:rPr lang="pl-PL" dirty="0" err="1">
                <a:latin typeface="Arial Black" panose="020B0A04020102020204" pitchFamily="34" charset="0"/>
              </a:rPr>
              <a:t>tools</a:t>
            </a:r>
            <a:endParaRPr lang="en-GB" dirty="0">
              <a:latin typeface="Arial Black" panose="020B0A04020102020204" pitchFamily="34" charset="0"/>
            </a:endParaRPr>
          </a:p>
        </p:txBody>
      </p:sp>
      <p:sp>
        <p:nvSpPr>
          <p:cNvPr id="3" name="Content Placeholder 2">
            <a:extLst>
              <a:ext uri="{FF2B5EF4-FFF2-40B4-BE49-F238E27FC236}">
                <a16:creationId xmlns:a16="http://schemas.microsoft.com/office/drawing/2014/main" id="{20D61E81-24E9-E04E-8FEB-C2F1138AD93E}"/>
              </a:ext>
            </a:extLst>
          </p:cNvPr>
          <p:cNvSpPr>
            <a:spLocks noGrp="1"/>
          </p:cNvSpPr>
          <p:nvPr>
            <p:ph sz="half" idx="1"/>
          </p:nvPr>
        </p:nvSpPr>
        <p:spPr/>
        <p:txBody>
          <a:bodyPr>
            <a:normAutofit/>
          </a:bodyPr>
          <a:lstStyle/>
          <a:p>
            <a:pPr>
              <a:buFont typeface="Wingdings" panose="05000000000000000000" pitchFamily="2" charset="2"/>
              <a:buChar char="Ø"/>
            </a:pPr>
            <a:r>
              <a:rPr lang="en-GB" dirty="0">
                <a:latin typeface="Arial Black" panose="020B0A04020102020204" pitchFamily="34" charset="0"/>
              </a:rPr>
              <a:t>Smartphones</a:t>
            </a:r>
            <a:endParaRPr lang="pl-PL" dirty="0">
              <a:latin typeface="Arial Black" panose="020B0A04020102020204" pitchFamily="34" charset="0"/>
            </a:endParaRPr>
          </a:p>
          <a:p>
            <a:pPr>
              <a:buFont typeface="Wingdings" panose="05000000000000000000" pitchFamily="2" charset="2"/>
              <a:buChar char="Ø"/>
            </a:pPr>
            <a:r>
              <a:rPr lang="pl-PL" dirty="0">
                <a:latin typeface="Arial Black" panose="020B0A04020102020204" pitchFamily="34" charset="0"/>
              </a:rPr>
              <a:t>L</a:t>
            </a:r>
            <a:r>
              <a:rPr lang="en-GB" dirty="0" err="1">
                <a:latin typeface="Arial Black" panose="020B0A04020102020204" pitchFamily="34" charset="0"/>
              </a:rPr>
              <a:t>aptops</a:t>
            </a:r>
            <a:endParaRPr lang="pl-PL" dirty="0">
              <a:latin typeface="Arial Black" panose="020B0A04020102020204" pitchFamily="34" charset="0"/>
            </a:endParaRPr>
          </a:p>
          <a:p>
            <a:pPr>
              <a:buFont typeface="Wingdings" panose="05000000000000000000" pitchFamily="2" charset="2"/>
              <a:buChar char="Ø"/>
            </a:pPr>
            <a:r>
              <a:rPr lang="pl-PL" dirty="0">
                <a:latin typeface="Arial Black" panose="020B0A04020102020204" pitchFamily="34" charset="0"/>
              </a:rPr>
              <a:t>P</a:t>
            </a:r>
            <a:r>
              <a:rPr lang="en-GB" dirty="0">
                <a:latin typeface="Arial Black" panose="020B0A04020102020204" pitchFamily="34" charset="0"/>
              </a:rPr>
              <a:t>aper</a:t>
            </a:r>
            <a:endParaRPr lang="pl-PL" dirty="0">
              <a:latin typeface="Arial Black" panose="020B0A04020102020204" pitchFamily="34" charset="0"/>
            </a:endParaRPr>
          </a:p>
          <a:p>
            <a:pPr>
              <a:buFont typeface="Wingdings" panose="05000000000000000000" pitchFamily="2" charset="2"/>
              <a:buChar char="Ø"/>
            </a:pPr>
            <a:r>
              <a:rPr lang="pl-PL" dirty="0">
                <a:latin typeface="Arial Black" panose="020B0A04020102020204" pitchFamily="34" charset="0"/>
              </a:rPr>
              <a:t>P</a:t>
            </a:r>
            <a:r>
              <a:rPr lang="en-GB" dirty="0" err="1">
                <a:latin typeface="Arial Black" panose="020B0A04020102020204" pitchFamily="34" charset="0"/>
              </a:rPr>
              <a:t>en</a:t>
            </a:r>
            <a:r>
              <a:rPr lang="en-GB" dirty="0">
                <a:latin typeface="Arial Black" panose="020B0A04020102020204" pitchFamily="34" charset="0"/>
              </a:rPr>
              <a:t> </a:t>
            </a:r>
            <a:endParaRPr lang="pl-PL" dirty="0">
              <a:latin typeface="Arial Black" panose="020B0A04020102020204" pitchFamily="34" charset="0"/>
            </a:endParaRPr>
          </a:p>
          <a:p>
            <a:pPr>
              <a:buFont typeface="Wingdings" panose="05000000000000000000" pitchFamily="2" charset="2"/>
              <a:buChar char="Ø"/>
            </a:pPr>
            <a:r>
              <a:rPr lang="pl-PL" dirty="0">
                <a:latin typeface="Arial Black" panose="020B0A04020102020204" pitchFamily="34" charset="0"/>
              </a:rPr>
              <a:t>F</a:t>
            </a:r>
            <a:r>
              <a:rPr lang="en-GB" dirty="0" err="1">
                <a:latin typeface="Arial Black" panose="020B0A04020102020204" pitchFamily="34" charset="0"/>
              </a:rPr>
              <a:t>lipchart</a:t>
            </a:r>
            <a:endParaRPr lang="pl-PL" dirty="0">
              <a:latin typeface="Arial Black" panose="020B0A04020102020204" pitchFamily="34" charset="0"/>
            </a:endParaRPr>
          </a:p>
          <a:p>
            <a:pPr>
              <a:buFont typeface="Wingdings" panose="05000000000000000000" pitchFamily="2" charset="2"/>
              <a:buChar char="Ø"/>
            </a:pPr>
            <a:r>
              <a:rPr lang="pl-PL" dirty="0">
                <a:latin typeface="Arial Black" panose="020B0A04020102020204" pitchFamily="34" charset="0"/>
              </a:rPr>
              <a:t>S</a:t>
            </a:r>
            <a:r>
              <a:rPr lang="en-GB" dirty="0">
                <a:latin typeface="Arial Black" panose="020B0A04020102020204" pitchFamily="34" charset="0"/>
              </a:rPr>
              <a:t>elf-adhesive cards</a:t>
            </a:r>
            <a:endParaRPr lang="pl-PL" dirty="0">
              <a:latin typeface="Arial Black" panose="020B0A04020102020204" pitchFamily="34" charset="0"/>
            </a:endParaRPr>
          </a:p>
          <a:p>
            <a:pPr marL="0" indent="0">
              <a:buNone/>
            </a:pPr>
            <a:endParaRPr lang="en-GB" dirty="0">
              <a:latin typeface="Arial Black" panose="020B0A04020102020204" pitchFamily="34" charset="0"/>
            </a:endParaRPr>
          </a:p>
        </p:txBody>
      </p:sp>
      <p:pic>
        <p:nvPicPr>
          <p:cNvPr id="6" name="Content Placeholder 5">
            <a:extLst>
              <a:ext uri="{FF2B5EF4-FFF2-40B4-BE49-F238E27FC236}">
                <a16:creationId xmlns:a16="http://schemas.microsoft.com/office/drawing/2014/main" id="{6DCABC12-50A8-2720-7ECA-8538DB55F636}"/>
              </a:ext>
            </a:extLst>
          </p:cNvPr>
          <p:cNvPicPr>
            <a:picLocks noGrp="1" noChangeAspect="1"/>
          </p:cNvPicPr>
          <p:nvPr>
            <p:ph sz="half" idx="2"/>
          </p:nvPr>
        </p:nvPicPr>
        <p:blipFill>
          <a:blip r:embed="rId2"/>
          <a:stretch>
            <a:fillRect/>
          </a:stretch>
        </p:blipFill>
        <p:spPr>
          <a:xfrm>
            <a:off x="6094412" y="2001043"/>
            <a:ext cx="4878388" cy="4593885"/>
          </a:xfrm>
        </p:spPr>
      </p:pic>
    </p:spTree>
    <p:extLst>
      <p:ext uri="{BB962C8B-B14F-4D97-AF65-F5344CB8AC3E}">
        <p14:creationId xmlns:p14="http://schemas.microsoft.com/office/powerpoint/2010/main" val="6403962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E94C0A5226B44D8A9E31B9FE5C7301" ma:contentTypeVersion="2" ma:contentTypeDescription="Create a new document." ma:contentTypeScope="" ma:versionID="02e56a5962bbffabecc76f9fe66479d4">
  <xsd:schema xmlns:xsd="http://www.w3.org/2001/XMLSchema" xmlns:xs="http://www.w3.org/2001/XMLSchema" xmlns:p="http://schemas.microsoft.com/office/2006/metadata/properties" xmlns:ns3="628faf44-d500-42f7-81d9-025a89bdc939" targetNamespace="http://schemas.microsoft.com/office/2006/metadata/properties" ma:root="true" ma:fieldsID="553006ccd394fc9d1395b7def77fc058" ns3:_="">
    <xsd:import namespace="628faf44-d500-42f7-81d9-025a89bdc93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28faf44-d500-42f7-81d9-025a89bdc9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57ACA67-6D4C-4129-9BDB-34C48EF2D4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28faf44-d500-42f7-81d9-025a89bdc9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E02965B-283C-49B4-9C15-2A196BB624B8}">
  <ds:schemaRefs>
    <ds:schemaRef ds:uri="http://schemas.microsoft.com/sharepoint/v3/contenttype/forms"/>
  </ds:schemaRefs>
</ds:datastoreItem>
</file>

<file path=customXml/itemProps3.xml><?xml version="1.0" encoding="utf-8"?>
<ds:datastoreItem xmlns:ds="http://schemas.openxmlformats.org/officeDocument/2006/customXml" ds:itemID="{ACB1C883-1B3D-47C6-B630-D715EA08B80C}">
  <ds:schemaRefs>
    <ds:schemaRef ds:uri="http://schemas.openxmlformats.org/package/2006/metadata/core-properties"/>
    <ds:schemaRef ds:uri="http://schemas.microsoft.com/office/infopath/2007/PartnerControls"/>
    <ds:schemaRef ds:uri="628faf44-d500-42f7-81d9-025a89bdc939"/>
    <ds:schemaRef ds:uri="http://purl.org/dc/dcmitype/"/>
    <ds:schemaRef ds:uri="http://schemas.microsoft.com/office/2006/documentManagement/types"/>
    <ds:schemaRef ds:uri="http://purl.org/dc/elements/1.1/"/>
    <ds:schemaRef ds:uri="http://schemas.microsoft.com/office/2006/metadata/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Circuit</Template>
  <TotalTime>587</TotalTime>
  <Words>338</Words>
  <Application>Microsoft Office PowerPoint</Application>
  <PresentationFormat>Widescreen</PresentationFormat>
  <Paragraphs>34</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Arial Black</vt:lpstr>
      <vt:lpstr>Calibri</vt:lpstr>
      <vt:lpstr>Tw Cen MT</vt:lpstr>
      <vt:lpstr>Wingdings</vt:lpstr>
      <vt:lpstr>Circuit</vt:lpstr>
      <vt:lpstr>PowerPoint Presentation</vt:lpstr>
      <vt:lpstr>contents</vt:lpstr>
      <vt:lpstr>exercises</vt:lpstr>
      <vt:lpstr>The method 4C</vt:lpstr>
      <vt:lpstr>tools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Grabowska</dc:creator>
  <cp:lastModifiedBy>Anna Grabowska</cp:lastModifiedBy>
  <cp:revision>25</cp:revision>
  <dcterms:created xsi:type="dcterms:W3CDTF">2022-07-15T09:41:14Z</dcterms:created>
  <dcterms:modified xsi:type="dcterms:W3CDTF">2022-11-18T15:02:29Z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0x01010087E94C0A5226B44D8A9E31B9FE5C7301</vt:lpwstr>
  </property>
</Properties>
</file>