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6"/>
  </p:notesMasterIdLst>
  <p:sldIdLst>
    <p:sldId id="26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6" d="100"/>
          <a:sy n="66" d="100"/>
        </p:scale>
        <p:origin x="6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3A537-3EE7-4668-94E5-83C482831743}" type="datetimeFigureOut">
              <a:rPr lang="en-GB" smtClean="0"/>
              <a:t>16/02/2023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882F6-75F0-477A-8A67-27C3A0C2AF39}" type="slidenum">
              <a:rPr lang="en-GB" smtClean="0"/>
              <a:t>‹#›</a:t>
            </a:fld>
            <a:endParaRPr lang="en-GB"/>
          </a:p>
        </p:txBody>
      </p:sp>
    </p:spTree>
    <p:extLst>
      <p:ext uri="{BB962C8B-B14F-4D97-AF65-F5344CB8AC3E}">
        <p14:creationId xmlns:p14="http://schemas.microsoft.com/office/powerpoint/2010/main" val="2603339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2AFCB4D-92D5-4399-9C17-7D8B139D6CE5}" type="datetime1">
              <a:rPr lang="en-US" smtClean="0"/>
              <a:t>2/16/2023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BE2DE7-9150-4B7B-9607-874C88A29A49}" type="datetime1">
              <a:rPr lang="en-US" smtClean="0"/>
              <a:t>2/16/2023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D65352-D55C-4FE5-BC04-5EF525B79247}" type="datetime1">
              <a:rPr lang="en-US" smtClean="0"/>
              <a:t>2/16/2023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EABB1F-62C3-4911-8AB6-AD242EE641D1}" type="datetime1">
              <a:rPr lang="en-US" smtClean="0"/>
              <a:t>2/16/2023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C460EF-8CC3-4A16-A62F-CCFE5C14ABEC}" type="datetime1">
              <a:rPr lang="en-US" smtClean="0"/>
              <a:t>2/16/2023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45C1092-FFB2-4521-B45A-7B6E43465EBF}" type="datetime1">
              <a:rPr lang="en-US" smtClean="0"/>
              <a:t>2/16/2023</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A6D5FCA-9FDF-4742-8C2A-CC4D84652287}" type="datetime1">
              <a:rPr lang="en-US" smtClean="0"/>
              <a:t>2/16/2023</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87759-1884-4E51-8C0A-BCA2DEFD3003}" type="datetime1">
              <a:rPr lang="en-US" smtClean="0"/>
              <a:t>2/16/2023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785C0-8614-4F0D-9715-774ACCC15025}" type="datetime1">
              <a:rPr lang="en-US" smtClean="0"/>
              <a:t>2/16/2023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B12CB3-66D0-44DC-8A68-D13E3EFD35A9}" type="datetime1">
              <a:rPr lang="en-US" smtClean="0"/>
              <a:t>2/16/2023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EFD725-F0F6-4A52-815D-24A91E706E4D}" type="datetime1">
              <a:rPr lang="en-US" smtClean="0"/>
              <a:t>2/16/2023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286437-75BD-4F31-B459-2449375BF3AD}" type="datetime1">
              <a:rPr lang="en-US" smtClean="0"/>
              <a:t>2/16/2023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3D4D94-7BC7-4A8F-AE7C-94BA4750CB38}" type="datetime1">
              <a:rPr lang="en-US" smtClean="0"/>
              <a:t>2/16/2023</a:t>
            </a:fld>
            <a:endParaRPr lang="en-US" dirty="0"/>
          </a:p>
        </p:txBody>
      </p:sp>
      <p:sp>
        <p:nvSpPr>
          <p:cNvPr id="8" name="Footer Placeholder 7"/>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56482-DDFD-42D4-A014-9FA75809FC18}" type="datetime1">
              <a:rPr lang="en-US" smtClean="0"/>
              <a:t>2/16/2023</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D5FAF-7266-4AC7-BFD0-574F6F9D7B9E}" type="datetime1">
              <a:rPr lang="en-US" smtClean="0"/>
              <a:t>2/16/2023</a:t>
            </a:fld>
            <a:endParaRPr lang="en-US" dirty="0"/>
          </a:p>
        </p:txBody>
      </p:sp>
      <p:sp>
        <p:nvSpPr>
          <p:cNvPr id="3" name="Footer Placeholder 2"/>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705159-5C42-461E-BD05-5FECF3A409E5}" type="datetime1">
              <a:rPr lang="en-US" smtClean="0"/>
              <a:t>2/16/2023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6FE0B0-F7D6-464F-949D-4D8AF725E8F8}" type="datetime1">
              <a:rPr lang="en-US" smtClean="0"/>
              <a:t>2/16/2023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B1522A8-4A1A-4885-9288-366AFACA59CB}" type="datetime1">
              <a:rPr lang="en-US" smtClean="0"/>
              <a:t>2/16/2023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youtube.com/playlist?list=PLeOe3daa0qUxPcl2YaC04pF9ZIjr1IleE" TargetMode="External"/><Relationship Id="rId13" Type="http://schemas.openxmlformats.org/officeDocument/2006/relationships/image" Target="../media/image5.jpg"/><Relationship Id="rId3" Type="http://schemas.openxmlformats.org/officeDocument/2006/relationships/hyperlink" Target="https://festiwalswiatla.hs3.pl/" TargetMode="External"/><Relationship Id="rId7" Type="http://schemas.openxmlformats.org/officeDocument/2006/relationships/hyperlink" Target="https://clickmeeting.com/pl" TargetMode="External"/><Relationship Id="rId12" Type="http://schemas.openxmlformats.org/officeDocument/2006/relationships/image" Target="../media/image4.jpg"/><Relationship Id="rId2" Type="http://schemas.openxmlformats.org/officeDocument/2006/relationships/hyperlink" Target="https://peer-train.org/" TargetMode="External"/><Relationship Id="rId1" Type="http://schemas.openxmlformats.org/officeDocument/2006/relationships/slideLayout" Target="../slideLayouts/slideLayout4.xml"/><Relationship Id="rId6" Type="http://schemas.openxmlformats.org/officeDocument/2006/relationships/hyperlink" Target="https://zpasjami.net/" TargetMode="External"/><Relationship Id="rId11" Type="http://schemas.openxmlformats.org/officeDocument/2006/relationships/hyperlink" Target="https://integrating-technology.org/enrol/index.php?id=97" TargetMode="External"/><Relationship Id="rId5" Type="http://schemas.openxmlformats.org/officeDocument/2006/relationships/hyperlink" Target="https://dehure.moodlecloud.com/" TargetMode="External"/><Relationship Id="rId15" Type="http://schemas.openxmlformats.org/officeDocument/2006/relationships/image" Target="../media/image6.jpg"/><Relationship Id="rId10" Type="http://schemas.openxmlformats.org/officeDocument/2006/relationships/image" Target="../media/image3.jpg"/><Relationship Id="rId4" Type="http://schemas.openxmlformats.org/officeDocument/2006/relationships/hyperlink" Target="https://jatobym.moodle.pl/course/view.php?id=51" TargetMode="External"/><Relationship Id="rId9" Type="http://schemas.openxmlformats.org/officeDocument/2006/relationships/hyperlink" Target="http://utwpg.gda.pl/2023FS/team-FS2023-07-08-2022.pdf" TargetMode="External"/><Relationship Id="rId14" Type="http://schemas.openxmlformats.org/officeDocument/2006/relationships/hyperlink" Target="http://utwpg.gda.pl/2023FS/zespol-FS2023-7-02-2023_rev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3265D-CFD9-0790-FF10-170963F95058}"/>
              </a:ext>
            </a:extLst>
          </p:cNvPr>
          <p:cNvSpPr>
            <a:spLocks noGrp="1"/>
          </p:cNvSpPr>
          <p:nvPr>
            <p:ph type="title"/>
          </p:nvPr>
        </p:nvSpPr>
        <p:spPr>
          <a:xfrm>
            <a:off x="0" y="1141326"/>
            <a:ext cx="7722208" cy="1478570"/>
          </a:xfrm>
        </p:spPr>
        <p:txBody>
          <a:bodyPr>
            <a:normAutofit fontScale="90000"/>
          </a:bodyPr>
          <a:lstStyle/>
          <a:p>
            <a:pPr algn="ctr">
              <a:lnSpc>
                <a:spcPct val="115000"/>
              </a:lnSpc>
              <a:spcAft>
                <a:spcPts val="1000"/>
              </a:spcAft>
            </a:pPr>
            <a:br>
              <a:rPr lang="pl-PL" sz="36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br>
            <a:r>
              <a:rPr lang="en-GB" sz="31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Lifelong Learning for Elderly – </a:t>
            </a:r>
            <a:br>
              <a:rPr lang="pl-PL" sz="31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br>
            <a:r>
              <a:rPr lang="en-GB" sz="31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PEER-TRAIN Case Study</a:t>
            </a:r>
            <a:br>
              <a:rPr lang="pl-PL" sz="3100">
                <a:solidFill>
                  <a:schemeClr val="tx1"/>
                </a:solidFill>
                <a:effectLst/>
                <a:latin typeface="Arial Black" panose="020B0A04020102020204" pitchFamily="34" charset="0"/>
                <a:ea typeface="Calibri" panose="020F0502020204030204" pitchFamily="34" charset="0"/>
                <a:cs typeface="Arial" panose="020B0604020202020204" pitchFamily="34" charset="0"/>
              </a:rPr>
            </a:br>
            <a:r>
              <a:rPr lang="pl-PL" sz="2000" i="1" cap="none">
                <a:latin typeface="Arial Black" panose="020B0A04020102020204" pitchFamily="34" charset="0"/>
                <a:ea typeface="Calibri" panose="020F0502020204030204" pitchFamily="34" charset="0"/>
                <a:cs typeface="Arial" panose="020B0604020202020204" pitchFamily="34" charset="0"/>
              </a:rPr>
              <a:t>D</a:t>
            </a:r>
            <a:r>
              <a:rPr lang="pl-PL" sz="2000" i="1" cap="none">
                <a:solidFill>
                  <a:schemeClr val="tx1"/>
                </a:solidFill>
                <a:effectLst/>
                <a:latin typeface="Arial Black" panose="020B0A04020102020204" pitchFamily="34" charset="0"/>
                <a:ea typeface="Calibri" panose="020F0502020204030204" pitchFamily="34" charset="0"/>
                <a:cs typeface="Arial" panose="020B0604020202020204" pitchFamily="34" charset="0"/>
              </a:rPr>
              <a:t>r</a:t>
            </a:r>
            <a:r>
              <a:rPr lang="pl-PL" sz="2000" i="1">
                <a:solidFill>
                  <a:schemeClr val="tx1"/>
                </a:solidFill>
                <a:effectLst/>
                <a:latin typeface="Arial Black" panose="020B0A04020102020204" pitchFamily="34" charset="0"/>
                <a:ea typeface="Calibri" panose="020F0502020204030204" pitchFamily="34" charset="0"/>
                <a:cs typeface="Arial" panose="020B0604020202020204" pitchFamily="34" charset="0"/>
              </a:rPr>
              <a:t> </a:t>
            </a:r>
            <a:r>
              <a:rPr lang="pl-PL" sz="2000" i="1" cap="none">
                <a:latin typeface="Arial Black" panose="020B0A04020102020204" pitchFamily="34" charset="0"/>
                <a:ea typeface="Calibri" panose="020F0502020204030204" pitchFamily="34" charset="0"/>
                <a:cs typeface="Arial" panose="020B0604020202020204" pitchFamily="34" charset="0"/>
              </a:rPr>
              <a:t>A</a:t>
            </a:r>
            <a:r>
              <a:rPr lang="pl-PL" sz="2000" i="1" cap="none">
                <a:solidFill>
                  <a:schemeClr val="tx1"/>
                </a:solidFill>
                <a:effectLst/>
                <a:latin typeface="Arial Black" panose="020B0A04020102020204" pitchFamily="34" charset="0"/>
                <a:ea typeface="Calibri" panose="020F0502020204030204" pitchFamily="34" charset="0"/>
                <a:cs typeface="Arial" panose="020B0604020202020204" pitchFamily="34" charset="0"/>
              </a:rPr>
              <a:t>nna </a:t>
            </a:r>
            <a:r>
              <a:rPr lang="pl-PL" sz="2000" i="1" cap="none" dirty="0">
                <a:latin typeface="Arial Black" panose="020B0A04020102020204" pitchFamily="34" charset="0"/>
                <a:ea typeface="Calibri" panose="020F0502020204030204" pitchFamily="34" charset="0"/>
                <a:cs typeface="Arial" panose="020B0604020202020204" pitchFamily="34" charset="0"/>
              </a:rPr>
              <a:t>G</a:t>
            </a:r>
            <a:r>
              <a:rPr lang="pl-PL" sz="2000" i="1" cap="none">
                <a:solidFill>
                  <a:schemeClr val="tx1"/>
                </a:solidFill>
                <a:effectLst/>
                <a:latin typeface="Arial Black" panose="020B0A04020102020204" pitchFamily="34" charset="0"/>
                <a:ea typeface="Calibri" panose="020F0502020204030204" pitchFamily="34" charset="0"/>
                <a:cs typeface="Arial" panose="020B0604020202020204" pitchFamily="34" charset="0"/>
              </a:rPr>
              <a:t>rabowska</a:t>
            </a:r>
            <a:br>
              <a:rPr lang="pl-PL"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br>
            <a:endParaRPr lang="pl-PL" dirty="0">
              <a:solidFill>
                <a:schemeClr val="tx1"/>
              </a:solidFill>
              <a:effectLst/>
              <a:latin typeface="Arial Black" panose="020B0A04020102020204" pitchFamily="34" charset="0"/>
              <a:ea typeface="Calibri" panose="020F0502020204030204" pitchFamily="34" charset="0"/>
              <a:cs typeface="Arial" panose="020B0604020202020204" pitchFamily="34" charset="0"/>
            </a:endParaRPr>
          </a:p>
        </p:txBody>
      </p:sp>
      <p:sp>
        <p:nvSpPr>
          <p:cNvPr id="9" name="Content Placeholder 8">
            <a:extLst>
              <a:ext uri="{FF2B5EF4-FFF2-40B4-BE49-F238E27FC236}">
                <a16:creationId xmlns:a16="http://schemas.microsoft.com/office/drawing/2014/main" id="{00E339BD-667C-3FA1-4A91-59609BC60B80}"/>
              </a:ext>
            </a:extLst>
          </p:cNvPr>
          <p:cNvSpPr>
            <a:spLocks noGrp="1"/>
          </p:cNvSpPr>
          <p:nvPr>
            <p:ph sz="half" idx="1"/>
          </p:nvPr>
        </p:nvSpPr>
        <p:spPr>
          <a:xfrm>
            <a:off x="675261" y="2619896"/>
            <a:ext cx="6756621" cy="4190223"/>
          </a:xfrm>
        </p:spPr>
        <p:txBody>
          <a:bodyPr>
            <a:normAutofit lnSpcReduction="10000"/>
          </a:bodyPr>
          <a:lstStyle/>
          <a:p>
            <a:pPr marL="0" indent="0">
              <a:buNone/>
            </a:pPr>
            <a:r>
              <a:rPr lang="en-GB" dirty="0">
                <a:latin typeface="Arial Black" panose="020B0A04020102020204" pitchFamily="34" charset="0"/>
                <a:hlinkClick r:id="rId2"/>
              </a:rPr>
              <a:t>https://peer-train.org/</a:t>
            </a:r>
            <a:endParaRPr lang="pl-PL" dirty="0">
              <a:latin typeface="Arial Black" panose="020B0A04020102020204" pitchFamily="34" charset="0"/>
            </a:endParaRPr>
          </a:p>
          <a:p>
            <a:pPr marL="0" indent="0">
              <a:buNone/>
            </a:pPr>
            <a:r>
              <a:rPr lang="en-GB" dirty="0">
                <a:latin typeface="Arial Black" panose="020B0A04020102020204" pitchFamily="34" charset="0"/>
                <a:hlinkClick r:id="rId3"/>
              </a:rPr>
              <a:t>https://festiwalswiatla.hs3.pl/</a:t>
            </a:r>
            <a:endParaRPr lang="pl-PL" dirty="0">
              <a:latin typeface="Arial Black" panose="020B0A04020102020204" pitchFamily="34" charset="0"/>
            </a:endParaRPr>
          </a:p>
          <a:p>
            <a:pPr marL="0" indent="0">
              <a:buNone/>
            </a:pPr>
            <a:r>
              <a:rPr lang="pl-PL" dirty="0">
                <a:latin typeface="Arial Black" panose="020B0A04020102020204" pitchFamily="34" charset="0"/>
                <a:hlinkClick r:id="rId4"/>
              </a:rPr>
              <a:t>https://jatobym.moodle.pl/</a:t>
            </a:r>
            <a:endParaRPr lang="pl-PL" dirty="0">
              <a:latin typeface="Arial Black" panose="020B0A04020102020204" pitchFamily="34" charset="0"/>
            </a:endParaRPr>
          </a:p>
          <a:p>
            <a:pPr marL="0" indent="0">
              <a:buNone/>
            </a:pPr>
            <a:r>
              <a:rPr lang="pl-PL" dirty="0">
                <a:latin typeface="Arial Black" panose="020B0A04020102020204" pitchFamily="34" charset="0"/>
                <a:hlinkClick r:id="rId5"/>
              </a:rPr>
              <a:t>https://dehure.moodlecloud.com/</a:t>
            </a:r>
            <a:endParaRPr lang="pl-PL" dirty="0">
              <a:latin typeface="Arial Black" panose="020B0A04020102020204" pitchFamily="34" charset="0"/>
            </a:endParaRPr>
          </a:p>
          <a:p>
            <a:pPr marL="0" indent="0">
              <a:buNone/>
            </a:pPr>
            <a:r>
              <a:rPr lang="pl-PL" dirty="0">
                <a:latin typeface="Arial Black" panose="020B0A04020102020204" pitchFamily="34" charset="0"/>
                <a:hlinkClick r:id="rId6"/>
              </a:rPr>
              <a:t>https://zpasjami.net/</a:t>
            </a:r>
            <a:endParaRPr lang="pl-PL" dirty="0">
              <a:latin typeface="Arial Black" panose="020B0A04020102020204" pitchFamily="34" charset="0"/>
            </a:endParaRPr>
          </a:p>
          <a:p>
            <a:pPr marL="0" indent="0">
              <a:buNone/>
            </a:pPr>
            <a:r>
              <a:rPr lang="pl-PL" dirty="0">
                <a:latin typeface="Arial Black" panose="020B0A04020102020204" pitchFamily="34" charset="0"/>
                <a:hlinkClick r:id="rId7"/>
              </a:rPr>
              <a:t>https://clickmeeting.com/pl</a:t>
            </a:r>
            <a:endParaRPr lang="pl-PL" dirty="0">
              <a:latin typeface="Arial Black" panose="020B0A04020102020204" pitchFamily="34" charset="0"/>
            </a:endParaRPr>
          </a:p>
          <a:p>
            <a:pPr marL="0" indent="0" algn="ctr">
              <a:buNone/>
            </a:pPr>
            <a:r>
              <a:rPr lang="pl-PL" sz="4400" dirty="0" err="1">
                <a:latin typeface="Arial Black" panose="020B0A04020102020204" pitchFamily="34" charset="0"/>
                <a:hlinkClick r:id="rId8"/>
              </a:rPr>
              <a:t>Light</a:t>
            </a:r>
            <a:r>
              <a:rPr lang="pl-PL" sz="4400" dirty="0">
                <a:latin typeface="Arial Black" panose="020B0A04020102020204" pitchFamily="34" charset="0"/>
                <a:hlinkClick r:id="rId8"/>
              </a:rPr>
              <a:t>-on-AI</a:t>
            </a:r>
            <a:endParaRPr lang="pl-PL" sz="4400" dirty="0">
              <a:latin typeface="Arial Black" panose="020B0A04020102020204" pitchFamily="34" charset="0"/>
            </a:endParaRPr>
          </a:p>
          <a:p>
            <a:pPr marL="0" indent="0">
              <a:buNone/>
            </a:pPr>
            <a:endParaRPr lang="pl-PL" dirty="0">
              <a:latin typeface="Arial Black" panose="020B0A04020102020204" pitchFamily="34" charset="0"/>
            </a:endParaRPr>
          </a:p>
          <a:p>
            <a:pPr marL="0" indent="0">
              <a:buNone/>
            </a:pPr>
            <a:endParaRPr lang="pl-PL" dirty="0">
              <a:latin typeface="Arial Black" panose="020B0A04020102020204" pitchFamily="34" charset="0"/>
            </a:endParaRPr>
          </a:p>
          <a:p>
            <a:pPr marL="0" indent="0">
              <a:buNone/>
            </a:pPr>
            <a:endParaRPr lang="pl-PL" dirty="0">
              <a:latin typeface="Arial Black" panose="020B0A04020102020204" pitchFamily="34" charset="0"/>
            </a:endParaRPr>
          </a:p>
          <a:p>
            <a:pPr>
              <a:buFont typeface="Wingdings" panose="05000000000000000000" pitchFamily="2" charset="2"/>
              <a:buChar char="ü"/>
            </a:pPr>
            <a:endParaRPr lang="pl-PL" dirty="0">
              <a:latin typeface="Arial Black" panose="020B0A04020102020204" pitchFamily="34" charset="0"/>
              <a:hlinkClick r:id="rId9"/>
            </a:endParaRPr>
          </a:p>
          <a:p>
            <a:pPr>
              <a:buFont typeface="Wingdings" panose="05000000000000000000" pitchFamily="2" charset="2"/>
              <a:buChar char="ü"/>
            </a:pPr>
            <a:endParaRPr lang="pl-PL" dirty="0">
              <a:latin typeface="Arial Black" panose="020B0A04020102020204" pitchFamily="34" charset="0"/>
              <a:hlinkClick r:id="rId9"/>
            </a:endParaRPr>
          </a:p>
          <a:p>
            <a:pPr>
              <a:buFont typeface="Wingdings" panose="05000000000000000000" pitchFamily="2" charset="2"/>
              <a:buChar char="ü"/>
            </a:pPr>
            <a:endParaRPr lang="pl-PL" dirty="0"/>
          </a:p>
          <a:p>
            <a:endParaRPr lang="pl-PL" dirty="0"/>
          </a:p>
          <a:p>
            <a:endParaRPr lang="pl-PL" dirty="0"/>
          </a:p>
          <a:p>
            <a:endParaRPr lang="en-GB" dirty="0"/>
          </a:p>
        </p:txBody>
      </p:sp>
      <p:pic>
        <p:nvPicPr>
          <p:cNvPr id="8" name="Picture 7">
            <a:hlinkClick r:id="rId9"/>
            <a:extLst>
              <a:ext uri="{FF2B5EF4-FFF2-40B4-BE49-F238E27FC236}">
                <a16:creationId xmlns:a16="http://schemas.microsoft.com/office/drawing/2014/main" id="{A7636D51-7D41-4A3F-234E-31B749D46C2C}"/>
              </a:ext>
            </a:extLst>
          </p:cNvPr>
          <p:cNvPicPr>
            <a:picLocks noChangeAspect="1"/>
          </p:cNvPicPr>
          <p:nvPr/>
        </p:nvPicPr>
        <p:blipFill>
          <a:blip r:embed="rId10"/>
          <a:stretch>
            <a:fillRect/>
          </a:stretch>
        </p:blipFill>
        <p:spPr>
          <a:xfrm>
            <a:off x="7728767" y="3798363"/>
            <a:ext cx="4463233" cy="3059637"/>
          </a:xfrm>
          <a:prstGeom prst="rect">
            <a:avLst/>
          </a:prstGeom>
        </p:spPr>
      </p:pic>
      <p:pic>
        <p:nvPicPr>
          <p:cNvPr id="10" name="Picture 9">
            <a:hlinkClick r:id="rId11"/>
            <a:extLst>
              <a:ext uri="{FF2B5EF4-FFF2-40B4-BE49-F238E27FC236}">
                <a16:creationId xmlns:a16="http://schemas.microsoft.com/office/drawing/2014/main" id="{8DCEBCE9-786E-E26F-792A-CB2B7C8392DB}"/>
              </a:ext>
            </a:extLst>
          </p:cNvPr>
          <p:cNvPicPr>
            <a:picLocks noChangeAspect="1"/>
          </p:cNvPicPr>
          <p:nvPr/>
        </p:nvPicPr>
        <p:blipFill>
          <a:blip r:embed="rId12"/>
          <a:stretch>
            <a:fillRect/>
          </a:stretch>
        </p:blipFill>
        <p:spPr>
          <a:xfrm>
            <a:off x="1634221" y="0"/>
            <a:ext cx="4838700" cy="693959"/>
          </a:xfrm>
          <a:prstGeom prst="rect">
            <a:avLst/>
          </a:prstGeom>
        </p:spPr>
      </p:pic>
      <p:pic>
        <p:nvPicPr>
          <p:cNvPr id="11" name="Picture 10">
            <a:hlinkClick r:id="rId2"/>
            <a:extLst>
              <a:ext uri="{FF2B5EF4-FFF2-40B4-BE49-F238E27FC236}">
                <a16:creationId xmlns:a16="http://schemas.microsoft.com/office/drawing/2014/main" id="{14BFECE4-7AA3-CC57-B661-C64D3E4F1E46}"/>
              </a:ext>
            </a:extLst>
          </p:cNvPr>
          <p:cNvPicPr>
            <a:picLocks noChangeAspect="1"/>
          </p:cNvPicPr>
          <p:nvPr/>
        </p:nvPicPr>
        <p:blipFill>
          <a:blip r:embed="rId13"/>
          <a:stretch>
            <a:fillRect/>
          </a:stretch>
        </p:blipFill>
        <p:spPr>
          <a:xfrm>
            <a:off x="7738083" y="-28575"/>
            <a:ext cx="4463233" cy="1811867"/>
          </a:xfrm>
          <a:prstGeom prst="rect">
            <a:avLst/>
          </a:prstGeom>
        </p:spPr>
      </p:pic>
      <p:sp>
        <p:nvSpPr>
          <p:cNvPr id="12" name="TextBox 11">
            <a:extLst>
              <a:ext uri="{FF2B5EF4-FFF2-40B4-BE49-F238E27FC236}">
                <a16:creationId xmlns:a16="http://schemas.microsoft.com/office/drawing/2014/main" id="{7B55A5F8-E66C-ECE7-1BED-602CC61FC8D4}"/>
              </a:ext>
            </a:extLst>
          </p:cNvPr>
          <p:cNvSpPr txBox="1"/>
          <p:nvPr/>
        </p:nvSpPr>
        <p:spPr>
          <a:xfrm>
            <a:off x="1003190" y="771994"/>
            <a:ext cx="6100762" cy="369332"/>
          </a:xfrm>
          <a:prstGeom prst="rect">
            <a:avLst/>
          </a:prstGeom>
          <a:noFill/>
        </p:spPr>
        <p:txBody>
          <a:bodyPr wrap="square">
            <a:spAutoFit/>
          </a:bodyPr>
          <a:lstStyle/>
          <a:p>
            <a:pPr algn="ctr"/>
            <a:r>
              <a:rPr lang="en-GB" b="1" i="0" dirty="0">
                <a:effectLst/>
                <a:latin typeface="Open Sans" panose="020B0606030504020204" pitchFamily="34" charset="0"/>
              </a:rPr>
              <a:t>February 17 - 19, 2023 </a:t>
            </a:r>
          </a:p>
        </p:txBody>
      </p:sp>
      <p:pic>
        <p:nvPicPr>
          <p:cNvPr id="4" name="Picture 3">
            <a:hlinkClick r:id="rId14"/>
            <a:extLst>
              <a:ext uri="{FF2B5EF4-FFF2-40B4-BE49-F238E27FC236}">
                <a16:creationId xmlns:a16="http://schemas.microsoft.com/office/drawing/2014/main" id="{467732B2-682F-9626-FE94-4F01D7C417AE}"/>
              </a:ext>
            </a:extLst>
          </p:cNvPr>
          <p:cNvPicPr>
            <a:picLocks noChangeAspect="1"/>
          </p:cNvPicPr>
          <p:nvPr/>
        </p:nvPicPr>
        <p:blipFill>
          <a:blip r:embed="rId15"/>
          <a:stretch>
            <a:fillRect/>
          </a:stretch>
        </p:blipFill>
        <p:spPr>
          <a:xfrm>
            <a:off x="7738083" y="1775627"/>
            <a:ext cx="4447358" cy="2333992"/>
          </a:xfrm>
          <a:prstGeom prst="rect">
            <a:avLst/>
          </a:prstGeom>
        </p:spPr>
      </p:pic>
    </p:spTree>
    <p:extLst>
      <p:ext uri="{BB962C8B-B14F-4D97-AF65-F5344CB8AC3E}">
        <p14:creationId xmlns:p14="http://schemas.microsoft.com/office/powerpoint/2010/main" val="58919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7E94C0A5226B44D8A9E31B9FE5C7301" ma:contentTypeVersion="2" ma:contentTypeDescription="Create a new document." ma:contentTypeScope="" ma:versionID="02e56a5962bbffabecc76f9fe66479d4">
  <xsd:schema xmlns:xsd="http://www.w3.org/2001/XMLSchema" xmlns:xs="http://www.w3.org/2001/XMLSchema" xmlns:p="http://schemas.microsoft.com/office/2006/metadata/properties" xmlns:ns3="628faf44-d500-42f7-81d9-025a89bdc939" targetNamespace="http://schemas.microsoft.com/office/2006/metadata/properties" ma:root="true" ma:fieldsID="553006ccd394fc9d1395b7def77fc058" ns3:_="">
    <xsd:import namespace="628faf44-d500-42f7-81d9-025a89bdc93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8faf44-d500-42f7-81d9-025a89bdc9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B1C883-1B3D-47C6-B630-D715EA08B80C}">
  <ds:schemaRefs>
    <ds:schemaRef ds:uri="http://schemas.openxmlformats.org/package/2006/metadata/core-properties"/>
    <ds:schemaRef ds:uri="http://schemas.microsoft.com/office/infopath/2007/PartnerControls"/>
    <ds:schemaRef ds:uri="628faf44-d500-42f7-81d9-025a89bdc939"/>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5E02965B-283C-49B4-9C15-2A196BB624B8}">
  <ds:schemaRefs>
    <ds:schemaRef ds:uri="http://schemas.microsoft.com/sharepoint/v3/contenttype/forms"/>
  </ds:schemaRefs>
</ds:datastoreItem>
</file>

<file path=customXml/itemProps3.xml><?xml version="1.0" encoding="utf-8"?>
<ds:datastoreItem xmlns:ds="http://schemas.openxmlformats.org/officeDocument/2006/customXml" ds:itemID="{C57ACA67-6D4C-4129-9BDB-34C48EF2D4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8faf44-d500-42f7-81d9-025a89bdc9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Circuit</Template>
  <TotalTime>443</TotalTime>
  <Words>65</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Open Sans</vt:lpstr>
      <vt:lpstr>Tw Cen MT</vt:lpstr>
      <vt:lpstr>Wingdings</vt:lpstr>
      <vt:lpstr>Circuit</vt:lpstr>
      <vt:lpstr> Lifelong Learning for Elderly –  PEER-TRAIN Case Study Dr Anna Grabowska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Grabowska</dc:creator>
  <cp:lastModifiedBy>Anna Grabowska</cp:lastModifiedBy>
  <cp:revision>34</cp:revision>
  <dcterms:created xsi:type="dcterms:W3CDTF">2022-07-15T09:41:14Z</dcterms:created>
  <dcterms:modified xsi:type="dcterms:W3CDTF">2023-02-16T08:10:57Z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0x01010087E94C0A5226B44D8A9E31B9FE5C7301</vt:lpwstr>
  </property>
</Properties>
</file>