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notesMasterIdLst>
    <p:notesMasterId r:id="rId6"/>
  </p:notesMasterIdLst>
  <p:sldIdLst>
    <p:sldId id="265"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5" autoAdjust="0"/>
    <p:restoredTop sz="94660"/>
  </p:normalViewPr>
  <p:slideViewPr>
    <p:cSldViewPr snapToGrid="0">
      <p:cViewPr varScale="1">
        <p:scale>
          <a:sx n="67" d="100"/>
          <a:sy n="67" d="100"/>
        </p:scale>
        <p:origin x="640"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D3A537-3EE7-4668-94E5-83C482831743}" type="datetimeFigureOut">
              <a:rPr lang="en-GB" smtClean="0"/>
              <a:t>10/02/2023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B882F6-75F0-477A-8A67-27C3A0C2AF39}" type="slidenum">
              <a:rPr lang="en-GB" smtClean="0"/>
              <a:t>‹#›</a:t>
            </a:fld>
            <a:endParaRPr lang="en-GB"/>
          </a:p>
        </p:txBody>
      </p:sp>
    </p:spTree>
    <p:extLst>
      <p:ext uri="{BB962C8B-B14F-4D97-AF65-F5344CB8AC3E}">
        <p14:creationId xmlns:p14="http://schemas.microsoft.com/office/powerpoint/2010/main" val="26033398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02AFCB4D-92D5-4399-9C17-7D8B139D6CE5}" type="datetime1">
              <a:rPr lang="en-US" smtClean="0"/>
              <a:t>2/10/2023</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r>
              <a:rPr lang="en-GB"/>
              <a:t>PEER -TRAIN project (No: 2021-1-DE02-KA220-ADU-000028253) has been funded with support from the European Commission. This communication reflects the views only of the author, and the Commission cannot be held responsible for any use which may be made of the information contained therein.</a:t>
            </a:r>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DBE2DE7-9150-4B7B-9607-874C88A29A49}" type="datetime1">
              <a:rPr lang="en-US" smtClean="0"/>
              <a:t>2/10/2023</a:t>
            </a:fld>
            <a:endParaRPr lang="en-US" dirty="0"/>
          </a:p>
        </p:txBody>
      </p:sp>
      <p:sp>
        <p:nvSpPr>
          <p:cNvPr id="6" name="Footer Placeholder 5"/>
          <p:cNvSpPr>
            <a:spLocks noGrp="1"/>
          </p:cNvSpPr>
          <p:nvPr>
            <p:ph type="ftr" sz="quarter" idx="11"/>
          </p:nvPr>
        </p:nvSpPr>
        <p:spPr/>
        <p:txBody>
          <a:bodyPr/>
          <a:lstStyle/>
          <a:p>
            <a:r>
              <a:rPr lang="en-GB"/>
              <a:t>PEER -TRAIN project (No: 2021-1-DE02-KA220-ADU-000028253) has been funded with support from the European Commission. This communication reflects the views only of the author, and the Commission cannot be held responsible for any use which may be made of the information contained therein.</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1D65352-D55C-4FE5-BC04-5EF525B79247}" type="datetime1">
              <a:rPr lang="en-US" smtClean="0"/>
              <a:t>2/10/2023</a:t>
            </a:fld>
            <a:endParaRPr lang="en-US" dirty="0"/>
          </a:p>
        </p:txBody>
      </p:sp>
      <p:sp>
        <p:nvSpPr>
          <p:cNvPr id="6" name="Footer Placeholder 5"/>
          <p:cNvSpPr>
            <a:spLocks noGrp="1"/>
          </p:cNvSpPr>
          <p:nvPr>
            <p:ph type="ftr" sz="quarter" idx="11"/>
          </p:nvPr>
        </p:nvSpPr>
        <p:spPr/>
        <p:txBody>
          <a:bodyPr/>
          <a:lstStyle/>
          <a:p>
            <a:r>
              <a:rPr lang="en-GB"/>
              <a:t>PEER -TRAIN project (No: 2021-1-DE02-KA220-ADU-000028253) has been funded with support from the European Commission. This communication reflects the views only of the author, and the Commission cannot be held responsible for any use which may be made of the information contained therein.</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EEABB1F-62C3-4911-8AB6-AD242EE641D1}" type="datetime1">
              <a:rPr lang="en-US" smtClean="0"/>
              <a:t>2/10/2023</a:t>
            </a:fld>
            <a:endParaRPr lang="en-US" dirty="0"/>
          </a:p>
        </p:txBody>
      </p:sp>
      <p:sp>
        <p:nvSpPr>
          <p:cNvPr id="6" name="Footer Placeholder 5"/>
          <p:cNvSpPr>
            <a:spLocks noGrp="1"/>
          </p:cNvSpPr>
          <p:nvPr>
            <p:ph type="ftr" sz="quarter" idx="11"/>
          </p:nvPr>
        </p:nvSpPr>
        <p:spPr/>
        <p:txBody>
          <a:bodyPr/>
          <a:lstStyle/>
          <a:p>
            <a:r>
              <a:rPr lang="en-GB"/>
              <a:t>PEER -TRAIN project (No: 2021-1-DE02-KA220-ADU-000028253) has been funded with support from the European Commission. This communication reflects the views only of the author, and the Commission cannot be held responsible for any use which may be made of the information contained therein.</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9C460EF-8CC3-4A16-A62F-CCFE5C14ABEC}" type="datetime1">
              <a:rPr lang="en-US" smtClean="0"/>
              <a:t>2/10/2023</a:t>
            </a:fld>
            <a:endParaRPr lang="en-US" dirty="0"/>
          </a:p>
        </p:txBody>
      </p:sp>
      <p:sp>
        <p:nvSpPr>
          <p:cNvPr id="6" name="Footer Placeholder 5"/>
          <p:cNvSpPr>
            <a:spLocks noGrp="1"/>
          </p:cNvSpPr>
          <p:nvPr>
            <p:ph type="ftr" sz="quarter" idx="11"/>
          </p:nvPr>
        </p:nvSpPr>
        <p:spPr/>
        <p:txBody>
          <a:bodyPr/>
          <a:lstStyle/>
          <a:p>
            <a:r>
              <a:rPr lang="en-GB"/>
              <a:t>PEER -TRAIN project (No: 2021-1-DE02-KA220-ADU-000028253) has been funded with support from the European Commission. This communication reflects the views only of the author, and the Commission cannot be held responsible for any use which may be made of the information contained therein.</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045C1092-FFB2-4521-B45A-7B6E43465EBF}" type="datetime1">
              <a:rPr lang="en-US" smtClean="0"/>
              <a:t>2/10/2023</a:t>
            </a:fld>
            <a:endParaRPr lang="en-US" dirty="0"/>
          </a:p>
        </p:txBody>
      </p:sp>
      <p:sp>
        <p:nvSpPr>
          <p:cNvPr id="4" name="Footer Placeholder 3"/>
          <p:cNvSpPr>
            <a:spLocks noGrp="1"/>
          </p:cNvSpPr>
          <p:nvPr>
            <p:ph type="ftr" sz="quarter" idx="11"/>
          </p:nvPr>
        </p:nvSpPr>
        <p:spPr/>
        <p:txBody>
          <a:bodyPr/>
          <a:lstStyle/>
          <a:p>
            <a:r>
              <a:rPr lang="en-GB"/>
              <a:t>PEER -TRAIN project (No: 2021-1-DE02-KA220-ADU-000028253) has been funded with support from the European Commission. This communication reflects the views only of the author, and the Commission cannot be held responsible for any use which may be made of the information contained therein.</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6A6D5FCA-9FDF-4742-8C2A-CC4D84652287}" type="datetime1">
              <a:rPr lang="en-US" smtClean="0"/>
              <a:t>2/10/2023</a:t>
            </a:fld>
            <a:endParaRPr lang="en-US" dirty="0"/>
          </a:p>
        </p:txBody>
      </p:sp>
      <p:sp>
        <p:nvSpPr>
          <p:cNvPr id="4" name="Footer Placeholder 3"/>
          <p:cNvSpPr>
            <a:spLocks noGrp="1"/>
          </p:cNvSpPr>
          <p:nvPr>
            <p:ph type="ftr" sz="quarter" idx="11"/>
          </p:nvPr>
        </p:nvSpPr>
        <p:spPr/>
        <p:txBody>
          <a:bodyPr/>
          <a:lstStyle/>
          <a:p>
            <a:r>
              <a:rPr lang="en-GB"/>
              <a:t>PEER -TRAIN project (No: 2021-1-DE02-KA220-ADU-000028253) has been funded with support from the European Commission. This communication reflects the views only of the author, and the Commission cannot be held responsible for any use which may be made of the information contained therein.</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987759-1884-4E51-8C0A-BCA2DEFD3003}" type="datetime1">
              <a:rPr lang="en-US" smtClean="0"/>
              <a:t>2/10/2023</a:t>
            </a:fld>
            <a:endParaRPr lang="en-US" dirty="0"/>
          </a:p>
        </p:txBody>
      </p:sp>
      <p:sp>
        <p:nvSpPr>
          <p:cNvPr id="5" name="Footer Placeholder 4"/>
          <p:cNvSpPr>
            <a:spLocks noGrp="1"/>
          </p:cNvSpPr>
          <p:nvPr>
            <p:ph type="ftr" sz="quarter" idx="11"/>
          </p:nvPr>
        </p:nvSpPr>
        <p:spPr/>
        <p:txBody>
          <a:bodyPr/>
          <a:lstStyle/>
          <a:p>
            <a:r>
              <a:rPr lang="en-GB"/>
              <a:t>PEER -TRAIN project (No: 2021-1-DE02-KA220-ADU-000028253) has been funded with support from the European Commission. This communication reflects the views only of the author, and the Commission cannot be held responsible for any use which may be made of the information contained therein.</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A1785C0-8614-4F0D-9715-774ACCC15025}" type="datetime1">
              <a:rPr lang="en-US" smtClean="0"/>
              <a:t>2/10/2023</a:t>
            </a:fld>
            <a:endParaRPr lang="en-US" dirty="0"/>
          </a:p>
        </p:txBody>
      </p:sp>
      <p:sp>
        <p:nvSpPr>
          <p:cNvPr id="5" name="Footer Placeholder 4"/>
          <p:cNvSpPr>
            <a:spLocks noGrp="1"/>
          </p:cNvSpPr>
          <p:nvPr>
            <p:ph type="ftr" sz="quarter" idx="11"/>
          </p:nvPr>
        </p:nvSpPr>
        <p:spPr/>
        <p:txBody>
          <a:bodyPr/>
          <a:lstStyle/>
          <a:p>
            <a:r>
              <a:rPr lang="en-GB"/>
              <a:t>PEER -TRAIN project (No: 2021-1-DE02-KA220-ADU-000028253) has been funded with support from the European Commission. This communication reflects the views only of the author, and the Commission cannot be held responsible for any use which may be made of the information contained therein.</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B12CB3-66D0-44DC-8A68-D13E3EFD35A9}" type="datetime1">
              <a:rPr lang="en-US" smtClean="0"/>
              <a:t>2/10/2023</a:t>
            </a:fld>
            <a:endParaRPr lang="en-US" dirty="0"/>
          </a:p>
        </p:txBody>
      </p:sp>
      <p:sp>
        <p:nvSpPr>
          <p:cNvPr id="5" name="Footer Placeholder 4"/>
          <p:cNvSpPr>
            <a:spLocks noGrp="1"/>
          </p:cNvSpPr>
          <p:nvPr>
            <p:ph type="ftr" sz="quarter" idx="11"/>
          </p:nvPr>
        </p:nvSpPr>
        <p:spPr/>
        <p:txBody>
          <a:bodyPr/>
          <a:lstStyle/>
          <a:p>
            <a:r>
              <a:rPr lang="en-GB"/>
              <a:t>PEER -TRAIN project (No: 2021-1-DE02-KA220-ADU-000028253) has been funded with support from the European Commission. This communication reflects the views only of the author, and the Commission cannot be held responsible for any use which may be made of the information contained therein.</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EFD725-F0F6-4A52-815D-24A91E706E4D}" type="datetime1">
              <a:rPr lang="en-US" smtClean="0"/>
              <a:t>2/10/2023</a:t>
            </a:fld>
            <a:endParaRPr lang="en-US" dirty="0"/>
          </a:p>
        </p:txBody>
      </p:sp>
      <p:sp>
        <p:nvSpPr>
          <p:cNvPr id="5" name="Footer Placeholder 4"/>
          <p:cNvSpPr>
            <a:spLocks noGrp="1"/>
          </p:cNvSpPr>
          <p:nvPr>
            <p:ph type="ftr" sz="quarter" idx="11"/>
          </p:nvPr>
        </p:nvSpPr>
        <p:spPr/>
        <p:txBody>
          <a:bodyPr/>
          <a:lstStyle/>
          <a:p>
            <a:r>
              <a:rPr lang="en-GB"/>
              <a:t>PEER -TRAIN project (No: 2021-1-DE02-KA220-ADU-000028253) has been funded with support from the European Commission. This communication reflects the views only of the author, and the Commission cannot be held responsible for any use which may be made of the information contained therein.</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5286437-75BD-4F31-B459-2449375BF3AD}" type="datetime1">
              <a:rPr lang="en-US" smtClean="0"/>
              <a:t>2/10/2023</a:t>
            </a:fld>
            <a:endParaRPr lang="en-US" dirty="0"/>
          </a:p>
        </p:txBody>
      </p:sp>
      <p:sp>
        <p:nvSpPr>
          <p:cNvPr id="6" name="Footer Placeholder 5"/>
          <p:cNvSpPr>
            <a:spLocks noGrp="1"/>
          </p:cNvSpPr>
          <p:nvPr>
            <p:ph type="ftr" sz="quarter" idx="11"/>
          </p:nvPr>
        </p:nvSpPr>
        <p:spPr/>
        <p:txBody>
          <a:bodyPr/>
          <a:lstStyle/>
          <a:p>
            <a:r>
              <a:rPr lang="en-GB"/>
              <a:t>PEER -TRAIN project (No: 2021-1-DE02-KA220-ADU-000028253) has been funded with support from the European Commission. This communication reflects the views only of the author, and the Commission cannot be held responsible for any use which may be made of the information contained therein.</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13D4D94-7BC7-4A8F-AE7C-94BA4750CB38}" type="datetime1">
              <a:rPr lang="en-US" smtClean="0"/>
              <a:t>2/10/2023</a:t>
            </a:fld>
            <a:endParaRPr lang="en-US" dirty="0"/>
          </a:p>
        </p:txBody>
      </p:sp>
      <p:sp>
        <p:nvSpPr>
          <p:cNvPr id="8" name="Footer Placeholder 7"/>
          <p:cNvSpPr>
            <a:spLocks noGrp="1"/>
          </p:cNvSpPr>
          <p:nvPr>
            <p:ph type="ftr" sz="quarter" idx="11"/>
          </p:nvPr>
        </p:nvSpPr>
        <p:spPr/>
        <p:txBody>
          <a:bodyPr/>
          <a:lstStyle/>
          <a:p>
            <a:r>
              <a:rPr lang="en-GB"/>
              <a:t>PEER -TRAIN project (No: 2021-1-DE02-KA220-ADU-000028253) has been funded with support from the European Commission. This communication reflects the views only of the author, and the Commission cannot be held responsible for any use which may be made of the information contained therein.</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DF56482-DDFD-42D4-A014-9FA75809FC18}" type="datetime1">
              <a:rPr lang="en-US" smtClean="0"/>
              <a:t>2/10/2023</a:t>
            </a:fld>
            <a:endParaRPr lang="en-US" dirty="0"/>
          </a:p>
        </p:txBody>
      </p:sp>
      <p:sp>
        <p:nvSpPr>
          <p:cNvPr id="4" name="Footer Placeholder 3"/>
          <p:cNvSpPr>
            <a:spLocks noGrp="1"/>
          </p:cNvSpPr>
          <p:nvPr>
            <p:ph type="ftr" sz="quarter" idx="11"/>
          </p:nvPr>
        </p:nvSpPr>
        <p:spPr/>
        <p:txBody>
          <a:bodyPr/>
          <a:lstStyle/>
          <a:p>
            <a:r>
              <a:rPr lang="en-GB"/>
              <a:t>PEER -TRAIN project (No: 2021-1-DE02-KA220-ADU-000028253) has been funded with support from the European Commission. This communication reflects the views only of the author, and the Commission cannot be held responsible for any use which may be made of the information contained therein.</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2D5FAF-7266-4AC7-BFD0-574F6F9D7B9E}" type="datetime1">
              <a:rPr lang="en-US" smtClean="0"/>
              <a:t>2/10/2023</a:t>
            </a:fld>
            <a:endParaRPr lang="en-US" dirty="0"/>
          </a:p>
        </p:txBody>
      </p:sp>
      <p:sp>
        <p:nvSpPr>
          <p:cNvPr id="3" name="Footer Placeholder 2"/>
          <p:cNvSpPr>
            <a:spLocks noGrp="1"/>
          </p:cNvSpPr>
          <p:nvPr>
            <p:ph type="ftr" sz="quarter" idx="11"/>
          </p:nvPr>
        </p:nvSpPr>
        <p:spPr/>
        <p:txBody>
          <a:bodyPr/>
          <a:lstStyle/>
          <a:p>
            <a:r>
              <a:rPr lang="en-GB"/>
              <a:t>PEER -TRAIN project (No: 2021-1-DE02-KA220-ADU-000028253) has been funded with support from the European Commission. This communication reflects the views only of the author, and the Commission cannot be held responsible for any use which may be made of the information contained therein.</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1705159-5C42-461E-BD05-5FECF3A409E5}" type="datetime1">
              <a:rPr lang="en-US" smtClean="0"/>
              <a:t>2/10/2023</a:t>
            </a:fld>
            <a:endParaRPr lang="en-US" dirty="0"/>
          </a:p>
        </p:txBody>
      </p:sp>
      <p:sp>
        <p:nvSpPr>
          <p:cNvPr id="6" name="Footer Placeholder 5"/>
          <p:cNvSpPr>
            <a:spLocks noGrp="1"/>
          </p:cNvSpPr>
          <p:nvPr>
            <p:ph type="ftr" sz="quarter" idx="11"/>
          </p:nvPr>
        </p:nvSpPr>
        <p:spPr/>
        <p:txBody>
          <a:bodyPr/>
          <a:lstStyle/>
          <a:p>
            <a:r>
              <a:rPr lang="en-GB"/>
              <a:t>PEER -TRAIN project (No: 2021-1-DE02-KA220-ADU-000028253) has been funded with support from the European Commission. This communication reflects the views only of the author, and the Commission cannot be held responsible for any use which may be made of the information contained therein.</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26FE0B0-F7D6-464F-949D-4D8AF725E8F8}" type="datetime1">
              <a:rPr lang="en-US" smtClean="0"/>
              <a:t>2/10/2023</a:t>
            </a:fld>
            <a:endParaRPr lang="en-US" dirty="0"/>
          </a:p>
        </p:txBody>
      </p:sp>
      <p:sp>
        <p:nvSpPr>
          <p:cNvPr id="6" name="Footer Placeholder 5"/>
          <p:cNvSpPr>
            <a:spLocks noGrp="1"/>
          </p:cNvSpPr>
          <p:nvPr>
            <p:ph type="ftr" sz="quarter" idx="11"/>
          </p:nvPr>
        </p:nvSpPr>
        <p:spPr/>
        <p:txBody>
          <a:bodyPr/>
          <a:lstStyle/>
          <a:p>
            <a:r>
              <a:rPr lang="en-GB"/>
              <a:t>PEER -TRAIN project (No: 2021-1-DE02-KA220-ADU-000028253) has been funded with support from the European Commission. This communication reflects the views only of the author, and the Commission cannot be held responsible for any use which may be made of the information contained therein.</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8B1522A8-4A1A-4885-9288-366AFACA59CB}" type="datetime1">
              <a:rPr lang="en-US" smtClean="0"/>
              <a:t>2/10/2023</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r>
              <a:rPr lang="en-GB"/>
              <a:t>PEER -TRAIN project (No: 2021-1-DE02-KA220-ADU-000028253) has been funded with support from the European Commission. This communication reflects the views only of the author, and the Commission cannot be held responsible for any use which may be made of the information contained therein.</a:t>
            </a:r>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dt="0"/>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youtube.com/playlist?list=PLeOe3daa0qUxPcl2YaC04pF9ZIjr1IleE" TargetMode="External"/><Relationship Id="rId13" Type="http://schemas.openxmlformats.org/officeDocument/2006/relationships/image" Target="../media/image5.jpg"/><Relationship Id="rId3" Type="http://schemas.openxmlformats.org/officeDocument/2006/relationships/hyperlink" Target="https://festiwalswiatla.hs3.pl/" TargetMode="External"/><Relationship Id="rId7" Type="http://schemas.openxmlformats.org/officeDocument/2006/relationships/hyperlink" Target="https://clickmeeting.com/pl" TargetMode="External"/><Relationship Id="rId12" Type="http://schemas.openxmlformats.org/officeDocument/2006/relationships/image" Target="../media/image4.jpg"/><Relationship Id="rId2" Type="http://schemas.openxmlformats.org/officeDocument/2006/relationships/hyperlink" Target="https://peer-train.org/" TargetMode="External"/><Relationship Id="rId1" Type="http://schemas.openxmlformats.org/officeDocument/2006/relationships/slideLayout" Target="../slideLayouts/slideLayout4.xml"/><Relationship Id="rId6" Type="http://schemas.openxmlformats.org/officeDocument/2006/relationships/hyperlink" Target="https://zpasjami.net/" TargetMode="External"/><Relationship Id="rId11" Type="http://schemas.openxmlformats.org/officeDocument/2006/relationships/hyperlink" Target="https://integrating-technology.org/enrol/index.php?id=97" TargetMode="External"/><Relationship Id="rId5" Type="http://schemas.openxmlformats.org/officeDocument/2006/relationships/hyperlink" Target="https://dehure.moodlecloud.com/" TargetMode="External"/><Relationship Id="rId15" Type="http://schemas.openxmlformats.org/officeDocument/2006/relationships/image" Target="../media/image6.jpg"/><Relationship Id="rId10" Type="http://schemas.openxmlformats.org/officeDocument/2006/relationships/image" Target="../media/image3.jpg"/><Relationship Id="rId4" Type="http://schemas.openxmlformats.org/officeDocument/2006/relationships/hyperlink" Target="https://jatobym.moodle.pl/course/view.php?id=51" TargetMode="External"/><Relationship Id="rId9" Type="http://schemas.openxmlformats.org/officeDocument/2006/relationships/hyperlink" Target="http://utwpg.gda.pl/2023FS/team-FS2023-07-08-2022.pdf" TargetMode="External"/><Relationship Id="rId14" Type="http://schemas.openxmlformats.org/officeDocument/2006/relationships/hyperlink" Target="http://utwpg.gda.pl/2023FS/zespol-FS2023-7-02-2023_rev1.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A3265D-CFD9-0790-FF10-170963F95058}"/>
              </a:ext>
            </a:extLst>
          </p:cNvPr>
          <p:cNvSpPr>
            <a:spLocks noGrp="1"/>
          </p:cNvSpPr>
          <p:nvPr>
            <p:ph type="title"/>
          </p:nvPr>
        </p:nvSpPr>
        <p:spPr>
          <a:xfrm>
            <a:off x="1" y="-36240"/>
            <a:ext cx="7722208" cy="1478570"/>
          </a:xfrm>
        </p:spPr>
        <p:txBody>
          <a:bodyPr>
            <a:normAutofit fontScale="90000"/>
          </a:bodyPr>
          <a:lstStyle/>
          <a:p>
            <a:pPr algn="ctr">
              <a:lnSpc>
                <a:spcPct val="115000"/>
              </a:lnSpc>
              <a:spcAft>
                <a:spcPts val="1000"/>
              </a:spcAft>
            </a:pPr>
            <a:br>
              <a:rPr lang="pl-PL" sz="3600" dirty="0">
                <a:solidFill>
                  <a:schemeClr val="tx1"/>
                </a:solidFill>
                <a:effectLst/>
                <a:latin typeface="Arial Black" panose="020B0A04020102020204" pitchFamily="34" charset="0"/>
                <a:ea typeface="Calibri" panose="020F0502020204030204" pitchFamily="34" charset="0"/>
                <a:cs typeface="Arial" panose="020B0604020202020204" pitchFamily="34" charset="0"/>
              </a:rPr>
            </a:br>
            <a:r>
              <a:rPr lang="en-GB" sz="3100" dirty="0">
                <a:solidFill>
                  <a:schemeClr val="tx1"/>
                </a:solidFill>
                <a:effectLst/>
                <a:latin typeface="Arial Black" panose="020B0A04020102020204" pitchFamily="34" charset="0"/>
                <a:ea typeface="Calibri" panose="020F0502020204030204" pitchFamily="34" charset="0"/>
                <a:cs typeface="Arial" panose="020B0604020202020204" pitchFamily="34" charset="0"/>
              </a:rPr>
              <a:t>Lifelong Learning for Elderly – </a:t>
            </a:r>
            <a:br>
              <a:rPr lang="pl-PL" sz="3100" dirty="0">
                <a:solidFill>
                  <a:schemeClr val="tx1"/>
                </a:solidFill>
                <a:effectLst/>
                <a:latin typeface="Arial Black" panose="020B0A04020102020204" pitchFamily="34" charset="0"/>
                <a:ea typeface="Calibri" panose="020F0502020204030204" pitchFamily="34" charset="0"/>
                <a:cs typeface="Arial" panose="020B0604020202020204" pitchFamily="34" charset="0"/>
              </a:rPr>
            </a:br>
            <a:r>
              <a:rPr lang="en-GB" sz="3100" dirty="0">
                <a:solidFill>
                  <a:schemeClr val="tx1"/>
                </a:solidFill>
                <a:effectLst/>
                <a:latin typeface="Arial Black" panose="020B0A04020102020204" pitchFamily="34" charset="0"/>
                <a:ea typeface="Calibri" panose="020F0502020204030204" pitchFamily="34" charset="0"/>
                <a:cs typeface="Arial" panose="020B0604020202020204" pitchFamily="34" charset="0"/>
              </a:rPr>
              <a:t>PEER-TRAIN Case Study</a:t>
            </a:r>
            <a:br>
              <a:rPr lang="pl-PL" sz="3100" dirty="0">
                <a:solidFill>
                  <a:schemeClr val="tx1"/>
                </a:solidFill>
                <a:effectLst/>
                <a:latin typeface="Arial Black" panose="020B0A04020102020204" pitchFamily="34" charset="0"/>
                <a:ea typeface="Calibri" panose="020F0502020204030204" pitchFamily="34" charset="0"/>
                <a:cs typeface="Arial" panose="020B0604020202020204" pitchFamily="34" charset="0"/>
              </a:rPr>
            </a:br>
            <a:r>
              <a:rPr lang="pl-PL" sz="2000" i="1" dirty="0">
                <a:solidFill>
                  <a:schemeClr val="tx1"/>
                </a:solidFill>
                <a:effectLst/>
                <a:latin typeface="Arial Black" panose="020B0A04020102020204" pitchFamily="34" charset="0"/>
                <a:ea typeface="Calibri" panose="020F0502020204030204" pitchFamily="34" charset="0"/>
                <a:cs typeface="Arial" panose="020B0604020202020204" pitchFamily="34" charset="0"/>
              </a:rPr>
              <a:t>dr </a:t>
            </a:r>
            <a:r>
              <a:rPr lang="pl-PL" sz="2000" i="1" dirty="0" err="1">
                <a:solidFill>
                  <a:schemeClr val="tx1"/>
                </a:solidFill>
                <a:effectLst/>
                <a:latin typeface="Arial Black" panose="020B0A04020102020204" pitchFamily="34" charset="0"/>
                <a:ea typeface="Calibri" panose="020F0502020204030204" pitchFamily="34" charset="0"/>
                <a:cs typeface="Arial" panose="020B0604020202020204" pitchFamily="34" charset="0"/>
              </a:rPr>
              <a:t>anna</a:t>
            </a:r>
            <a:r>
              <a:rPr lang="pl-PL" sz="2000" i="1" dirty="0">
                <a:solidFill>
                  <a:schemeClr val="tx1"/>
                </a:solidFill>
                <a:effectLst/>
                <a:latin typeface="Arial Black" panose="020B0A04020102020204" pitchFamily="34" charset="0"/>
                <a:ea typeface="Calibri" panose="020F0502020204030204" pitchFamily="34" charset="0"/>
                <a:cs typeface="Arial" panose="020B0604020202020204" pitchFamily="34" charset="0"/>
              </a:rPr>
              <a:t> grabowska</a:t>
            </a:r>
            <a:br>
              <a:rPr lang="pl-PL" dirty="0">
                <a:solidFill>
                  <a:schemeClr val="tx1"/>
                </a:solidFill>
                <a:effectLst/>
                <a:latin typeface="Arial Black" panose="020B0A04020102020204" pitchFamily="34" charset="0"/>
                <a:ea typeface="Calibri" panose="020F0502020204030204" pitchFamily="34" charset="0"/>
                <a:cs typeface="Arial" panose="020B0604020202020204" pitchFamily="34" charset="0"/>
              </a:rPr>
            </a:br>
            <a:endParaRPr lang="pl-PL" dirty="0">
              <a:solidFill>
                <a:schemeClr val="tx1"/>
              </a:solidFill>
              <a:effectLst/>
              <a:latin typeface="Arial Black" panose="020B0A04020102020204" pitchFamily="34" charset="0"/>
              <a:ea typeface="Calibri" panose="020F0502020204030204" pitchFamily="34" charset="0"/>
              <a:cs typeface="Arial" panose="020B0604020202020204" pitchFamily="34" charset="0"/>
            </a:endParaRPr>
          </a:p>
        </p:txBody>
      </p:sp>
      <p:sp>
        <p:nvSpPr>
          <p:cNvPr id="9" name="Content Placeholder 8">
            <a:extLst>
              <a:ext uri="{FF2B5EF4-FFF2-40B4-BE49-F238E27FC236}">
                <a16:creationId xmlns:a16="http://schemas.microsoft.com/office/drawing/2014/main" id="{00E339BD-667C-3FA1-4A91-59609BC60B80}"/>
              </a:ext>
            </a:extLst>
          </p:cNvPr>
          <p:cNvSpPr>
            <a:spLocks noGrp="1"/>
          </p:cNvSpPr>
          <p:nvPr>
            <p:ph sz="half" idx="1"/>
          </p:nvPr>
        </p:nvSpPr>
        <p:spPr>
          <a:xfrm>
            <a:off x="675261" y="2619896"/>
            <a:ext cx="6756621" cy="4190223"/>
          </a:xfrm>
        </p:spPr>
        <p:txBody>
          <a:bodyPr>
            <a:normAutofit lnSpcReduction="10000"/>
          </a:bodyPr>
          <a:lstStyle/>
          <a:p>
            <a:pPr marL="0" indent="0">
              <a:buNone/>
            </a:pPr>
            <a:r>
              <a:rPr lang="en-GB" dirty="0">
                <a:latin typeface="Arial Black" panose="020B0A04020102020204" pitchFamily="34" charset="0"/>
                <a:hlinkClick r:id="rId2"/>
              </a:rPr>
              <a:t>https://peer-train.org/</a:t>
            </a:r>
            <a:endParaRPr lang="pl-PL" dirty="0">
              <a:latin typeface="Arial Black" panose="020B0A04020102020204" pitchFamily="34" charset="0"/>
            </a:endParaRPr>
          </a:p>
          <a:p>
            <a:pPr marL="0" indent="0">
              <a:buNone/>
            </a:pPr>
            <a:r>
              <a:rPr lang="en-GB" dirty="0">
                <a:latin typeface="Arial Black" panose="020B0A04020102020204" pitchFamily="34" charset="0"/>
                <a:hlinkClick r:id="rId3"/>
              </a:rPr>
              <a:t>https://festiwalswiatla.hs3.pl/</a:t>
            </a:r>
            <a:endParaRPr lang="pl-PL" dirty="0">
              <a:latin typeface="Arial Black" panose="020B0A04020102020204" pitchFamily="34" charset="0"/>
            </a:endParaRPr>
          </a:p>
          <a:p>
            <a:pPr marL="0" indent="0">
              <a:buNone/>
            </a:pPr>
            <a:r>
              <a:rPr lang="pl-PL" dirty="0">
                <a:latin typeface="Arial Black" panose="020B0A04020102020204" pitchFamily="34" charset="0"/>
                <a:hlinkClick r:id="rId4"/>
              </a:rPr>
              <a:t>https://jatobym.moodle.pl/</a:t>
            </a:r>
            <a:endParaRPr lang="pl-PL" dirty="0">
              <a:latin typeface="Arial Black" panose="020B0A04020102020204" pitchFamily="34" charset="0"/>
            </a:endParaRPr>
          </a:p>
          <a:p>
            <a:pPr marL="0" indent="0">
              <a:buNone/>
            </a:pPr>
            <a:r>
              <a:rPr lang="pl-PL" dirty="0">
                <a:latin typeface="Arial Black" panose="020B0A04020102020204" pitchFamily="34" charset="0"/>
                <a:hlinkClick r:id="rId5"/>
              </a:rPr>
              <a:t>https://dehure.moodlecloud.com/</a:t>
            </a:r>
            <a:endParaRPr lang="pl-PL" dirty="0">
              <a:latin typeface="Arial Black" panose="020B0A04020102020204" pitchFamily="34" charset="0"/>
            </a:endParaRPr>
          </a:p>
          <a:p>
            <a:pPr marL="0" indent="0">
              <a:buNone/>
            </a:pPr>
            <a:r>
              <a:rPr lang="pl-PL" dirty="0">
                <a:latin typeface="Arial Black" panose="020B0A04020102020204" pitchFamily="34" charset="0"/>
                <a:hlinkClick r:id="rId6"/>
              </a:rPr>
              <a:t>https://zpasjami.net/</a:t>
            </a:r>
            <a:endParaRPr lang="pl-PL" dirty="0">
              <a:latin typeface="Arial Black" panose="020B0A04020102020204" pitchFamily="34" charset="0"/>
            </a:endParaRPr>
          </a:p>
          <a:p>
            <a:pPr marL="0" indent="0">
              <a:buNone/>
            </a:pPr>
            <a:r>
              <a:rPr lang="pl-PL" dirty="0">
                <a:latin typeface="Arial Black" panose="020B0A04020102020204" pitchFamily="34" charset="0"/>
                <a:hlinkClick r:id="rId7"/>
              </a:rPr>
              <a:t>https://clickmeeting.com/pl</a:t>
            </a:r>
            <a:endParaRPr lang="pl-PL" dirty="0">
              <a:latin typeface="Arial Black" panose="020B0A04020102020204" pitchFamily="34" charset="0"/>
            </a:endParaRPr>
          </a:p>
          <a:p>
            <a:pPr marL="0" indent="0" algn="ctr">
              <a:buNone/>
            </a:pPr>
            <a:r>
              <a:rPr lang="pl-PL" sz="4400" dirty="0" err="1">
                <a:latin typeface="Arial Black" panose="020B0A04020102020204" pitchFamily="34" charset="0"/>
                <a:hlinkClick r:id="rId8"/>
              </a:rPr>
              <a:t>Light</a:t>
            </a:r>
            <a:r>
              <a:rPr lang="pl-PL" sz="4400" dirty="0">
                <a:latin typeface="Arial Black" panose="020B0A04020102020204" pitchFamily="34" charset="0"/>
                <a:hlinkClick r:id="rId8"/>
              </a:rPr>
              <a:t>-on-AI</a:t>
            </a:r>
            <a:endParaRPr lang="pl-PL" sz="4400" dirty="0">
              <a:latin typeface="Arial Black" panose="020B0A04020102020204" pitchFamily="34" charset="0"/>
            </a:endParaRPr>
          </a:p>
          <a:p>
            <a:pPr marL="0" indent="0">
              <a:buNone/>
            </a:pPr>
            <a:endParaRPr lang="pl-PL" dirty="0">
              <a:latin typeface="Arial Black" panose="020B0A04020102020204" pitchFamily="34" charset="0"/>
            </a:endParaRPr>
          </a:p>
          <a:p>
            <a:pPr marL="0" indent="0">
              <a:buNone/>
            </a:pPr>
            <a:endParaRPr lang="pl-PL" dirty="0">
              <a:latin typeface="Arial Black" panose="020B0A04020102020204" pitchFamily="34" charset="0"/>
            </a:endParaRPr>
          </a:p>
          <a:p>
            <a:pPr marL="0" indent="0">
              <a:buNone/>
            </a:pPr>
            <a:endParaRPr lang="pl-PL" dirty="0">
              <a:latin typeface="Arial Black" panose="020B0A04020102020204" pitchFamily="34" charset="0"/>
            </a:endParaRPr>
          </a:p>
          <a:p>
            <a:pPr>
              <a:buFont typeface="Wingdings" panose="05000000000000000000" pitchFamily="2" charset="2"/>
              <a:buChar char="ü"/>
            </a:pPr>
            <a:endParaRPr lang="pl-PL" dirty="0">
              <a:latin typeface="Arial Black" panose="020B0A04020102020204" pitchFamily="34" charset="0"/>
              <a:hlinkClick r:id="rId9"/>
            </a:endParaRPr>
          </a:p>
          <a:p>
            <a:pPr>
              <a:buFont typeface="Wingdings" panose="05000000000000000000" pitchFamily="2" charset="2"/>
              <a:buChar char="ü"/>
            </a:pPr>
            <a:endParaRPr lang="pl-PL" dirty="0">
              <a:latin typeface="Arial Black" panose="020B0A04020102020204" pitchFamily="34" charset="0"/>
              <a:hlinkClick r:id="rId9"/>
            </a:endParaRPr>
          </a:p>
          <a:p>
            <a:pPr>
              <a:buFont typeface="Wingdings" panose="05000000000000000000" pitchFamily="2" charset="2"/>
              <a:buChar char="ü"/>
            </a:pPr>
            <a:endParaRPr lang="pl-PL" dirty="0"/>
          </a:p>
          <a:p>
            <a:endParaRPr lang="pl-PL" dirty="0"/>
          </a:p>
          <a:p>
            <a:endParaRPr lang="pl-PL" dirty="0"/>
          </a:p>
          <a:p>
            <a:endParaRPr lang="en-GB" dirty="0"/>
          </a:p>
        </p:txBody>
      </p:sp>
      <p:pic>
        <p:nvPicPr>
          <p:cNvPr id="8" name="Picture 7">
            <a:hlinkClick r:id="rId9"/>
            <a:extLst>
              <a:ext uri="{FF2B5EF4-FFF2-40B4-BE49-F238E27FC236}">
                <a16:creationId xmlns:a16="http://schemas.microsoft.com/office/drawing/2014/main" id="{A7636D51-7D41-4A3F-234E-31B749D46C2C}"/>
              </a:ext>
            </a:extLst>
          </p:cNvPr>
          <p:cNvPicPr>
            <a:picLocks noChangeAspect="1"/>
          </p:cNvPicPr>
          <p:nvPr/>
        </p:nvPicPr>
        <p:blipFill>
          <a:blip r:embed="rId10"/>
          <a:stretch>
            <a:fillRect/>
          </a:stretch>
        </p:blipFill>
        <p:spPr>
          <a:xfrm>
            <a:off x="7728767" y="3798363"/>
            <a:ext cx="4463233" cy="3059637"/>
          </a:xfrm>
          <a:prstGeom prst="rect">
            <a:avLst/>
          </a:prstGeom>
        </p:spPr>
      </p:pic>
      <p:pic>
        <p:nvPicPr>
          <p:cNvPr id="10" name="Picture 9">
            <a:hlinkClick r:id="rId11"/>
            <a:extLst>
              <a:ext uri="{FF2B5EF4-FFF2-40B4-BE49-F238E27FC236}">
                <a16:creationId xmlns:a16="http://schemas.microsoft.com/office/drawing/2014/main" id="{8DCEBCE9-786E-E26F-792A-CB2B7C8392DB}"/>
              </a:ext>
            </a:extLst>
          </p:cNvPr>
          <p:cNvPicPr>
            <a:picLocks noChangeAspect="1"/>
          </p:cNvPicPr>
          <p:nvPr/>
        </p:nvPicPr>
        <p:blipFill>
          <a:blip r:embed="rId12"/>
          <a:stretch>
            <a:fillRect/>
          </a:stretch>
        </p:blipFill>
        <p:spPr>
          <a:xfrm>
            <a:off x="1564658" y="1555062"/>
            <a:ext cx="4838700" cy="693959"/>
          </a:xfrm>
          <a:prstGeom prst="rect">
            <a:avLst/>
          </a:prstGeom>
        </p:spPr>
      </p:pic>
      <p:pic>
        <p:nvPicPr>
          <p:cNvPr id="11" name="Picture 10">
            <a:hlinkClick r:id="rId2"/>
            <a:extLst>
              <a:ext uri="{FF2B5EF4-FFF2-40B4-BE49-F238E27FC236}">
                <a16:creationId xmlns:a16="http://schemas.microsoft.com/office/drawing/2014/main" id="{14BFECE4-7AA3-CC57-B661-C64D3E4F1E46}"/>
              </a:ext>
            </a:extLst>
          </p:cNvPr>
          <p:cNvPicPr>
            <a:picLocks noChangeAspect="1"/>
          </p:cNvPicPr>
          <p:nvPr/>
        </p:nvPicPr>
        <p:blipFill>
          <a:blip r:embed="rId13"/>
          <a:stretch>
            <a:fillRect/>
          </a:stretch>
        </p:blipFill>
        <p:spPr>
          <a:xfrm>
            <a:off x="7738083" y="-28575"/>
            <a:ext cx="4463233" cy="1811867"/>
          </a:xfrm>
          <a:prstGeom prst="rect">
            <a:avLst/>
          </a:prstGeom>
        </p:spPr>
      </p:pic>
      <p:sp>
        <p:nvSpPr>
          <p:cNvPr id="12" name="TextBox 11">
            <a:extLst>
              <a:ext uri="{FF2B5EF4-FFF2-40B4-BE49-F238E27FC236}">
                <a16:creationId xmlns:a16="http://schemas.microsoft.com/office/drawing/2014/main" id="{7B55A5F8-E66C-ECE7-1BED-602CC61FC8D4}"/>
              </a:ext>
            </a:extLst>
          </p:cNvPr>
          <p:cNvSpPr txBox="1"/>
          <p:nvPr/>
        </p:nvSpPr>
        <p:spPr>
          <a:xfrm>
            <a:off x="1003191" y="2279139"/>
            <a:ext cx="6100762" cy="369332"/>
          </a:xfrm>
          <a:prstGeom prst="rect">
            <a:avLst/>
          </a:prstGeom>
          <a:noFill/>
        </p:spPr>
        <p:txBody>
          <a:bodyPr wrap="square">
            <a:spAutoFit/>
          </a:bodyPr>
          <a:lstStyle/>
          <a:p>
            <a:pPr algn="ctr"/>
            <a:r>
              <a:rPr lang="en-GB" b="1" i="0" dirty="0">
                <a:effectLst/>
                <a:latin typeface="Open Sans" panose="020B0606030504020204" pitchFamily="34" charset="0"/>
              </a:rPr>
              <a:t>February 17 - 19, 2023 </a:t>
            </a:r>
          </a:p>
        </p:txBody>
      </p:sp>
      <p:pic>
        <p:nvPicPr>
          <p:cNvPr id="4" name="Picture 3">
            <a:hlinkClick r:id="rId14"/>
            <a:extLst>
              <a:ext uri="{FF2B5EF4-FFF2-40B4-BE49-F238E27FC236}">
                <a16:creationId xmlns:a16="http://schemas.microsoft.com/office/drawing/2014/main" id="{467732B2-682F-9626-FE94-4F01D7C417AE}"/>
              </a:ext>
            </a:extLst>
          </p:cNvPr>
          <p:cNvPicPr>
            <a:picLocks noChangeAspect="1"/>
          </p:cNvPicPr>
          <p:nvPr/>
        </p:nvPicPr>
        <p:blipFill>
          <a:blip r:embed="rId15"/>
          <a:stretch>
            <a:fillRect/>
          </a:stretch>
        </p:blipFill>
        <p:spPr>
          <a:xfrm>
            <a:off x="7738083" y="1775627"/>
            <a:ext cx="4447358" cy="2333992"/>
          </a:xfrm>
          <a:prstGeom prst="rect">
            <a:avLst/>
          </a:prstGeom>
        </p:spPr>
      </p:pic>
    </p:spTree>
    <p:extLst>
      <p:ext uri="{BB962C8B-B14F-4D97-AF65-F5344CB8AC3E}">
        <p14:creationId xmlns:p14="http://schemas.microsoft.com/office/powerpoint/2010/main" val="5891943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7E94C0A5226B44D8A9E31B9FE5C7301" ma:contentTypeVersion="2" ma:contentTypeDescription="Create a new document." ma:contentTypeScope="" ma:versionID="02e56a5962bbffabecc76f9fe66479d4">
  <xsd:schema xmlns:xsd="http://www.w3.org/2001/XMLSchema" xmlns:xs="http://www.w3.org/2001/XMLSchema" xmlns:p="http://schemas.microsoft.com/office/2006/metadata/properties" xmlns:ns3="628faf44-d500-42f7-81d9-025a89bdc939" targetNamespace="http://schemas.microsoft.com/office/2006/metadata/properties" ma:root="true" ma:fieldsID="553006ccd394fc9d1395b7def77fc058" ns3:_="">
    <xsd:import namespace="628faf44-d500-42f7-81d9-025a89bdc939"/>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28faf44-d500-42f7-81d9-025a89bdc93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CB1C883-1B3D-47C6-B630-D715EA08B80C}">
  <ds:schemaRefs>
    <ds:schemaRef ds:uri="http://schemas.openxmlformats.org/package/2006/metadata/core-properties"/>
    <ds:schemaRef ds:uri="http://schemas.microsoft.com/office/infopath/2007/PartnerControls"/>
    <ds:schemaRef ds:uri="628faf44-d500-42f7-81d9-025a89bdc939"/>
    <ds:schemaRef ds:uri="http://purl.org/dc/dcmitype/"/>
    <ds:schemaRef ds:uri="http://schemas.microsoft.com/office/2006/documentManagement/types"/>
    <ds:schemaRef ds:uri="http://purl.org/dc/elements/1.1/"/>
    <ds:schemaRef ds:uri="http://schemas.microsoft.com/office/2006/metadata/properties"/>
    <ds:schemaRef ds:uri="http://www.w3.org/XML/1998/namespace"/>
    <ds:schemaRef ds:uri="http://purl.org/dc/terms/"/>
  </ds:schemaRefs>
</ds:datastoreItem>
</file>

<file path=customXml/itemProps2.xml><?xml version="1.0" encoding="utf-8"?>
<ds:datastoreItem xmlns:ds="http://schemas.openxmlformats.org/officeDocument/2006/customXml" ds:itemID="{5E02965B-283C-49B4-9C15-2A196BB624B8}">
  <ds:schemaRefs>
    <ds:schemaRef ds:uri="http://schemas.microsoft.com/sharepoint/v3/contenttype/forms"/>
  </ds:schemaRefs>
</ds:datastoreItem>
</file>

<file path=customXml/itemProps3.xml><?xml version="1.0" encoding="utf-8"?>
<ds:datastoreItem xmlns:ds="http://schemas.openxmlformats.org/officeDocument/2006/customXml" ds:itemID="{C57ACA67-6D4C-4129-9BDB-34C48EF2D4C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28faf44-d500-42f7-81d9-025a89bdc93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Circuit</Template>
  <TotalTime>442</TotalTime>
  <Words>65</Words>
  <Application>Microsoft Office PowerPoint</Application>
  <PresentationFormat>Widescreen</PresentationFormat>
  <Paragraphs>16</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Arial Black</vt:lpstr>
      <vt:lpstr>Calibri</vt:lpstr>
      <vt:lpstr>Open Sans</vt:lpstr>
      <vt:lpstr>Tw Cen MT</vt:lpstr>
      <vt:lpstr>Wingdings</vt:lpstr>
      <vt:lpstr>Circuit</vt:lpstr>
      <vt:lpstr> Lifelong Learning for Elderly –  PEER-TRAIN Case Study dr anna grabowska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Anna Grabowska</dc:creator>
  <cp:lastModifiedBy>Anna Grabowska</cp:lastModifiedBy>
  <cp:revision>32</cp:revision>
  <dcterms:created xsi:type="dcterms:W3CDTF">2022-07-15T09:41:14Z</dcterms:created>
  <dcterms:modified xsi:type="dcterms:W3CDTF">2023-02-10T13:12:22Z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0x01010087E94C0A5226B44D8A9E31B9FE5C7301</vt:lpwstr>
  </property>
</Properties>
</file>