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5"/>
  </p:notesMasterIdLst>
  <p:sldIdLst>
    <p:sldId id="256" r:id="rId2"/>
    <p:sldId id="282" r:id="rId3"/>
    <p:sldId id="285" r:id="rId4"/>
    <p:sldId id="286" r:id="rId5"/>
    <p:sldId id="287" r:id="rId6"/>
    <p:sldId id="288" r:id="rId7"/>
    <p:sldId id="289" r:id="rId8"/>
    <p:sldId id="290" r:id="rId9"/>
    <p:sldId id="268" r:id="rId10"/>
    <p:sldId id="271" r:id="rId11"/>
    <p:sldId id="278" r:id="rId12"/>
    <p:sldId id="284" r:id="rId13"/>
    <p:sldId id="291" r:id="rId14"/>
    <p:sldId id="292" r:id="rId15"/>
    <p:sldId id="293" r:id="rId16"/>
    <p:sldId id="294" r:id="rId17"/>
    <p:sldId id="295" r:id="rId18"/>
    <p:sldId id="296" r:id="rId19"/>
    <p:sldId id="299" r:id="rId20"/>
    <p:sldId id="297" r:id="rId21"/>
    <p:sldId id="298" r:id="rId22"/>
    <p:sldId id="283" r:id="rId23"/>
    <p:sldId id="280" r:id="rId24"/>
  </p:sldIdLst>
  <p:sldSz cx="9144000" cy="5143500" type="screen16x9"/>
  <p:notesSz cx="6858000" cy="9144000"/>
  <p:embeddedFontLst>
    <p:embeddedFont>
      <p:font typeface="Arial Black" panose="020B0A04020102020204" pitchFamily="34" charset="0"/>
      <p:bold r:id="rId26"/>
    </p:embeddedFont>
    <p:embeddedFont>
      <p:font typeface="Arial Narrow" panose="020B0606020202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bdba179ad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bdba179ad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71019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ec9eabaa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ec9eabaa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301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ec9eabaa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ec9eabaa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2521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ec9eabaa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ec9eabaa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15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ec9eabaa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ec9eabaa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8213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583342"/>
            <a:ext cx="7772400" cy="1159856"/>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1" name="Google Shape;11;p2"/>
          <p:cNvSpPr txBox="1">
            <a:spLocks noGrp="1"/>
          </p:cNvSpPr>
          <p:nvPr>
            <p:ph type="subTitle" idx="1"/>
          </p:nvPr>
        </p:nvSpPr>
        <p:spPr>
          <a:xfrm>
            <a:off x="685800" y="2840054"/>
            <a:ext cx="7772400" cy="784738"/>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3000"/>
              <a:buNone/>
              <a:defRPr>
                <a:solidFill>
                  <a:schemeClr val="dk2"/>
                </a:solidFill>
              </a:defRPr>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a:endParaRPr/>
          </a:p>
        </p:txBody>
      </p:sp>
      <p:sp>
        <p:nvSpPr>
          <p:cNvPr id="12" name="Google Shape;12;p2"/>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 name="Google Shape;15;p3"/>
          <p:cNvSpPr txBox="1">
            <a:spLocks noGrp="1"/>
          </p:cNvSpPr>
          <p:nvPr>
            <p:ph type="body" idx="1"/>
          </p:nvPr>
        </p:nvSpPr>
        <p:spPr>
          <a:xfrm>
            <a:off x="457200" y="1200150"/>
            <a:ext cx="8229600" cy="3725681"/>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4" name="Google Shape;24;p5"/>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
        <p:cNvGrpSpPr/>
        <p:nvPr/>
      </p:nvGrpSpPr>
      <p:grpSpPr>
        <a:xfrm>
          <a:off x="0" y="0"/>
          <a:ext cx="0" cy="0"/>
          <a:chOff x="0" y="0"/>
          <a:chExt cx="0" cy="0"/>
        </a:xfrm>
      </p:grpSpPr>
      <p:sp>
        <p:nvSpPr>
          <p:cNvPr id="26" name="Google Shape;26;p6"/>
          <p:cNvSpPr txBox="1">
            <a:spLocks noGrp="1"/>
          </p:cNvSpPr>
          <p:nvPr>
            <p:ph type="body" idx="1"/>
          </p:nvPr>
        </p:nvSpPr>
        <p:spPr>
          <a:xfrm>
            <a:off x="457200" y="4406309"/>
            <a:ext cx="8229600" cy="51952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27" name="Google Shape;27;p6"/>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7"/>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600"/>
              <a:buNone/>
              <a:defRPr sz="3600" b="1">
                <a:solidFill>
                  <a:schemeClr val="dk1"/>
                </a:solidFill>
              </a:defRPr>
            </a:lvl1pPr>
            <a:lvl2pPr lvl="1">
              <a:spcBef>
                <a:spcPts val="0"/>
              </a:spcBef>
              <a:spcAft>
                <a:spcPts val="0"/>
              </a:spcAft>
              <a:buClr>
                <a:schemeClr val="dk1"/>
              </a:buClr>
              <a:buSzPts val="3600"/>
              <a:buNone/>
              <a:defRPr sz="3600" b="1">
                <a:solidFill>
                  <a:schemeClr val="dk1"/>
                </a:solidFill>
              </a:defRPr>
            </a:lvl2pPr>
            <a:lvl3pPr lvl="2">
              <a:spcBef>
                <a:spcPts val="0"/>
              </a:spcBef>
              <a:spcAft>
                <a:spcPts val="0"/>
              </a:spcAft>
              <a:buClr>
                <a:schemeClr val="dk1"/>
              </a:buClr>
              <a:buSzPts val="3600"/>
              <a:buNone/>
              <a:defRPr sz="3600" b="1">
                <a:solidFill>
                  <a:schemeClr val="dk1"/>
                </a:solidFill>
              </a:defRPr>
            </a:lvl3pPr>
            <a:lvl4pPr lvl="3">
              <a:spcBef>
                <a:spcPts val="0"/>
              </a:spcBef>
              <a:spcAft>
                <a:spcPts val="0"/>
              </a:spcAft>
              <a:buClr>
                <a:schemeClr val="dk1"/>
              </a:buClr>
              <a:buSzPts val="3600"/>
              <a:buNone/>
              <a:defRPr sz="3600" b="1">
                <a:solidFill>
                  <a:schemeClr val="dk1"/>
                </a:solidFill>
              </a:defRPr>
            </a:lvl4pPr>
            <a:lvl5pPr lvl="4">
              <a:spcBef>
                <a:spcPts val="0"/>
              </a:spcBef>
              <a:spcAft>
                <a:spcPts val="0"/>
              </a:spcAft>
              <a:buClr>
                <a:schemeClr val="dk1"/>
              </a:buClr>
              <a:buSzPts val="3600"/>
              <a:buNone/>
              <a:defRPr sz="3600" b="1">
                <a:solidFill>
                  <a:schemeClr val="dk1"/>
                </a:solidFill>
              </a:defRPr>
            </a:lvl5pPr>
            <a:lvl6pPr lvl="5">
              <a:spcBef>
                <a:spcPts val="0"/>
              </a:spcBef>
              <a:spcAft>
                <a:spcPts val="0"/>
              </a:spcAft>
              <a:buClr>
                <a:schemeClr val="dk1"/>
              </a:buClr>
              <a:buSzPts val="3600"/>
              <a:buNone/>
              <a:defRPr sz="3600" b="1">
                <a:solidFill>
                  <a:schemeClr val="dk1"/>
                </a:solidFill>
              </a:defRPr>
            </a:lvl6pPr>
            <a:lvl7pPr lvl="6">
              <a:spcBef>
                <a:spcPts val="0"/>
              </a:spcBef>
              <a:spcAft>
                <a:spcPts val="0"/>
              </a:spcAft>
              <a:buClr>
                <a:schemeClr val="dk1"/>
              </a:buClr>
              <a:buSzPts val="3600"/>
              <a:buNone/>
              <a:defRPr sz="3600" b="1">
                <a:solidFill>
                  <a:schemeClr val="dk1"/>
                </a:solidFill>
              </a:defRPr>
            </a:lvl7pPr>
            <a:lvl8pPr lvl="7">
              <a:spcBef>
                <a:spcPts val="0"/>
              </a:spcBef>
              <a:spcAft>
                <a:spcPts val="0"/>
              </a:spcAft>
              <a:buClr>
                <a:schemeClr val="dk1"/>
              </a:buClr>
              <a:buSzPts val="3600"/>
              <a:buNone/>
              <a:defRPr sz="3600" b="1">
                <a:solidFill>
                  <a:schemeClr val="dk1"/>
                </a:solidFill>
              </a:defRPr>
            </a:lvl8pPr>
            <a:lvl9pPr lvl="8">
              <a:spcBef>
                <a:spcPts val="0"/>
              </a:spcBef>
              <a:spcAft>
                <a:spcPts val="0"/>
              </a:spcAft>
              <a:buClr>
                <a:schemeClr val="dk1"/>
              </a:buClr>
              <a:buSzPts val="3600"/>
              <a:buNone/>
              <a:defRPr sz="3600" b="1">
                <a:solidFill>
                  <a:schemeClr val="dk1"/>
                </a:solidFill>
              </a:defRPr>
            </a:lvl9pPr>
          </a:lstStyle>
          <a:p>
            <a:endParaRPr/>
          </a:p>
        </p:txBody>
      </p:sp>
      <p:sp>
        <p:nvSpPr>
          <p:cNvPr id="7" name="Google Shape;7;p1"/>
          <p:cNvSpPr txBox="1">
            <a:spLocks noGrp="1"/>
          </p:cNvSpPr>
          <p:nvPr>
            <p:ph type="body" idx="1"/>
          </p:nvPr>
        </p:nvSpPr>
        <p:spPr>
          <a:xfrm>
            <a:off x="457200" y="1200150"/>
            <a:ext cx="8229600" cy="3725681"/>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Char char="●"/>
              <a:defRPr sz="3000">
                <a:solidFill>
                  <a:schemeClr val="dk1"/>
                </a:solidFill>
              </a:defRPr>
            </a:lvl1pPr>
            <a:lvl2pPr marL="914400" lvl="1" indent="-381000">
              <a:spcBef>
                <a:spcPts val="0"/>
              </a:spcBef>
              <a:spcAft>
                <a:spcPts val="0"/>
              </a:spcAft>
              <a:buClr>
                <a:schemeClr val="dk1"/>
              </a:buClr>
              <a:buSzPts val="2400"/>
              <a:buChar char="○"/>
              <a:defRPr sz="2400">
                <a:solidFill>
                  <a:schemeClr val="dk1"/>
                </a:solidFill>
              </a:defRPr>
            </a:lvl2pPr>
            <a:lvl3pPr marL="1371600" lvl="2" indent="-381000">
              <a:spcBef>
                <a:spcPts val="0"/>
              </a:spcBef>
              <a:spcAft>
                <a:spcPts val="0"/>
              </a:spcAft>
              <a:buClr>
                <a:schemeClr val="dk1"/>
              </a:buClr>
              <a:buSzPts val="2400"/>
              <a:buChar char="■"/>
              <a:defRPr sz="2400">
                <a:solidFill>
                  <a:schemeClr val="dk1"/>
                </a:solidFill>
              </a:defRPr>
            </a:lvl3pPr>
            <a:lvl4pPr marL="1828800" lvl="3" indent="-342900">
              <a:spcBef>
                <a:spcPts val="0"/>
              </a:spcBef>
              <a:spcAft>
                <a:spcPts val="0"/>
              </a:spcAft>
              <a:buClr>
                <a:schemeClr val="dk1"/>
              </a:buClr>
              <a:buSzPts val="1800"/>
              <a:buChar char="●"/>
              <a:defRPr sz="1800">
                <a:solidFill>
                  <a:schemeClr val="dk1"/>
                </a:solidFill>
              </a:defRPr>
            </a:lvl4pPr>
            <a:lvl5pPr marL="2286000" lvl="4" indent="-342900">
              <a:spcBef>
                <a:spcPts val="0"/>
              </a:spcBef>
              <a:spcAft>
                <a:spcPts val="0"/>
              </a:spcAft>
              <a:buClr>
                <a:schemeClr val="dk1"/>
              </a:buClr>
              <a:buSzPts val="1800"/>
              <a:buChar char="○"/>
              <a:defRPr sz="1800">
                <a:solidFill>
                  <a:schemeClr val="dk1"/>
                </a:solidFill>
              </a:defRPr>
            </a:lvl5pPr>
            <a:lvl6pPr marL="2743200" lvl="5" indent="-342900">
              <a:spcBef>
                <a:spcPts val="0"/>
              </a:spcBef>
              <a:spcAft>
                <a:spcPts val="0"/>
              </a:spcAft>
              <a:buClr>
                <a:schemeClr val="dk1"/>
              </a:buClr>
              <a:buSzPts val="1800"/>
              <a:buChar char="■"/>
              <a:defRPr sz="1800">
                <a:solidFill>
                  <a:schemeClr val="dk1"/>
                </a:solidFill>
              </a:defRPr>
            </a:lvl6pPr>
            <a:lvl7pPr marL="3200400" lvl="6" indent="-342900">
              <a:spcBef>
                <a:spcPts val="0"/>
              </a:spcBef>
              <a:spcAft>
                <a:spcPts val="0"/>
              </a:spcAft>
              <a:buClr>
                <a:schemeClr val="dk1"/>
              </a:buClr>
              <a:buSzPts val="1800"/>
              <a:buChar char="●"/>
              <a:defRPr sz="1800">
                <a:solidFill>
                  <a:schemeClr val="dk1"/>
                </a:solidFill>
              </a:defRPr>
            </a:lvl7pPr>
            <a:lvl8pPr marL="3657600" lvl="7" indent="-342900">
              <a:spcBef>
                <a:spcPts val="0"/>
              </a:spcBef>
              <a:spcAft>
                <a:spcPts val="0"/>
              </a:spcAft>
              <a:buClr>
                <a:schemeClr val="dk1"/>
              </a:buClr>
              <a:buSzPts val="1800"/>
              <a:buChar char="○"/>
              <a:defRPr sz="1800">
                <a:solidFill>
                  <a:schemeClr val="dk1"/>
                </a:solidFill>
              </a:defRPr>
            </a:lvl8pPr>
            <a:lvl9pPr marL="4114800" lvl="8" indent="-342900">
              <a:spcBef>
                <a:spcPts val="0"/>
              </a:spcBef>
              <a:spcAft>
                <a:spcPts val="0"/>
              </a:spcAft>
              <a:buClr>
                <a:schemeClr val="dk1"/>
              </a:buClr>
              <a:buSzPts val="1800"/>
              <a:buChar char="■"/>
              <a:defRPr sz="1800">
                <a:solidFill>
                  <a:schemeClr val="dk1"/>
                </a:solidFill>
              </a:defRPr>
            </a:lvl9pPr>
          </a:lstStyle>
          <a:p>
            <a:endParaRPr/>
          </a:p>
        </p:txBody>
      </p:sp>
      <p:sp>
        <p:nvSpPr>
          <p:cNvPr id="8" name="Google Shape;8;p1"/>
          <p:cNvSpPr txBox="1">
            <a:spLocks noGrp="1"/>
          </p:cNvSpPr>
          <p:nvPr>
            <p:ph type="sldNum" idx="12"/>
          </p:nvPr>
        </p:nvSpPr>
        <p:spPr>
          <a:xfrm>
            <a:off x="8556791" y="4749851"/>
            <a:ext cx="548700" cy="393525"/>
          </a:xfrm>
          <a:prstGeom prst="rect">
            <a:avLst/>
          </a:prstGeom>
          <a:noFill/>
          <a:ln>
            <a:noFill/>
          </a:ln>
        </p:spPr>
        <p:txBody>
          <a:bodyPr spcFirstLastPara="1" wrap="square" lIns="91425" tIns="91425" rIns="91425" bIns="91425" anchor="ctr"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inyurl.com/ycu9gy99" TargetMode="External"/><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s://unideb.webex.com/unideb-hu/j.php?MTID=m618bf748bf530d6a94803a4c96071d58" TargetMode="External"/><Relationship Id="rId4" Type="http://schemas.openxmlformats.org/officeDocument/2006/relationships/hyperlink" Target="mailto:anka.grabowska@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u3acommunities.org/interest-groups/science-technology/welcome-to-our-project-light-on-plants/" TargetMode="External"/><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hyperlink" Target="https://u3acommunities.org/interest-groups/science-technology/welcome-to-our-project-light-on-plants/" TargetMode="External"/><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hyperlink" Target="https://zpasjami.net/category/szwarc-mydlo-i-powidlo/" TargetMode="External"/><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hyperlink" Target="https://zpasjami.net/category/szwarc-mydlo-i-powidlo/"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jpg"/><Relationship Id="rId5" Type="http://schemas.openxmlformats.org/officeDocument/2006/relationships/hyperlink" Target="https://u3acommunities.org/" TargetMode="External"/><Relationship Id="rId4" Type="http://schemas.openxmlformats.org/officeDocument/2006/relationships/hyperlink" Target="https://jatobym.moodle.p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u3acommunities.org/interest-groups/science-technology/welcome-to-our-project-light-on-plants/" TargetMode="External"/><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mailto:anka.grabowska@gmail.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3acommunities.org/"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zpasjami.ne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5" name="Text Placeholder 4">
            <a:extLst>
              <a:ext uri="{FF2B5EF4-FFF2-40B4-BE49-F238E27FC236}">
                <a16:creationId xmlns:a16="http://schemas.microsoft.com/office/drawing/2014/main" id="{8CAB3A0F-8DAC-40B9-8212-D280C89509AC}"/>
              </a:ext>
            </a:extLst>
          </p:cNvPr>
          <p:cNvSpPr>
            <a:spLocks noGrp="1"/>
          </p:cNvSpPr>
          <p:nvPr>
            <p:ph type="body" idx="1"/>
          </p:nvPr>
        </p:nvSpPr>
        <p:spPr>
          <a:xfrm>
            <a:off x="0" y="2040775"/>
            <a:ext cx="9144000" cy="1767840"/>
          </a:xfrm>
        </p:spPr>
        <p:txBody>
          <a:bodyPr/>
          <a:lstStyle/>
          <a:p>
            <a:pPr marL="38100" indent="0" algn="ctr">
              <a:buNone/>
            </a:pPr>
            <a:r>
              <a:rPr lang="en-GB" dirty="0">
                <a:latin typeface="Arial Black" panose="020B0A04020102020204" pitchFamily="34" charset="0"/>
              </a:rPr>
              <a:t>WordPress for Seniors – 2 Case Studies </a:t>
            </a:r>
            <a:endParaRPr lang="pl-PL" dirty="0">
              <a:latin typeface="Arial Black" panose="020B0A04020102020204" pitchFamily="34" charset="0"/>
            </a:endParaRPr>
          </a:p>
          <a:p>
            <a:pPr marL="38100" indent="0" algn="ctr">
              <a:buNone/>
            </a:pPr>
            <a:r>
              <a:rPr lang="pl-PL" sz="2400" i="1" dirty="0">
                <a:latin typeface="+mn-lt"/>
                <a:hlinkClick r:id="rId3"/>
              </a:rPr>
              <a:t>Dr Anna Grabowska</a:t>
            </a:r>
            <a:endParaRPr lang="pl-PL" sz="2400" i="1" dirty="0">
              <a:latin typeface="+mn-lt"/>
            </a:endParaRPr>
          </a:p>
          <a:p>
            <a:pPr marL="38100" indent="0" algn="ctr">
              <a:buNone/>
            </a:pPr>
            <a:r>
              <a:rPr lang="pl-PL" sz="2400" i="1" dirty="0">
                <a:latin typeface="+mn-lt"/>
                <a:hlinkClick r:id="rId4"/>
              </a:rPr>
              <a:t>anka.grabowska@gmail.com</a:t>
            </a:r>
            <a:endParaRPr lang="pl-PL" sz="2400" i="1" dirty="0">
              <a:latin typeface="+mn-lt"/>
            </a:endParaRPr>
          </a:p>
          <a:p>
            <a:pPr marL="38100" indent="0" algn="ctr">
              <a:buNone/>
            </a:pPr>
            <a:endParaRPr lang="pl-PL" sz="2400" i="1" dirty="0">
              <a:latin typeface="+mn-lt"/>
            </a:endParaRPr>
          </a:p>
        </p:txBody>
      </p:sp>
      <p:sp>
        <p:nvSpPr>
          <p:cNvPr id="3" name="pole tekstowe 2">
            <a:extLst>
              <a:ext uri="{FF2B5EF4-FFF2-40B4-BE49-F238E27FC236}">
                <a16:creationId xmlns:a16="http://schemas.microsoft.com/office/drawing/2014/main" id="{29D56609-8449-EA64-1DC6-9A96CA52EE0C}"/>
              </a:ext>
            </a:extLst>
          </p:cNvPr>
          <p:cNvSpPr txBox="1"/>
          <p:nvPr/>
        </p:nvSpPr>
        <p:spPr>
          <a:xfrm>
            <a:off x="1" y="4497134"/>
            <a:ext cx="9143999" cy="307777"/>
          </a:xfrm>
          <a:prstGeom prst="rect">
            <a:avLst/>
          </a:prstGeom>
          <a:noFill/>
        </p:spPr>
        <p:txBody>
          <a:bodyPr wrap="square">
            <a:spAutoFit/>
          </a:bodyPr>
          <a:lstStyle/>
          <a:p>
            <a:pPr algn="ctr"/>
            <a:r>
              <a:rPr lang="en-GB" dirty="0"/>
              <a:t>Webex link: </a:t>
            </a:r>
            <a:r>
              <a:rPr lang="en-GB" b="1" i="1" dirty="0">
                <a:hlinkClick r:id="rId5"/>
              </a:rPr>
              <a:t>https://unideb.webex.com/unideb-hu/j.php?MTID=m618bf748bf530d6a94803a4c96071d58</a:t>
            </a:r>
            <a:endParaRPr lang="en-GB" b="1" i="1" dirty="0"/>
          </a:p>
        </p:txBody>
      </p:sp>
      <p:pic>
        <p:nvPicPr>
          <p:cNvPr id="8" name="Obraz 7">
            <a:extLst>
              <a:ext uri="{FF2B5EF4-FFF2-40B4-BE49-F238E27FC236}">
                <a16:creationId xmlns:a16="http://schemas.microsoft.com/office/drawing/2014/main" id="{FB599E39-AAAB-6F7C-4973-178E8B50ABED}"/>
              </a:ext>
            </a:extLst>
          </p:cNvPr>
          <p:cNvPicPr>
            <a:picLocks noChangeAspect="1"/>
          </p:cNvPicPr>
          <p:nvPr/>
        </p:nvPicPr>
        <p:blipFill>
          <a:blip r:embed="rId6"/>
          <a:stretch>
            <a:fillRect/>
          </a:stretch>
        </p:blipFill>
        <p:spPr>
          <a:xfrm>
            <a:off x="1685925" y="857250"/>
            <a:ext cx="5772150" cy="628650"/>
          </a:xfrm>
          <a:prstGeom prst="rect">
            <a:avLst/>
          </a:prstGeom>
        </p:spPr>
      </p:pic>
      <p:pic>
        <p:nvPicPr>
          <p:cNvPr id="15" name="Obraz 14">
            <a:extLst>
              <a:ext uri="{FF2B5EF4-FFF2-40B4-BE49-F238E27FC236}">
                <a16:creationId xmlns:a16="http://schemas.microsoft.com/office/drawing/2014/main" id="{DE36EA58-1E8D-0907-AAC2-58BAE1D0B0C3}"/>
              </a:ext>
            </a:extLst>
          </p:cNvPr>
          <p:cNvPicPr>
            <a:picLocks noChangeAspect="1"/>
          </p:cNvPicPr>
          <p:nvPr/>
        </p:nvPicPr>
        <p:blipFill>
          <a:blip r:embed="rId7"/>
          <a:stretch>
            <a:fillRect/>
          </a:stretch>
        </p:blipFill>
        <p:spPr>
          <a:xfrm>
            <a:off x="0" y="-2374"/>
            <a:ext cx="9144000" cy="465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3" name="Picture 2">
            <a:extLst>
              <a:ext uri="{FF2B5EF4-FFF2-40B4-BE49-F238E27FC236}">
                <a16:creationId xmlns:a16="http://schemas.microsoft.com/office/drawing/2014/main" id="{348EC9B6-6CC1-4B4C-B41A-39206A5990A2}"/>
              </a:ext>
            </a:extLst>
          </p:cNvPr>
          <p:cNvPicPr>
            <a:picLocks noChangeAspect="1"/>
          </p:cNvPicPr>
          <p:nvPr/>
        </p:nvPicPr>
        <p:blipFill>
          <a:blip r:embed="rId3"/>
          <a:stretch>
            <a:fillRect/>
          </a:stretch>
        </p:blipFill>
        <p:spPr>
          <a:xfrm>
            <a:off x="132976" y="1208868"/>
            <a:ext cx="4564662" cy="2567622"/>
          </a:xfrm>
          <a:prstGeom prst="rect">
            <a:avLst/>
          </a:prstGeom>
        </p:spPr>
      </p:pic>
      <p:pic>
        <p:nvPicPr>
          <p:cNvPr id="4" name="Obraz 3">
            <a:extLst>
              <a:ext uri="{FF2B5EF4-FFF2-40B4-BE49-F238E27FC236}">
                <a16:creationId xmlns:a16="http://schemas.microsoft.com/office/drawing/2014/main" id="{D43F5E1D-DEAC-2AF7-DE5E-912FFB5C4314}"/>
              </a:ext>
            </a:extLst>
          </p:cNvPr>
          <p:cNvPicPr>
            <a:picLocks noChangeAspect="1"/>
          </p:cNvPicPr>
          <p:nvPr/>
        </p:nvPicPr>
        <p:blipFill>
          <a:blip r:embed="rId4"/>
          <a:stretch>
            <a:fillRect/>
          </a:stretch>
        </p:blipFill>
        <p:spPr>
          <a:xfrm>
            <a:off x="0" y="0"/>
            <a:ext cx="9144000" cy="465640"/>
          </a:xfrm>
          <a:prstGeom prst="rect">
            <a:avLst/>
          </a:prstGeom>
        </p:spPr>
      </p:pic>
      <p:pic>
        <p:nvPicPr>
          <p:cNvPr id="5" name="Picture 3">
            <a:extLst>
              <a:ext uri="{FF2B5EF4-FFF2-40B4-BE49-F238E27FC236}">
                <a16:creationId xmlns:a16="http://schemas.microsoft.com/office/drawing/2014/main" id="{8CEECB6F-5ED4-568F-FBD1-FB0A74E9BE19}"/>
              </a:ext>
            </a:extLst>
          </p:cNvPr>
          <p:cNvPicPr>
            <a:picLocks noChangeAspect="1"/>
          </p:cNvPicPr>
          <p:nvPr/>
        </p:nvPicPr>
        <p:blipFill>
          <a:blip r:embed="rId5"/>
          <a:stretch>
            <a:fillRect/>
          </a:stretch>
        </p:blipFill>
        <p:spPr>
          <a:xfrm>
            <a:off x="4277532" y="2483656"/>
            <a:ext cx="4773477" cy="2527864"/>
          </a:xfrm>
          <a:prstGeom prst="rect">
            <a:avLst/>
          </a:prstGeom>
        </p:spPr>
      </p:pic>
      <p:sp>
        <p:nvSpPr>
          <p:cNvPr id="7" name="Tytuł 6">
            <a:extLst>
              <a:ext uri="{FF2B5EF4-FFF2-40B4-BE49-F238E27FC236}">
                <a16:creationId xmlns:a16="http://schemas.microsoft.com/office/drawing/2014/main" id="{200DFB6D-42CD-3875-0F33-3D5B77F09894}"/>
              </a:ext>
            </a:extLst>
          </p:cNvPr>
          <p:cNvSpPr>
            <a:spLocks noGrp="1"/>
          </p:cNvSpPr>
          <p:nvPr>
            <p:ph type="title"/>
          </p:nvPr>
        </p:nvSpPr>
        <p:spPr>
          <a:xfrm>
            <a:off x="457200" y="351618"/>
            <a:ext cx="8229600" cy="857250"/>
          </a:xfrm>
        </p:spPr>
        <p:txBody>
          <a:bodyPr/>
          <a:lstStyle/>
          <a:p>
            <a:pPr algn="ctr"/>
            <a:r>
              <a:rPr lang="pl-PL" dirty="0">
                <a:latin typeface="Arial Black" panose="020B0A04020102020204" pitchFamily="34" charset="0"/>
              </a:rPr>
              <a:t>Online &amp; F2F</a:t>
            </a:r>
            <a:endParaRPr lang="en-GB" dirty="0">
              <a:latin typeface="Arial Black" panose="020B0A04020102020204" pitchFamily="34" charset="0"/>
            </a:endParaRPr>
          </a:p>
        </p:txBody>
      </p:sp>
    </p:spTree>
    <p:extLst>
      <p:ext uri="{BB962C8B-B14F-4D97-AF65-F5344CB8AC3E}">
        <p14:creationId xmlns:p14="http://schemas.microsoft.com/office/powerpoint/2010/main" val="2237729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3" name="Picture 2">
            <a:extLst>
              <a:ext uri="{FF2B5EF4-FFF2-40B4-BE49-F238E27FC236}">
                <a16:creationId xmlns:a16="http://schemas.microsoft.com/office/drawing/2014/main" id="{D922E614-B02F-4383-BCFF-68DE16FC8238}"/>
              </a:ext>
            </a:extLst>
          </p:cNvPr>
          <p:cNvPicPr>
            <a:picLocks noChangeAspect="1"/>
          </p:cNvPicPr>
          <p:nvPr/>
        </p:nvPicPr>
        <p:blipFill>
          <a:blip r:embed="rId3"/>
          <a:stretch>
            <a:fillRect/>
          </a:stretch>
        </p:blipFill>
        <p:spPr>
          <a:xfrm>
            <a:off x="154983" y="1063228"/>
            <a:ext cx="4712981" cy="2651052"/>
          </a:xfrm>
          <a:prstGeom prst="rect">
            <a:avLst/>
          </a:prstGeom>
        </p:spPr>
      </p:pic>
      <p:pic>
        <p:nvPicPr>
          <p:cNvPr id="4" name="Obraz 3">
            <a:extLst>
              <a:ext uri="{FF2B5EF4-FFF2-40B4-BE49-F238E27FC236}">
                <a16:creationId xmlns:a16="http://schemas.microsoft.com/office/drawing/2014/main" id="{73DD5C20-4733-B229-CD25-7E97AF332D05}"/>
              </a:ext>
            </a:extLst>
          </p:cNvPr>
          <p:cNvPicPr>
            <a:picLocks noChangeAspect="1"/>
          </p:cNvPicPr>
          <p:nvPr/>
        </p:nvPicPr>
        <p:blipFill>
          <a:blip r:embed="rId4"/>
          <a:stretch>
            <a:fillRect/>
          </a:stretch>
        </p:blipFill>
        <p:spPr>
          <a:xfrm>
            <a:off x="0" y="-63308"/>
            <a:ext cx="9144000" cy="465640"/>
          </a:xfrm>
          <a:prstGeom prst="rect">
            <a:avLst/>
          </a:prstGeom>
        </p:spPr>
      </p:pic>
      <p:pic>
        <p:nvPicPr>
          <p:cNvPr id="5" name="Picture 2">
            <a:extLst>
              <a:ext uri="{FF2B5EF4-FFF2-40B4-BE49-F238E27FC236}">
                <a16:creationId xmlns:a16="http://schemas.microsoft.com/office/drawing/2014/main" id="{FD939EF3-4A27-B87B-0610-6405C904A7F7}"/>
              </a:ext>
            </a:extLst>
          </p:cNvPr>
          <p:cNvPicPr>
            <a:picLocks noChangeAspect="1"/>
          </p:cNvPicPr>
          <p:nvPr/>
        </p:nvPicPr>
        <p:blipFill>
          <a:blip r:embed="rId5"/>
          <a:stretch>
            <a:fillRect/>
          </a:stretch>
        </p:blipFill>
        <p:spPr>
          <a:xfrm>
            <a:off x="4170311" y="2485984"/>
            <a:ext cx="4818706" cy="2531266"/>
          </a:xfrm>
          <a:prstGeom prst="rect">
            <a:avLst/>
          </a:prstGeom>
        </p:spPr>
      </p:pic>
      <p:sp>
        <p:nvSpPr>
          <p:cNvPr id="6" name="Tytuł 5">
            <a:extLst>
              <a:ext uri="{FF2B5EF4-FFF2-40B4-BE49-F238E27FC236}">
                <a16:creationId xmlns:a16="http://schemas.microsoft.com/office/drawing/2014/main" id="{8D2BA99C-0E7D-82A9-8A37-345FBDBD85BB}"/>
              </a:ext>
            </a:extLst>
          </p:cNvPr>
          <p:cNvSpPr>
            <a:spLocks noGrp="1"/>
          </p:cNvSpPr>
          <p:nvPr>
            <p:ph type="title"/>
          </p:nvPr>
        </p:nvSpPr>
        <p:spPr/>
        <p:txBody>
          <a:bodyPr/>
          <a:lstStyle/>
          <a:p>
            <a:pPr algn="ctr"/>
            <a:r>
              <a:rPr lang="pl-PL" dirty="0">
                <a:latin typeface="Arial Black" panose="020B0A04020102020204" pitchFamily="34" charset="0"/>
              </a:rPr>
              <a:t>WordPress &amp; Facebook</a:t>
            </a:r>
            <a:endParaRPr lang="en-GB" dirty="0">
              <a:latin typeface="Arial Black" panose="020B0A04020102020204" pitchFamily="34" charset="0"/>
            </a:endParaRPr>
          </a:p>
        </p:txBody>
      </p:sp>
    </p:spTree>
    <p:extLst>
      <p:ext uri="{BB962C8B-B14F-4D97-AF65-F5344CB8AC3E}">
        <p14:creationId xmlns:p14="http://schemas.microsoft.com/office/powerpoint/2010/main" val="2557768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457199" y="300086"/>
            <a:ext cx="8229600" cy="857250"/>
          </a:xfrm>
        </p:spPr>
        <p:txBody>
          <a:bodyPr/>
          <a:lstStyle/>
          <a:p>
            <a:pPr algn="ctr"/>
            <a:r>
              <a:rPr lang="pl-PL" dirty="0">
                <a:latin typeface="Arial Black" panose="020B0A04020102020204" pitchFamily="34" charset="0"/>
              </a:rPr>
              <a:t>U3A </a:t>
            </a:r>
            <a:r>
              <a:rPr lang="pl-PL" dirty="0" err="1">
                <a:latin typeface="Arial Black" panose="020B0A04020102020204" pitchFamily="34" charset="0"/>
              </a:rPr>
              <a:t>Communities</a:t>
            </a:r>
            <a:endParaRPr lang="en-GB" dirty="0">
              <a:latin typeface="Arial Black" panose="020B0A04020102020204" pitchFamily="34" charset="0"/>
            </a:endParaRPr>
          </a:p>
        </p:txBody>
      </p:sp>
      <p:pic>
        <p:nvPicPr>
          <p:cNvPr id="4" name="Obraz 3">
            <a:extLst>
              <a:ext uri="{FF2B5EF4-FFF2-40B4-BE49-F238E27FC236}">
                <a16:creationId xmlns:a16="http://schemas.microsoft.com/office/drawing/2014/main" id="{96586029-5D19-44E3-6B3C-CFC8038EE611}"/>
              </a:ext>
            </a:extLst>
          </p:cNvPr>
          <p:cNvPicPr>
            <a:picLocks noChangeAspect="1"/>
          </p:cNvPicPr>
          <p:nvPr/>
        </p:nvPicPr>
        <p:blipFill>
          <a:blip r:embed="rId3"/>
          <a:stretch>
            <a:fillRect/>
          </a:stretch>
        </p:blipFill>
        <p:spPr>
          <a:xfrm>
            <a:off x="340961" y="1072095"/>
            <a:ext cx="8462075" cy="3919605"/>
          </a:xfrm>
          <a:prstGeom prst="rect">
            <a:avLst/>
          </a:prstGeom>
        </p:spPr>
      </p:pic>
    </p:spTree>
    <p:extLst>
      <p:ext uri="{BB962C8B-B14F-4D97-AF65-F5344CB8AC3E}">
        <p14:creationId xmlns:p14="http://schemas.microsoft.com/office/powerpoint/2010/main" val="2436212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457199" y="300086"/>
            <a:ext cx="8229600" cy="857250"/>
          </a:xfrm>
        </p:spPr>
        <p:txBody>
          <a:bodyPr/>
          <a:lstStyle/>
          <a:p>
            <a:pPr algn="ctr"/>
            <a:r>
              <a:rPr lang="pl-PL" dirty="0">
                <a:latin typeface="Arial Black" panose="020B0A04020102020204" pitchFamily="34" charset="0"/>
              </a:rPr>
              <a:t>U3A </a:t>
            </a:r>
            <a:r>
              <a:rPr lang="pl-PL" dirty="0" err="1">
                <a:latin typeface="Arial Black" panose="020B0A04020102020204" pitchFamily="34" charset="0"/>
              </a:rPr>
              <a:t>Communities</a:t>
            </a:r>
            <a:r>
              <a:rPr lang="pl-PL" dirty="0">
                <a:latin typeface="Arial Black" panose="020B0A04020102020204" pitchFamily="34" charset="0"/>
              </a:rPr>
              <a:t> – People</a:t>
            </a:r>
            <a:endParaRPr lang="en-GB" dirty="0">
              <a:latin typeface="Arial Black" panose="020B0A04020102020204" pitchFamily="34" charset="0"/>
            </a:endParaRPr>
          </a:p>
        </p:txBody>
      </p:sp>
      <p:pic>
        <p:nvPicPr>
          <p:cNvPr id="6" name="Obraz 5">
            <a:extLst>
              <a:ext uri="{FF2B5EF4-FFF2-40B4-BE49-F238E27FC236}">
                <a16:creationId xmlns:a16="http://schemas.microsoft.com/office/drawing/2014/main" id="{14241D3E-6129-5CFA-2A33-32AD90D2C602}"/>
              </a:ext>
            </a:extLst>
          </p:cNvPr>
          <p:cNvPicPr>
            <a:picLocks noChangeAspect="1"/>
          </p:cNvPicPr>
          <p:nvPr/>
        </p:nvPicPr>
        <p:blipFill>
          <a:blip r:embed="rId3"/>
          <a:stretch>
            <a:fillRect/>
          </a:stretch>
        </p:blipFill>
        <p:spPr>
          <a:xfrm>
            <a:off x="1511084" y="1003859"/>
            <a:ext cx="6121830" cy="4062149"/>
          </a:xfrm>
          <a:prstGeom prst="rect">
            <a:avLst/>
          </a:prstGeom>
        </p:spPr>
      </p:pic>
    </p:spTree>
    <p:extLst>
      <p:ext uri="{BB962C8B-B14F-4D97-AF65-F5344CB8AC3E}">
        <p14:creationId xmlns:p14="http://schemas.microsoft.com/office/powerpoint/2010/main" val="3436834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457199" y="300086"/>
            <a:ext cx="8229600" cy="857250"/>
          </a:xfrm>
        </p:spPr>
        <p:txBody>
          <a:bodyPr/>
          <a:lstStyle/>
          <a:p>
            <a:pPr algn="ctr"/>
            <a:r>
              <a:rPr lang="pl-PL" dirty="0">
                <a:latin typeface="Arial Black" panose="020B0A04020102020204" pitchFamily="34" charset="0"/>
              </a:rPr>
              <a:t>U3A </a:t>
            </a:r>
            <a:r>
              <a:rPr lang="pl-PL" dirty="0" err="1">
                <a:latin typeface="Arial Black" panose="020B0A04020102020204" pitchFamily="34" charset="0"/>
              </a:rPr>
              <a:t>Communities</a:t>
            </a:r>
            <a:r>
              <a:rPr lang="pl-PL" dirty="0">
                <a:latin typeface="Arial Black" panose="020B0A04020102020204" pitchFamily="34" charset="0"/>
              </a:rPr>
              <a:t> – People </a:t>
            </a:r>
            <a:endParaRPr lang="en-GB" dirty="0">
              <a:latin typeface="Arial Black" panose="020B0A04020102020204" pitchFamily="34" charset="0"/>
            </a:endParaRPr>
          </a:p>
        </p:txBody>
      </p:sp>
      <p:pic>
        <p:nvPicPr>
          <p:cNvPr id="8" name="Obraz 7">
            <a:extLst>
              <a:ext uri="{FF2B5EF4-FFF2-40B4-BE49-F238E27FC236}">
                <a16:creationId xmlns:a16="http://schemas.microsoft.com/office/drawing/2014/main" id="{E49FDF35-B066-16D9-62E0-CD73A0F5ADA2}"/>
              </a:ext>
            </a:extLst>
          </p:cNvPr>
          <p:cNvPicPr>
            <a:picLocks noChangeAspect="1"/>
          </p:cNvPicPr>
          <p:nvPr/>
        </p:nvPicPr>
        <p:blipFill>
          <a:blip r:embed="rId3"/>
          <a:stretch>
            <a:fillRect/>
          </a:stretch>
        </p:blipFill>
        <p:spPr>
          <a:xfrm>
            <a:off x="664381" y="1157336"/>
            <a:ext cx="7815236" cy="3924223"/>
          </a:xfrm>
          <a:prstGeom prst="rect">
            <a:avLst/>
          </a:prstGeom>
        </p:spPr>
      </p:pic>
    </p:spTree>
    <p:extLst>
      <p:ext uri="{BB962C8B-B14F-4D97-AF65-F5344CB8AC3E}">
        <p14:creationId xmlns:p14="http://schemas.microsoft.com/office/powerpoint/2010/main" val="3369850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457199" y="300086"/>
            <a:ext cx="8229600" cy="857250"/>
          </a:xfrm>
        </p:spPr>
        <p:txBody>
          <a:bodyPr/>
          <a:lstStyle/>
          <a:p>
            <a:pPr algn="ctr"/>
            <a:r>
              <a:rPr lang="pl-PL" dirty="0">
                <a:latin typeface="Arial Black" panose="020B0A04020102020204" pitchFamily="34" charset="0"/>
              </a:rPr>
              <a:t>U3A </a:t>
            </a:r>
            <a:r>
              <a:rPr lang="pl-PL" dirty="0" err="1">
                <a:latin typeface="Arial Black" panose="020B0A04020102020204" pitchFamily="34" charset="0"/>
              </a:rPr>
              <a:t>Communities</a:t>
            </a:r>
            <a:r>
              <a:rPr lang="pl-PL" dirty="0">
                <a:latin typeface="Arial Black" panose="020B0A04020102020204" pitchFamily="34" charset="0"/>
              </a:rPr>
              <a:t> - People</a:t>
            </a:r>
            <a:endParaRPr lang="en-GB" dirty="0">
              <a:latin typeface="Arial Black" panose="020B0A04020102020204" pitchFamily="34" charset="0"/>
            </a:endParaRPr>
          </a:p>
        </p:txBody>
      </p:sp>
      <p:pic>
        <p:nvPicPr>
          <p:cNvPr id="6" name="Obraz 5">
            <a:extLst>
              <a:ext uri="{FF2B5EF4-FFF2-40B4-BE49-F238E27FC236}">
                <a16:creationId xmlns:a16="http://schemas.microsoft.com/office/drawing/2014/main" id="{9082D112-D157-F7B3-BA8B-4EAE718BB8DB}"/>
              </a:ext>
            </a:extLst>
          </p:cNvPr>
          <p:cNvPicPr>
            <a:picLocks noChangeAspect="1"/>
          </p:cNvPicPr>
          <p:nvPr/>
        </p:nvPicPr>
        <p:blipFill>
          <a:blip r:embed="rId3"/>
          <a:stretch>
            <a:fillRect/>
          </a:stretch>
        </p:blipFill>
        <p:spPr>
          <a:xfrm>
            <a:off x="733935" y="1157336"/>
            <a:ext cx="7676128" cy="3857024"/>
          </a:xfrm>
          <a:prstGeom prst="rect">
            <a:avLst/>
          </a:prstGeom>
        </p:spPr>
      </p:pic>
    </p:spTree>
    <p:extLst>
      <p:ext uri="{BB962C8B-B14F-4D97-AF65-F5344CB8AC3E}">
        <p14:creationId xmlns:p14="http://schemas.microsoft.com/office/powerpoint/2010/main" val="3851809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0" y="366710"/>
            <a:ext cx="9082008" cy="857250"/>
          </a:xfrm>
        </p:spPr>
        <p:txBody>
          <a:bodyPr/>
          <a:lstStyle/>
          <a:p>
            <a:pPr algn="ctr"/>
            <a:r>
              <a:rPr lang="pl-PL" dirty="0">
                <a:latin typeface="Arial Black" panose="020B0A04020102020204" pitchFamily="34" charset="0"/>
              </a:rPr>
              <a:t>U3A </a:t>
            </a:r>
            <a:r>
              <a:rPr lang="pl-PL" dirty="0" err="1">
                <a:latin typeface="Arial Black" panose="020B0A04020102020204" pitchFamily="34" charset="0"/>
              </a:rPr>
              <a:t>Communities</a:t>
            </a:r>
            <a:r>
              <a:rPr lang="pl-PL" dirty="0">
                <a:latin typeface="Arial Black" panose="020B0A04020102020204" pitchFamily="34" charset="0"/>
              </a:rPr>
              <a:t> – my </a:t>
            </a:r>
            <a:r>
              <a:rPr lang="pl-PL" dirty="0" err="1">
                <a:latin typeface="Arial Black" panose="020B0A04020102020204" pitchFamily="34" charset="0"/>
              </a:rPr>
              <a:t>page</a:t>
            </a:r>
            <a:br>
              <a:rPr lang="pl-PL" sz="1400" dirty="0">
                <a:latin typeface="Arial Black" panose="020B0A04020102020204" pitchFamily="34" charset="0"/>
              </a:rPr>
            </a:br>
            <a:r>
              <a:rPr lang="pl-PL" sz="1400" dirty="0">
                <a:latin typeface="Arial Narrow" panose="020B0606020202030204" pitchFamily="34" charset="0"/>
                <a:hlinkClick r:id="rId3"/>
              </a:rPr>
              <a:t>https://u3acommunities.org/interest-groups/science-technology/welcome-to-our-project-light-on-plants/ </a:t>
            </a:r>
            <a:endParaRPr lang="en-GB" sz="1400" dirty="0">
              <a:latin typeface="Arial Narrow" panose="020B0606020202030204" pitchFamily="34" charset="0"/>
            </a:endParaRPr>
          </a:p>
        </p:txBody>
      </p:sp>
      <p:pic>
        <p:nvPicPr>
          <p:cNvPr id="6" name="Obraz 5">
            <a:extLst>
              <a:ext uri="{FF2B5EF4-FFF2-40B4-BE49-F238E27FC236}">
                <a16:creationId xmlns:a16="http://schemas.microsoft.com/office/drawing/2014/main" id="{E28D837D-DDD3-173F-2C05-25B414808C0A}"/>
              </a:ext>
            </a:extLst>
          </p:cNvPr>
          <p:cNvPicPr>
            <a:picLocks noChangeAspect="1"/>
          </p:cNvPicPr>
          <p:nvPr/>
        </p:nvPicPr>
        <p:blipFill>
          <a:blip r:embed="rId4"/>
          <a:stretch>
            <a:fillRect/>
          </a:stretch>
        </p:blipFill>
        <p:spPr>
          <a:xfrm>
            <a:off x="0" y="1223960"/>
            <a:ext cx="9144000" cy="3919540"/>
          </a:xfrm>
          <a:prstGeom prst="rect">
            <a:avLst/>
          </a:prstGeom>
        </p:spPr>
      </p:pic>
    </p:spTree>
    <p:extLst>
      <p:ext uri="{BB962C8B-B14F-4D97-AF65-F5344CB8AC3E}">
        <p14:creationId xmlns:p14="http://schemas.microsoft.com/office/powerpoint/2010/main" val="1347922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0" y="366710"/>
            <a:ext cx="9082008" cy="857250"/>
          </a:xfrm>
        </p:spPr>
        <p:txBody>
          <a:bodyPr/>
          <a:lstStyle/>
          <a:p>
            <a:pPr algn="ctr"/>
            <a:r>
              <a:rPr lang="pl-PL" dirty="0">
                <a:latin typeface="Arial Black" panose="020B0A04020102020204" pitchFamily="34" charset="0"/>
              </a:rPr>
              <a:t>U3A </a:t>
            </a:r>
            <a:r>
              <a:rPr lang="pl-PL" dirty="0" err="1">
                <a:latin typeface="Arial Black" panose="020B0A04020102020204" pitchFamily="34" charset="0"/>
              </a:rPr>
              <a:t>Communities</a:t>
            </a:r>
            <a:r>
              <a:rPr lang="pl-PL" dirty="0">
                <a:latin typeface="Arial Black" panose="020B0A04020102020204" pitchFamily="34" charset="0"/>
              </a:rPr>
              <a:t> – my </a:t>
            </a:r>
            <a:r>
              <a:rPr lang="pl-PL" dirty="0" err="1">
                <a:latin typeface="Arial Black" panose="020B0A04020102020204" pitchFamily="34" charset="0"/>
              </a:rPr>
              <a:t>page</a:t>
            </a:r>
            <a:br>
              <a:rPr lang="pl-PL" sz="1400" dirty="0">
                <a:latin typeface="Arial Black" panose="020B0A04020102020204" pitchFamily="34" charset="0"/>
              </a:rPr>
            </a:br>
            <a:r>
              <a:rPr lang="pl-PL" sz="1400" dirty="0">
                <a:latin typeface="Arial Narrow" panose="020B0606020202030204" pitchFamily="34" charset="0"/>
                <a:hlinkClick r:id="rId3"/>
              </a:rPr>
              <a:t>https://u3acommunities.org/interest-groups/science-technology/welcome-to-our-project-light-on-plants/ </a:t>
            </a:r>
            <a:endParaRPr lang="en-GB" sz="1400" dirty="0">
              <a:latin typeface="Arial Narrow" panose="020B0606020202030204" pitchFamily="34" charset="0"/>
            </a:endParaRPr>
          </a:p>
        </p:txBody>
      </p:sp>
      <p:pic>
        <p:nvPicPr>
          <p:cNvPr id="5" name="Obraz 4">
            <a:extLst>
              <a:ext uri="{FF2B5EF4-FFF2-40B4-BE49-F238E27FC236}">
                <a16:creationId xmlns:a16="http://schemas.microsoft.com/office/drawing/2014/main" id="{94F80960-7D07-D02F-1A8B-B0361D330D89}"/>
              </a:ext>
            </a:extLst>
          </p:cNvPr>
          <p:cNvPicPr>
            <a:picLocks noChangeAspect="1"/>
          </p:cNvPicPr>
          <p:nvPr/>
        </p:nvPicPr>
        <p:blipFill>
          <a:blip r:embed="rId4"/>
          <a:stretch>
            <a:fillRect/>
          </a:stretch>
        </p:blipFill>
        <p:spPr>
          <a:xfrm>
            <a:off x="1585847" y="1223960"/>
            <a:ext cx="5972306" cy="3888644"/>
          </a:xfrm>
          <a:prstGeom prst="rect">
            <a:avLst/>
          </a:prstGeom>
        </p:spPr>
      </p:pic>
    </p:spTree>
    <p:extLst>
      <p:ext uri="{BB962C8B-B14F-4D97-AF65-F5344CB8AC3E}">
        <p14:creationId xmlns:p14="http://schemas.microsoft.com/office/powerpoint/2010/main" val="2714068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0" y="366710"/>
            <a:ext cx="9082008" cy="857250"/>
          </a:xfrm>
        </p:spPr>
        <p:txBody>
          <a:bodyPr/>
          <a:lstStyle/>
          <a:p>
            <a:pPr algn="ctr"/>
            <a:r>
              <a:rPr lang="pl-PL" dirty="0">
                <a:latin typeface="Arial Black" panose="020B0A04020102020204" pitchFamily="34" charset="0"/>
              </a:rPr>
              <a:t>zpasjami.net – my </a:t>
            </a:r>
            <a:r>
              <a:rPr lang="pl-PL" dirty="0" err="1">
                <a:latin typeface="Arial Black" panose="020B0A04020102020204" pitchFamily="34" charset="0"/>
              </a:rPr>
              <a:t>page</a:t>
            </a:r>
            <a:br>
              <a:rPr lang="pl-PL" sz="1400" dirty="0">
                <a:latin typeface="Arial Black" panose="020B0A04020102020204" pitchFamily="34" charset="0"/>
              </a:rPr>
            </a:br>
            <a:r>
              <a:rPr lang="pl-PL" sz="1400" dirty="0">
                <a:latin typeface="Arial Narrow" panose="020B0606020202030204" pitchFamily="34" charset="0"/>
                <a:hlinkClick r:id="rId3"/>
              </a:rPr>
              <a:t>https://zpasjami.net/category/szwarc-mydlo-i-powidlo/</a:t>
            </a:r>
            <a:endParaRPr lang="en-GB" sz="1400" dirty="0">
              <a:latin typeface="Arial Narrow" panose="020B0606020202030204" pitchFamily="34" charset="0"/>
            </a:endParaRPr>
          </a:p>
        </p:txBody>
      </p:sp>
      <p:pic>
        <p:nvPicPr>
          <p:cNvPr id="8" name="Obraz 7">
            <a:extLst>
              <a:ext uri="{FF2B5EF4-FFF2-40B4-BE49-F238E27FC236}">
                <a16:creationId xmlns:a16="http://schemas.microsoft.com/office/drawing/2014/main" id="{94D6C574-BD67-AD6F-0012-FFEF3D24D749}"/>
              </a:ext>
            </a:extLst>
          </p:cNvPr>
          <p:cNvPicPr>
            <a:picLocks noChangeAspect="1"/>
          </p:cNvPicPr>
          <p:nvPr/>
        </p:nvPicPr>
        <p:blipFill>
          <a:blip r:embed="rId4"/>
          <a:stretch>
            <a:fillRect/>
          </a:stretch>
        </p:blipFill>
        <p:spPr>
          <a:xfrm>
            <a:off x="764919" y="1223960"/>
            <a:ext cx="7614161" cy="3797491"/>
          </a:xfrm>
          <a:prstGeom prst="rect">
            <a:avLst/>
          </a:prstGeom>
        </p:spPr>
      </p:pic>
    </p:spTree>
    <p:extLst>
      <p:ext uri="{BB962C8B-B14F-4D97-AF65-F5344CB8AC3E}">
        <p14:creationId xmlns:p14="http://schemas.microsoft.com/office/powerpoint/2010/main" val="3136574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0" y="366710"/>
            <a:ext cx="9082008" cy="857250"/>
          </a:xfrm>
        </p:spPr>
        <p:txBody>
          <a:bodyPr/>
          <a:lstStyle/>
          <a:p>
            <a:pPr algn="ctr"/>
            <a:r>
              <a:rPr lang="pl-PL" dirty="0">
                <a:latin typeface="Arial Black" panose="020B0A04020102020204" pitchFamily="34" charset="0"/>
              </a:rPr>
              <a:t>zpasjami.net – my </a:t>
            </a:r>
            <a:r>
              <a:rPr lang="pl-PL" dirty="0" err="1">
                <a:latin typeface="Arial Black" panose="020B0A04020102020204" pitchFamily="34" charset="0"/>
              </a:rPr>
              <a:t>page</a:t>
            </a:r>
            <a:br>
              <a:rPr lang="pl-PL" sz="1400" dirty="0">
                <a:latin typeface="Arial Black" panose="020B0A04020102020204" pitchFamily="34" charset="0"/>
              </a:rPr>
            </a:br>
            <a:r>
              <a:rPr lang="pl-PL" sz="1400" dirty="0">
                <a:latin typeface="Arial Narrow" panose="020B0606020202030204" pitchFamily="34" charset="0"/>
                <a:hlinkClick r:id="rId3"/>
              </a:rPr>
              <a:t>https://zpasjami.net/category/szwarc-mydlo-i-powidlo/</a:t>
            </a:r>
            <a:endParaRPr lang="en-GB" sz="1400" dirty="0">
              <a:latin typeface="Arial Narrow" panose="020B0606020202030204" pitchFamily="34" charset="0"/>
            </a:endParaRPr>
          </a:p>
        </p:txBody>
      </p:sp>
    </p:spTree>
    <p:extLst>
      <p:ext uri="{BB962C8B-B14F-4D97-AF65-F5344CB8AC3E}">
        <p14:creationId xmlns:p14="http://schemas.microsoft.com/office/powerpoint/2010/main" val="91505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3"/>
          <a:stretch>
            <a:fillRect/>
          </a:stretch>
        </p:blipFill>
        <p:spPr>
          <a:xfrm>
            <a:off x="0" y="0"/>
            <a:ext cx="9144000" cy="465640"/>
          </a:xfrm>
          <a:prstGeom prst="rect">
            <a:avLst/>
          </a:prstGeom>
        </p:spPr>
      </p:pic>
      <p:sp>
        <p:nvSpPr>
          <p:cNvPr id="4" name="Google Shape;154;p31">
            <a:extLst>
              <a:ext uri="{FF2B5EF4-FFF2-40B4-BE49-F238E27FC236}">
                <a16:creationId xmlns:a16="http://schemas.microsoft.com/office/drawing/2014/main" id="{C2513590-BE6B-6C0B-6200-1BF1F18B28DB}"/>
              </a:ext>
            </a:extLst>
          </p:cNvPr>
          <p:cNvSpPr txBox="1"/>
          <p:nvPr/>
        </p:nvSpPr>
        <p:spPr>
          <a:xfrm>
            <a:off x="5322944" y="1281516"/>
            <a:ext cx="3618126" cy="2580468"/>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1200"/>
              </a:spcAft>
              <a:buNone/>
            </a:pPr>
            <a:r>
              <a:rPr lang="en-GB" sz="1600" dirty="0">
                <a:solidFill>
                  <a:schemeClr val="dk1"/>
                </a:solidFill>
                <a:latin typeface="Arial Narrow" panose="020B0606020202030204" pitchFamily="34" charset="0"/>
              </a:rPr>
              <a:t>I have been retired since 2007 and  have been managing meetings for elderly in blended mode</a:t>
            </a:r>
            <a:r>
              <a:rPr lang="pl-PL" sz="1600" dirty="0">
                <a:solidFill>
                  <a:schemeClr val="dk1"/>
                </a:solidFill>
                <a:latin typeface="Arial Narrow" panose="020B0606020202030204" pitchFamily="34" charset="0"/>
              </a:rPr>
              <a:t> (F2F &amp; </a:t>
            </a:r>
            <a:r>
              <a:rPr lang="pl-PL" sz="1600" dirty="0" err="1">
                <a:solidFill>
                  <a:schemeClr val="dk1"/>
                </a:solidFill>
                <a:latin typeface="Arial Narrow" panose="020B0606020202030204" pitchFamily="34" charset="0"/>
                <a:hlinkClick r:id="rId4"/>
              </a:rPr>
              <a:t>Lifelong</a:t>
            </a:r>
            <a:r>
              <a:rPr lang="pl-PL" sz="1600" dirty="0">
                <a:solidFill>
                  <a:schemeClr val="dk1"/>
                </a:solidFill>
                <a:latin typeface="Arial Narrow" panose="020B0606020202030204" pitchFamily="34" charset="0"/>
                <a:hlinkClick r:id="rId4"/>
              </a:rPr>
              <a:t> Learning for </a:t>
            </a:r>
            <a:r>
              <a:rPr lang="pl-PL" sz="1600" dirty="0" err="1">
                <a:solidFill>
                  <a:schemeClr val="dk1"/>
                </a:solidFill>
                <a:latin typeface="Arial Narrow" panose="020B0606020202030204" pitchFamily="34" charset="0"/>
                <a:hlinkClick r:id="rId4"/>
              </a:rPr>
              <a:t>All</a:t>
            </a:r>
            <a:r>
              <a:rPr lang="pl-PL" sz="1600" dirty="0">
                <a:solidFill>
                  <a:schemeClr val="dk1"/>
                </a:solidFill>
                <a:latin typeface="Arial Narrow" panose="020B0606020202030204" pitchFamily="34" charset="0"/>
              </a:rPr>
              <a:t>.</a:t>
            </a:r>
          </a:p>
          <a:p>
            <a:pPr marL="0" lvl="0" indent="0" algn="just" rtl="0">
              <a:lnSpc>
                <a:spcPct val="115000"/>
              </a:lnSpc>
              <a:spcBef>
                <a:spcPts val="1200"/>
              </a:spcBef>
              <a:spcAft>
                <a:spcPts val="1200"/>
              </a:spcAft>
              <a:buNone/>
            </a:pPr>
            <a:r>
              <a:rPr lang="en-GB" sz="1600" dirty="0">
                <a:solidFill>
                  <a:schemeClr val="dk1"/>
                </a:solidFill>
                <a:latin typeface="Arial Narrow" panose="020B0606020202030204" pitchFamily="34" charset="0"/>
              </a:rPr>
              <a:t>Since 2021 </a:t>
            </a:r>
            <a:r>
              <a:rPr lang="pl-PL" sz="1600" dirty="0">
                <a:solidFill>
                  <a:schemeClr val="dk1"/>
                </a:solidFill>
                <a:latin typeface="Arial Narrow" panose="020B0606020202030204" pitchFamily="34" charset="0"/>
              </a:rPr>
              <a:t>I </a:t>
            </a:r>
            <a:r>
              <a:rPr lang="pl-PL" sz="1600" dirty="0" err="1">
                <a:solidFill>
                  <a:schemeClr val="dk1"/>
                </a:solidFill>
                <a:latin typeface="Arial Narrow" panose="020B0606020202030204" pitchFamily="34" charset="0"/>
              </a:rPr>
              <a:t>have</a:t>
            </a:r>
            <a:r>
              <a:rPr lang="pl-PL" sz="1600" dirty="0">
                <a:solidFill>
                  <a:schemeClr val="dk1"/>
                </a:solidFill>
                <a:latin typeface="Arial Narrow" panose="020B0606020202030204" pitchFamily="34" charset="0"/>
              </a:rPr>
              <a:t> </a:t>
            </a:r>
            <a:r>
              <a:rPr lang="pl-PL" sz="1600" dirty="0" err="1">
                <a:solidFill>
                  <a:schemeClr val="dk1"/>
                </a:solidFill>
                <a:latin typeface="Arial Narrow" panose="020B0606020202030204" pitchFamily="34" charset="0"/>
              </a:rPr>
              <a:t>been</a:t>
            </a:r>
            <a:r>
              <a:rPr lang="pl-PL" sz="1600" dirty="0">
                <a:solidFill>
                  <a:schemeClr val="dk1"/>
                </a:solidFill>
                <a:latin typeface="Arial Narrow" panose="020B0606020202030204" pitchFamily="34" charset="0"/>
              </a:rPr>
              <a:t> </a:t>
            </a:r>
            <a:r>
              <a:rPr lang="en-GB" sz="1600" dirty="0">
                <a:solidFill>
                  <a:schemeClr val="dk1"/>
                </a:solidFill>
                <a:latin typeface="Arial Narrow" panose="020B0606020202030204" pitchFamily="34" charset="0"/>
              </a:rPr>
              <a:t>in a team behind </a:t>
            </a:r>
            <a:r>
              <a:rPr lang="en-GB" sz="1600" u="sng" dirty="0">
                <a:solidFill>
                  <a:schemeClr val="hlink"/>
                </a:solidFill>
                <a:latin typeface="Arial Narrow" panose="020B0606020202030204" pitchFamily="34" charset="0"/>
                <a:hlinkClick r:id="rId5"/>
              </a:rPr>
              <a:t>U3a Communities</a:t>
            </a:r>
            <a:r>
              <a:rPr lang="en-GB" sz="1600" dirty="0">
                <a:solidFill>
                  <a:schemeClr val="dk1"/>
                </a:solidFill>
                <a:latin typeface="Arial Narrow" panose="020B0606020202030204" pitchFamily="34" charset="0"/>
                <a:hlinkClick r:id="rId5"/>
              </a:rPr>
              <a:t>.</a:t>
            </a:r>
            <a:r>
              <a:rPr lang="en-GB" sz="1600" dirty="0">
                <a:solidFill>
                  <a:schemeClr val="dk1"/>
                </a:solidFill>
                <a:highlight>
                  <a:srgbClr val="FFFFFF"/>
                </a:highlight>
                <a:latin typeface="Arial Narrow" panose="020B0606020202030204" pitchFamily="34" charset="0"/>
                <a:ea typeface="Verdana"/>
                <a:cs typeface="Verdana"/>
                <a:sym typeface="Verdana"/>
                <a:hlinkClick r:id="rId5"/>
              </a:rPr>
              <a:t> </a:t>
            </a:r>
            <a:endParaRPr lang="en-GB" sz="1600" dirty="0">
              <a:solidFill>
                <a:schemeClr val="dk1"/>
              </a:solidFill>
              <a:latin typeface="Arial Narrow" panose="020B0606020202030204" pitchFamily="34" charset="0"/>
            </a:endParaRPr>
          </a:p>
        </p:txBody>
      </p:sp>
      <p:pic>
        <p:nvPicPr>
          <p:cNvPr id="15" name="Obraz 14">
            <a:extLst>
              <a:ext uri="{FF2B5EF4-FFF2-40B4-BE49-F238E27FC236}">
                <a16:creationId xmlns:a16="http://schemas.microsoft.com/office/drawing/2014/main" id="{5490E3A1-AA99-C328-C10D-478AA2234F42}"/>
              </a:ext>
            </a:extLst>
          </p:cNvPr>
          <p:cNvPicPr>
            <a:picLocks noChangeAspect="1"/>
          </p:cNvPicPr>
          <p:nvPr/>
        </p:nvPicPr>
        <p:blipFill>
          <a:blip r:embed="rId6"/>
          <a:stretch>
            <a:fillRect/>
          </a:stretch>
        </p:blipFill>
        <p:spPr>
          <a:xfrm>
            <a:off x="202930" y="1204024"/>
            <a:ext cx="4815431" cy="3259487"/>
          </a:xfrm>
          <a:prstGeom prst="rect">
            <a:avLst/>
          </a:prstGeom>
        </p:spPr>
      </p:pic>
    </p:spTree>
    <p:extLst>
      <p:ext uri="{BB962C8B-B14F-4D97-AF65-F5344CB8AC3E}">
        <p14:creationId xmlns:p14="http://schemas.microsoft.com/office/powerpoint/2010/main" val="3244666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0" y="366710"/>
            <a:ext cx="9082008" cy="857250"/>
          </a:xfrm>
        </p:spPr>
        <p:txBody>
          <a:bodyPr/>
          <a:lstStyle/>
          <a:p>
            <a:pPr algn="ctr"/>
            <a:endParaRPr lang="en-GB" sz="1400" dirty="0">
              <a:latin typeface="Arial Narrow" panose="020B0606020202030204" pitchFamily="34" charset="0"/>
            </a:endParaRPr>
          </a:p>
        </p:txBody>
      </p:sp>
    </p:spTree>
    <p:extLst>
      <p:ext uri="{BB962C8B-B14F-4D97-AF65-F5344CB8AC3E}">
        <p14:creationId xmlns:p14="http://schemas.microsoft.com/office/powerpoint/2010/main" val="3577107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0" y="366710"/>
            <a:ext cx="9082008" cy="857250"/>
          </a:xfrm>
        </p:spPr>
        <p:txBody>
          <a:bodyPr/>
          <a:lstStyle/>
          <a:p>
            <a:pPr algn="ctr"/>
            <a:r>
              <a:rPr lang="pl-PL" dirty="0">
                <a:latin typeface="Arial Black" panose="020B0A04020102020204" pitchFamily="34" charset="0"/>
              </a:rPr>
              <a:t>U3A </a:t>
            </a:r>
            <a:r>
              <a:rPr lang="pl-PL" dirty="0" err="1">
                <a:latin typeface="Arial Black" panose="020B0A04020102020204" pitchFamily="34" charset="0"/>
              </a:rPr>
              <a:t>Communities</a:t>
            </a:r>
            <a:r>
              <a:rPr lang="pl-PL" dirty="0">
                <a:latin typeface="Arial Black" panose="020B0A04020102020204" pitchFamily="34" charset="0"/>
              </a:rPr>
              <a:t> – my </a:t>
            </a:r>
            <a:r>
              <a:rPr lang="pl-PL" dirty="0" err="1">
                <a:latin typeface="Arial Black" panose="020B0A04020102020204" pitchFamily="34" charset="0"/>
              </a:rPr>
              <a:t>input</a:t>
            </a:r>
            <a:br>
              <a:rPr lang="pl-PL" sz="1400" dirty="0">
                <a:latin typeface="Arial Black" panose="020B0A04020102020204" pitchFamily="34" charset="0"/>
              </a:rPr>
            </a:br>
            <a:r>
              <a:rPr lang="pl-PL" sz="1400" dirty="0">
                <a:latin typeface="Arial Narrow" panose="020B0606020202030204" pitchFamily="34" charset="0"/>
                <a:hlinkClick r:id="rId3"/>
              </a:rPr>
              <a:t>https://u3acommunities.org/interest-groups/science-technology/welcome-to-our-project-light-on-plants/ </a:t>
            </a:r>
            <a:endParaRPr lang="en-GB" sz="1400" dirty="0">
              <a:latin typeface="Arial Narrow" panose="020B0606020202030204" pitchFamily="34" charset="0"/>
            </a:endParaRPr>
          </a:p>
        </p:txBody>
      </p:sp>
      <p:pic>
        <p:nvPicPr>
          <p:cNvPr id="5" name="Obraz 4">
            <a:extLst>
              <a:ext uri="{FF2B5EF4-FFF2-40B4-BE49-F238E27FC236}">
                <a16:creationId xmlns:a16="http://schemas.microsoft.com/office/drawing/2014/main" id="{4CC5FA91-AEF3-9764-43D2-18618B240F2F}"/>
              </a:ext>
            </a:extLst>
          </p:cNvPr>
          <p:cNvPicPr>
            <a:picLocks noChangeAspect="1"/>
          </p:cNvPicPr>
          <p:nvPr/>
        </p:nvPicPr>
        <p:blipFill>
          <a:blip r:embed="rId4"/>
          <a:stretch>
            <a:fillRect/>
          </a:stretch>
        </p:blipFill>
        <p:spPr>
          <a:xfrm>
            <a:off x="1301856" y="1285953"/>
            <a:ext cx="6651215" cy="3741309"/>
          </a:xfrm>
          <a:prstGeom prst="rect">
            <a:avLst/>
          </a:prstGeom>
        </p:spPr>
      </p:pic>
    </p:spTree>
    <p:extLst>
      <p:ext uri="{BB962C8B-B14F-4D97-AF65-F5344CB8AC3E}">
        <p14:creationId xmlns:p14="http://schemas.microsoft.com/office/powerpoint/2010/main" val="606866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pic>
        <p:nvPicPr>
          <p:cNvPr id="2" name="Obraz 1">
            <a:extLst>
              <a:ext uri="{FF2B5EF4-FFF2-40B4-BE49-F238E27FC236}">
                <a16:creationId xmlns:a16="http://schemas.microsoft.com/office/drawing/2014/main" id="{583F8ACD-49C2-5A6B-647B-36AF019CC50E}"/>
              </a:ext>
            </a:extLst>
          </p:cNvPr>
          <p:cNvPicPr>
            <a:picLocks noChangeAspect="1"/>
          </p:cNvPicPr>
          <p:nvPr/>
        </p:nvPicPr>
        <p:blipFill>
          <a:blip r:embed="rId3"/>
          <a:stretch>
            <a:fillRect/>
          </a:stretch>
        </p:blipFill>
        <p:spPr>
          <a:xfrm>
            <a:off x="390783" y="679483"/>
            <a:ext cx="8362433" cy="4194733"/>
          </a:xfrm>
          <a:prstGeom prst="rect">
            <a:avLst/>
          </a:prstGeom>
        </p:spPr>
      </p:pic>
    </p:spTree>
    <p:extLst>
      <p:ext uri="{BB962C8B-B14F-4D97-AF65-F5344CB8AC3E}">
        <p14:creationId xmlns:p14="http://schemas.microsoft.com/office/powerpoint/2010/main" val="2332842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2" name="Title 1">
            <a:extLst>
              <a:ext uri="{FF2B5EF4-FFF2-40B4-BE49-F238E27FC236}">
                <a16:creationId xmlns:a16="http://schemas.microsoft.com/office/drawing/2014/main" id="{9C090682-E17D-43AF-8289-0F425F5E8692}"/>
              </a:ext>
            </a:extLst>
          </p:cNvPr>
          <p:cNvSpPr>
            <a:spLocks noGrp="1"/>
          </p:cNvSpPr>
          <p:nvPr>
            <p:ph type="ctrTitle"/>
          </p:nvPr>
        </p:nvSpPr>
        <p:spPr>
          <a:xfrm>
            <a:off x="0" y="1583342"/>
            <a:ext cx="9144000" cy="1159856"/>
          </a:xfrm>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sp>
        <p:nvSpPr>
          <p:cNvPr id="3" name="Subtitle 2">
            <a:extLst>
              <a:ext uri="{FF2B5EF4-FFF2-40B4-BE49-F238E27FC236}">
                <a16:creationId xmlns:a16="http://schemas.microsoft.com/office/drawing/2014/main" id="{8DEFEA9F-DBDF-4295-9CC5-B72FC063C426}"/>
              </a:ext>
            </a:extLst>
          </p:cNvPr>
          <p:cNvSpPr>
            <a:spLocks noGrp="1"/>
          </p:cNvSpPr>
          <p:nvPr>
            <p:ph type="subTitle" idx="1"/>
          </p:nvPr>
        </p:nvSpPr>
        <p:spPr/>
        <p:txBody>
          <a:bodyPr/>
          <a:lstStyle/>
          <a:p>
            <a:r>
              <a:rPr lang="pl-PL" b="1" i="1" dirty="0">
                <a:hlinkClick r:id="rId3"/>
              </a:rPr>
              <a:t>anka.grabowska@gmail.com</a:t>
            </a:r>
            <a:endParaRPr lang="pl-PL" b="1" i="1" dirty="0"/>
          </a:p>
          <a:p>
            <a:endParaRPr lang="pl-PL" dirty="0"/>
          </a:p>
        </p:txBody>
      </p:sp>
      <p:pic>
        <p:nvPicPr>
          <p:cNvPr id="5" name="Obraz 4">
            <a:extLst>
              <a:ext uri="{FF2B5EF4-FFF2-40B4-BE49-F238E27FC236}">
                <a16:creationId xmlns:a16="http://schemas.microsoft.com/office/drawing/2014/main" id="{5BE59898-DFB4-AE22-0DF5-EA714BF4B045}"/>
              </a:ext>
            </a:extLst>
          </p:cNvPr>
          <p:cNvPicPr>
            <a:picLocks noChangeAspect="1"/>
          </p:cNvPicPr>
          <p:nvPr/>
        </p:nvPicPr>
        <p:blipFill>
          <a:blip r:embed="rId4"/>
          <a:stretch>
            <a:fillRect/>
          </a:stretch>
        </p:blipFill>
        <p:spPr>
          <a:xfrm>
            <a:off x="0" y="-63307"/>
            <a:ext cx="9144000" cy="465640"/>
          </a:xfrm>
          <a:prstGeom prst="rect">
            <a:avLst/>
          </a:prstGeom>
        </p:spPr>
      </p:pic>
    </p:spTree>
    <p:extLst>
      <p:ext uri="{BB962C8B-B14F-4D97-AF65-F5344CB8AC3E}">
        <p14:creationId xmlns:p14="http://schemas.microsoft.com/office/powerpoint/2010/main" val="364840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39DCF4A4-6E76-191D-3D47-CB6D0D6B8ACF}"/>
              </a:ext>
            </a:extLst>
          </p:cNvPr>
          <p:cNvSpPr>
            <a:spLocks noGrp="1"/>
          </p:cNvSpPr>
          <p:nvPr>
            <p:ph type="title"/>
          </p:nvPr>
        </p:nvSpPr>
        <p:spPr>
          <a:xfrm>
            <a:off x="457200" y="342900"/>
            <a:ext cx="8229600" cy="857250"/>
          </a:xfrm>
        </p:spPr>
        <p:txBody>
          <a:bodyPr/>
          <a:lstStyle/>
          <a:p>
            <a:pPr algn="ctr"/>
            <a:r>
              <a:rPr lang="pl-PL" dirty="0" err="1">
                <a:latin typeface="Arial Black" panose="020B0A04020102020204" pitchFamily="34" charset="0"/>
              </a:rPr>
              <a:t>Why</a:t>
            </a:r>
            <a:r>
              <a:rPr lang="pl-PL" dirty="0">
                <a:latin typeface="Arial Black" panose="020B0A04020102020204" pitchFamily="34" charset="0"/>
              </a:rPr>
              <a:t> WordPress (1)</a:t>
            </a:r>
            <a:endParaRPr lang="en-GB" dirty="0">
              <a:latin typeface="Arial Black" panose="020B0A04020102020204" pitchFamily="34" charset="0"/>
            </a:endParaRPr>
          </a:p>
        </p:txBody>
      </p:sp>
      <p:sp>
        <p:nvSpPr>
          <p:cNvPr id="6" name="Symbol zastępczy tekstu 5">
            <a:extLst>
              <a:ext uri="{FF2B5EF4-FFF2-40B4-BE49-F238E27FC236}">
                <a16:creationId xmlns:a16="http://schemas.microsoft.com/office/drawing/2014/main" id="{D937C7B8-D3F8-A68C-6E03-39C9BA669840}"/>
              </a:ext>
            </a:extLst>
          </p:cNvPr>
          <p:cNvSpPr>
            <a:spLocks noGrp="1"/>
          </p:cNvSpPr>
          <p:nvPr>
            <p:ph type="body" idx="1"/>
          </p:nvPr>
        </p:nvSpPr>
        <p:spPr/>
        <p:txBody>
          <a:bodyPr/>
          <a:lstStyle/>
          <a:p>
            <a:pPr marL="0" lvl="0" indent="0" algn="just">
              <a:spcAft>
                <a:spcPts val="1000"/>
              </a:spcAft>
              <a:buNone/>
              <a:tabLst>
                <a:tab pos="457200" algn="l"/>
              </a:tabLst>
            </a:pPr>
            <a:r>
              <a:rPr lang="pl-PL" sz="20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1. </a:t>
            </a:r>
            <a:r>
              <a:rPr lang="en-GB" sz="20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Ease of Use and Accessibility</a:t>
            </a:r>
            <a:r>
              <a:rPr lang="en-GB" sz="2000"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a:t>
            </a:r>
            <a:endParaRPr lang="en-GB" sz="2000" kern="100" dirty="0">
              <a:effectLst/>
              <a:latin typeface="Arial Black" panose="020B0A04020102020204" pitchFamily="34" charset="0"/>
              <a:ea typeface="Calibri" panose="020F0502020204030204" pitchFamily="34" charset="0"/>
              <a:cs typeface="Arial" panose="020B0604020202020204" pitchFamily="34" charset="0"/>
            </a:endParaRPr>
          </a:p>
          <a:p>
            <a:pPr marL="800100" lvl="1" indent="-342900" algn="just">
              <a:spcAft>
                <a:spcPts val="1000"/>
              </a:spcAft>
              <a:buFont typeface="Wingdings" panose="05000000000000000000" pitchFamily="2" charset="2"/>
              <a:buChar char="Ø"/>
            </a:pPr>
            <a:r>
              <a:rPr lang="en-GB" sz="20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Intuitive Interface</a:t>
            </a:r>
            <a:r>
              <a:rPr lang="en-GB" sz="2000"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WordPress offers a simple and intuitive interface, making it accessible for seniors who may not be tech-savvy. Its drag-and-drop features and visual editor simplify the process of creating and managing content.</a:t>
            </a:r>
            <a:endParaRPr lang="en-GB" sz="2000" kern="100" dirty="0">
              <a:effectLst/>
              <a:latin typeface="Arial Black" panose="020B0A04020102020204" pitchFamily="34" charset="0"/>
              <a:ea typeface="Calibri" panose="020F0502020204030204" pitchFamily="34" charset="0"/>
              <a:cs typeface="Arial" panose="020B0604020202020204" pitchFamily="34" charset="0"/>
            </a:endParaRPr>
          </a:p>
          <a:p>
            <a:pPr marL="800100" lvl="1" indent="-342900" algn="just">
              <a:spcAft>
                <a:spcPts val="1000"/>
              </a:spcAft>
              <a:buFont typeface="Wingdings" panose="05000000000000000000" pitchFamily="2" charset="2"/>
              <a:buChar char="Ø"/>
            </a:pPr>
            <a:r>
              <a:rPr lang="en-GB" sz="20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Accessibility Features</a:t>
            </a:r>
            <a:r>
              <a:rPr lang="en-GB" sz="2000"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WordPress provides themes and plugins that enhance accessibility, catering to seniors with visual impairments or other disabilities. This includes screen reader support, high-contrast themes, and text resizing options.</a:t>
            </a:r>
            <a:endParaRPr lang="en-GB" sz="2000" kern="100" dirty="0">
              <a:effectLst/>
              <a:latin typeface="Arial Black" panose="020B0A0402010202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953434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39DCF4A4-6E76-191D-3D47-CB6D0D6B8ACF}"/>
              </a:ext>
            </a:extLst>
          </p:cNvPr>
          <p:cNvSpPr>
            <a:spLocks noGrp="1"/>
          </p:cNvSpPr>
          <p:nvPr>
            <p:ph type="title"/>
          </p:nvPr>
        </p:nvSpPr>
        <p:spPr>
          <a:xfrm>
            <a:off x="457200" y="342900"/>
            <a:ext cx="8229600" cy="857250"/>
          </a:xfrm>
        </p:spPr>
        <p:txBody>
          <a:bodyPr/>
          <a:lstStyle/>
          <a:p>
            <a:pPr algn="ctr"/>
            <a:r>
              <a:rPr lang="pl-PL" dirty="0" err="1">
                <a:latin typeface="Arial Black" panose="020B0A04020102020204" pitchFamily="34" charset="0"/>
              </a:rPr>
              <a:t>Why</a:t>
            </a:r>
            <a:r>
              <a:rPr lang="pl-PL" dirty="0">
                <a:latin typeface="Arial Black" panose="020B0A04020102020204" pitchFamily="34" charset="0"/>
              </a:rPr>
              <a:t> WordPress (2)</a:t>
            </a:r>
            <a:endParaRPr lang="en-GB" dirty="0">
              <a:latin typeface="Arial Black" panose="020B0A04020102020204" pitchFamily="34" charset="0"/>
            </a:endParaRPr>
          </a:p>
        </p:txBody>
      </p:sp>
      <p:sp>
        <p:nvSpPr>
          <p:cNvPr id="6" name="Symbol zastępczy tekstu 5">
            <a:extLst>
              <a:ext uri="{FF2B5EF4-FFF2-40B4-BE49-F238E27FC236}">
                <a16:creationId xmlns:a16="http://schemas.microsoft.com/office/drawing/2014/main" id="{D937C7B8-D3F8-A68C-6E03-39C9BA669840}"/>
              </a:ext>
            </a:extLst>
          </p:cNvPr>
          <p:cNvSpPr>
            <a:spLocks noGrp="1"/>
          </p:cNvSpPr>
          <p:nvPr>
            <p:ph type="body" idx="1"/>
          </p:nvPr>
        </p:nvSpPr>
        <p:spPr/>
        <p:txBody>
          <a:bodyPr/>
          <a:lstStyle/>
          <a:p>
            <a:pPr marL="0" lvl="0" indent="0" algn="just">
              <a:spcAft>
                <a:spcPts val="1000"/>
              </a:spcAft>
              <a:buNone/>
              <a:tabLst>
                <a:tab pos="457200" algn="l"/>
              </a:tabLst>
            </a:pPr>
            <a:r>
              <a:rPr lang="en-GB" sz="20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2.	Community Building and Social Engagement:</a:t>
            </a:r>
          </a:p>
          <a:p>
            <a:pPr marL="0" lvl="0" indent="0" algn="just">
              <a:spcAft>
                <a:spcPts val="1000"/>
              </a:spcAft>
              <a:buNone/>
              <a:tabLst>
                <a:tab pos="457200" algn="l"/>
              </a:tabLst>
            </a:pPr>
            <a:r>
              <a:rPr lang="en-GB" sz="20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Blogs and Forums: Many seniors use WordPress to create blogs and online forums, enabling them to share their experiences, hobbies, and interests. This fosters a sense of community and reduces feelings of isolation.</a:t>
            </a:r>
          </a:p>
          <a:p>
            <a:pPr marL="0" lvl="0" indent="0" algn="just">
              <a:spcAft>
                <a:spcPts val="1000"/>
              </a:spcAft>
              <a:buNone/>
              <a:tabLst>
                <a:tab pos="457200" algn="l"/>
              </a:tabLst>
            </a:pPr>
            <a:r>
              <a:rPr lang="en-GB" sz="20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Social Connections: Through blogging and commenting, seniors can connect with like-minded individuals, maintaining social engagement and building new relationships.</a:t>
            </a:r>
          </a:p>
          <a:p>
            <a:endParaRPr lang="en-GB" dirty="0"/>
          </a:p>
        </p:txBody>
      </p:sp>
    </p:spTree>
    <p:extLst>
      <p:ext uri="{BB962C8B-B14F-4D97-AF65-F5344CB8AC3E}">
        <p14:creationId xmlns:p14="http://schemas.microsoft.com/office/powerpoint/2010/main" val="2007399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39DCF4A4-6E76-191D-3D47-CB6D0D6B8ACF}"/>
              </a:ext>
            </a:extLst>
          </p:cNvPr>
          <p:cNvSpPr>
            <a:spLocks noGrp="1"/>
          </p:cNvSpPr>
          <p:nvPr>
            <p:ph type="title"/>
          </p:nvPr>
        </p:nvSpPr>
        <p:spPr>
          <a:xfrm>
            <a:off x="457200" y="342900"/>
            <a:ext cx="8229600" cy="857250"/>
          </a:xfrm>
        </p:spPr>
        <p:txBody>
          <a:bodyPr/>
          <a:lstStyle/>
          <a:p>
            <a:pPr algn="ctr"/>
            <a:r>
              <a:rPr lang="pl-PL" dirty="0" err="1">
                <a:latin typeface="Arial Black" panose="020B0A04020102020204" pitchFamily="34" charset="0"/>
              </a:rPr>
              <a:t>Why</a:t>
            </a:r>
            <a:r>
              <a:rPr lang="pl-PL" dirty="0">
                <a:latin typeface="Arial Black" panose="020B0A04020102020204" pitchFamily="34" charset="0"/>
              </a:rPr>
              <a:t> WordPress (3)</a:t>
            </a:r>
            <a:endParaRPr lang="en-GB" dirty="0">
              <a:latin typeface="Arial Black" panose="020B0A04020102020204" pitchFamily="34" charset="0"/>
            </a:endParaRPr>
          </a:p>
        </p:txBody>
      </p:sp>
      <p:sp>
        <p:nvSpPr>
          <p:cNvPr id="6" name="Symbol zastępczy tekstu 5">
            <a:extLst>
              <a:ext uri="{FF2B5EF4-FFF2-40B4-BE49-F238E27FC236}">
                <a16:creationId xmlns:a16="http://schemas.microsoft.com/office/drawing/2014/main" id="{D937C7B8-D3F8-A68C-6E03-39C9BA669840}"/>
              </a:ext>
            </a:extLst>
          </p:cNvPr>
          <p:cNvSpPr>
            <a:spLocks noGrp="1"/>
          </p:cNvSpPr>
          <p:nvPr>
            <p:ph type="body" idx="1"/>
          </p:nvPr>
        </p:nvSpPr>
        <p:spPr/>
        <p:txBody>
          <a:bodyPr/>
          <a:lstStyle/>
          <a:p>
            <a:pPr marL="0" lvl="0" indent="0" algn="just">
              <a:spcAft>
                <a:spcPts val="1000"/>
              </a:spcAft>
              <a:buNone/>
              <a:tabLst>
                <a:tab pos="457200" algn="l"/>
              </a:tabLst>
            </a:pPr>
            <a:r>
              <a:rPr lang="en-GB" sz="20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3.	Lifelong Learning and Hobbies:</a:t>
            </a:r>
          </a:p>
          <a:p>
            <a:pPr marL="342900" lvl="0" indent="-342900" algn="just">
              <a:spcAft>
                <a:spcPts val="1000"/>
              </a:spcAft>
              <a:buFont typeface="Wingdings" panose="05000000000000000000" pitchFamily="2" charset="2"/>
              <a:buChar char="Ø"/>
              <a:tabLst>
                <a:tab pos="457200" algn="l"/>
              </a:tabLst>
            </a:pPr>
            <a:r>
              <a:rPr lang="en-GB" sz="20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Educational Blogs: Seniors often use WordPress to start educational blogs, sharing their expertise and life experiences. This not only keeps them mentally active but also allows them to contribute valuable knowledge to younger generations.</a:t>
            </a:r>
          </a:p>
          <a:p>
            <a:pPr marL="342900" lvl="0" indent="-342900" algn="just">
              <a:spcAft>
                <a:spcPts val="1000"/>
              </a:spcAft>
              <a:buFont typeface="Wingdings" panose="05000000000000000000" pitchFamily="2" charset="2"/>
              <a:buChar char="Ø"/>
              <a:tabLst>
                <a:tab pos="457200" algn="l"/>
              </a:tabLst>
            </a:pPr>
            <a:r>
              <a:rPr lang="en-GB" sz="20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Hobby Projects: WordPress supports various multimedia formats, enabling seniors to document and share their hobbies, such as photography, gardening, or travel, through dedicated websites.</a:t>
            </a:r>
          </a:p>
          <a:p>
            <a:endParaRPr lang="en-GB" dirty="0"/>
          </a:p>
        </p:txBody>
      </p:sp>
    </p:spTree>
    <p:extLst>
      <p:ext uri="{BB962C8B-B14F-4D97-AF65-F5344CB8AC3E}">
        <p14:creationId xmlns:p14="http://schemas.microsoft.com/office/powerpoint/2010/main" val="421255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39DCF4A4-6E76-191D-3D47-CB6D0D6B8ACF}"/>
              </a:ext>
            </a:extLst>
          </p:cNvPr>
          <p:cNvSpPr>
            <a:spLocks noGrp="1"/>
          </p:cNvSpPr>
          <p:nvPr>
            <p:ph type="title"/>
          </p:nvPr>
        </p:nvSpPr>
        <p:spPr>
          <a:xfrm>
            <a:off x="457200" y="342900"/>
            <a:ext cx="8229600" cy="857250"/>
          </a:xfrm>
        </p:spPr>
        <p:txBody>
          <a:bodyPr/>
          <a:lstStyle/>
          <a:p>
            <a:pPr algn="ctr"/>
            <a:r>
              <a:rPr lang="pl-PL" dirty="0" err="1">
                <a:latin typeface="Arial Black" panose="020B0A04020102020204" pitchFamily="34" charset="0"/>
              </a:rPr>
              <a:t>Why</a:t>
            </a:r>
            <a:r>
              <a:rPr lang="pl-PL" dirty="0">
                <a:latin typeface="Arial Black" panose="020B0A04020102020204" pitchFamily="34" charset="0"/>
              </a:rPr>
              <a:t> WordPress (4)</a:t>
            </a:r>
            <a:endParaRPr lang="en-GB" dirty="0">
              <a:latin typeface="Arial Black" panose="020B0A04020102020204" pitchFamily="34" charset="0"/>
            </a:endParaRPr>
          </a:p>
        </p:txBody>
      </p:sp>
      <p:sp>
        <p:nvSpPr>
          <p:cNvPr id="6" name="Symbol zastępczy tekstu 5">
            <a:extLst>
              <a:ext uri="{FF2B5EF4-FFF2-40B4-BE49-F238E27FC236}">
                <a16:creationId xmlns:a16="http://schemas.microsoft.com/office/drawing/2014/main" id="{D937C7B8-D3F8-A68C-6E03-39C9BA669840}"/>
              </a:ext>
            </a:extLst>
          </p:cNvPr>
          <p:cNvSpPr>
            <a:spLocks noGrp="1"/>
          </p:cNvSpPr>
          <p:nvPr>
            <p:ph type="body" idx="1"/>
          </p:nvPr>
        </p:nvSpPr>
        <p:spPr/>
        <p:txBody>
          <a:bodyPr/>
          <a:lstStyle/>
          <a:p>
            <a:pPr marL="0" lvl="0" indent="0" algn="just">
              <a:spcAft>
                <a:spcPts val="1000"/>
              </a:spcAft>
              <a:buNone/>
              <a:tabLst>
                <a:tab pos="457200" algn="l"/>
              </a:tabLst>
            </a:pPr>
            <a:r>
              <a:rPr lang="en-GB" sz="20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4.	Business Ventures and Volunteering:</a:t>
            </a:r>
          </a:p>
          <a:p>
            <a:pPr marL="342900" lvl="0" indent="-342900" algn="just">
              <a:spcAft>
                <a:spcPts val="1000"/>
              </a:spcAft>
              <a:buFont typeface="Wingdings" panose="05000000000000000000" pitchFamily="2" charset="2"/>
              <a:buChar char="Ø"/>
              <a:tabLst>
                <a:tab pos="457200" algn="l"/>
              </a:tabLst>
            </a:pPr>
            <a:r>
              <a:rPr lang="en-GB" sz="20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Small Businesses: Some seniors use WordPress to launch and manage small business websites, leveraging their lifelong skills and interests. The platform’s e-commerce plugins facilitate online sales, appointments, and customer engagement.</a:t>
            </a:r>
          </a:p>
          <a:p>
            <a:pPr marL="342900" lvl="0" indent="-342900" algn="just">
              <a:spcAft>
                <a:spcPts val="1000"/>
              </a:spcAft>
              <a:buFont typeface="Wingdings" panose="05000000000000000000" pitchFamily="2" charset="2"/>
              <a:buChar char="Ø"/>
              <a:tabLst>
                <a:tab pos="457200" algn="l"/>
              </a:tabLst>
            </a:pPr>
            <a:r>
              <a:rPr lang="en-GB" sz="20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Non-Profit Initiatives: Seniors involved in volunteering and non-profit work use WordPress to create awareness, raise funds, and organize community events. The CMS’s versatility supports event management, donation forms, and volunteer sign-ups.</a:t>
            </a:r>
          </a:p>
          <a:p>
            <a:endParaRPr lang="en-GB" dirty="0"/>
          </a:p>
        </p:txBody>
      </p:sp>
    </p:spTree>
    <p:extLst>
      <p:ext uri="{BB962C8B-B14F-4D97-AF65-F5344CB8AC3E}">
        <p14:creationId xmlns:p14="http://schemas.microsoft.com/office/powerpoint/2010/main" val="2788008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39DCF4A4-6E76-191D-3D47-CB6D0D6B8ACF}"/>
              </a:ext>
            </a:extLst>
          </p:cNvPr>
          <p:cNvSpPr>
            <a:spLocks noGrp="1"/>
          </p:cNvSpPr>
          <p:nvPr>
            <p:ph type="title"/>
          </p:nvPr>
        </p:nvSpPr>
        <p:spPr>
          <a:xfrm>
            <a:off x="457200" y="342900"/>
            <a:ext cx="8229600" cy="857250"/>
          </a:xfrm>
        </p:spPr>
        <p:txBody>
          <a:bodyPr/>
          <a:lstStyle/>
          <a:p>
            <a:pPr algn="ctr"/>
            <a:r>
              <a:rPr lang="pl-PL" dirty="0" err="1">
                <a:latin typeface="Arial Black" panose="020B0A04020102020204" pitchFamily="34" charset="0"/>
              </a:rPr>
              <a:t>Why</a:t>
            </a:r>
            <a:r>
              <a:rPr lang="pl-PL" dirty="0">
                <a:latin typeface="Arial Black" panose="020B0A04020102020204" pitchFamily="34" charset="0"/>
              </a:rPr>
              <a:t> WordPress (5)</a:t>
            </a:r>
            <a:endParaRPr lang="en-GB" dirty="0">
              <a:latin typeface="Arial Black" panose="020B0A04020102020204" pitchFamily="34" charset="0"/>
            </a:endParaRPr>
          </a:p>
        </p:txBody>
      </p:sp>
      <p:sp>
        <p:nvSpPr>
          <p:cNvPr id="6" name="Symbol zastępczy tekstu 5">
            <a:extLst>
              <a:ext uri="{FF2B5EF4-FFF2-40B4-BE49-F238E27FC236}">
                <a16:creationId xmlns:a16="http://schemas.microsoft.com/office/drawing/2014/main" id="{D937C7B8-D3F8-A68C-6E03-39C9BA669840}"/>
              </a:ext>
            </a:extLst>
          </p:cNvPr>
          <p:cNvSpPr>
            <a:spLocks noGrp="1"/>
          </p:cNvSpPr>
          <p:nvPr>
            <p:ph type="body" idx="1"/>
          </p:nvPr>
        </p:nvSpPr>
        <p:spPr/>
        <p:txBody>
          <a:bodyPr/>
          <a:lstStyle/>
          <a:p>
            <a:pPr marL="0" lvl="0" indent="0" algn="just">
              <a:spcAft>
                <a:spcPts val="1000"/>
              </a:spcAft>
              <a:buNone/>
              <a:tabLst>
                <a:tab pos="457200" algn="l"/>
              </a:tabLst>
            </a:pPr>
            <a:r>
              <a:rPr lang="en-GB" sz="20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5.	Support and Training:</a:t>
            </a:r>
          </a:p>
          <a:p>
            <a:pPr marL="342900" lvl="0" indent="-342900" algn="just">
              <a:spcAft>
                <a:spcPts val="1000"/>
              </a:spcAft>
              <a:buFont typeface="Wingdings" panose="05000000000000000000" pitchFamily="2" charset="2"/>
              <a:buChar char="Ø"/>
              <a:tabLst>
                <a:tab pos="457200" algn="l"/>
              </a:tabLst>
            </a:pPr>
            <a:r>
              <a:rPr lang="en-GB" sz="20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Workshops and Tutorials: Many communities and senior </a:t>
            </a:r>
            <a:r>
              <a:rPr lang="en-GB" sz="2000" b="1" kern="0" dirty="0" err="1">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centers</a:t>
            </a:r>
            <a:r>
              <a:rPr lang="en-GB" sz="20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offer workshops and tutorials to help seniors get started with WordPress. These sessions cover basics like setting up a website, content creation, and managing site security.</a:t>
            </a:r>
          </a:p>
          <a:p>
            <a:pPr marL="342900" lvl="0" indent="-342900" algn="just">
              <a:spcAft>
                <a:spcPts val="1000"/>
              </a:spcAft>
              <a:buFont typeface="Wingdings" panose="05000000000000000000" pitchFamily="2" charset="2"/>
              <a:buChar char="Ø"/>
              <a:tabLst>
                <a:tab pos="457200" algn="l"/>
              </a:tabLst>
            </a:pPr>
            <a:r>
              <a:rPr lang="en-GB" sz="20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Online Resources: There are numerous online resources, including video tutorials and forums, where seniors can find help and advice on using WordPress effectively.</a:t>
            </a:r>
          </a:p>
          <a:p>
            <a:endParaRPr lang="en-GB" dirty="0"/>
          </a:p>
        </p:txBody>
      </p:sp>
    </p:spTree>
    <p:extLst>
      <p:ext uri="{BB962C8B-B14F-4D97-AF65-F5344CB8AC3E}">
        <p14:creationId xmlns:p14="http://schemas.microsoft.com/office/powerpoint/2010/main" val="470063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39DCF4A4-6E76-191D-3D47-CB6D0D6B8ACF}"/>
              </a:ext>
            </a:extLst>
          </p:cNvPr>
          <p:cNvSpPr>
            <a:spLocks noGrp="1"/>
          </p:cNvSpPr>
          <p:nvPr>
            <p:ph type="title"/>
          </p:nvPr>
        </p:nvSpPr>
        <p:spPr>
          <a:xfrm>
            <a:off x="457200" y="342900"/>
            <a:ext cx="8229600" cy="857250"/>
          </a:xfrm>
        </p:spPr>
        <p:txBody>
          <a:bodyPr/>
          <a:lstStyle/>
          <a:p>
            <a:pPr algn="ctr"/>
            <a:r>
              <a:rPr lang="pl-PL" dirty="0" err="1">
                <a:latin typeface="Arial Black" panose="020B0A04020102020204" pitchFamily="34" charset="0"/>
              </a:rPr>
              <a:t>Why</a:t>
            </a:r>
            <a:r>
              <a:rPr lang="pl-PL" dirty="0">
                <a:latin typeface="Arial Black" panose="020B0A04020102020204" pitchFamily="34" charset="0"/>
              </a:rPr>
              <a:t> WordPress – </a:t>
            </a:r>
            <a:r>
              <a:rPr lang="pl-PL" dirty="0" err="1">
                <a:latin typeface="Arial Black" panose="020B0A04020102020204" pitchFamily="34" charset="0"/>
              </a:rPr>
              <a:t>Summing</a:t>
            </a:r>
            <a:r>
              <a:rPr lang="pl-PL" dirty="0">
                <a:latin typeface="Arial Black" panose="020B0A04020102020204" pitchFamily="34" charset="0"/>
              </a:rPr>
              <a:t> </a:t>
            </a:r>
            <a:r>
              <a:rPr lang="pl-PL" dirty="0" err="1">
                <a:latin typeface="Arial Black" panose="020B0A04020102020204" pitchFamily="34" charset="0"/>
              </a:rPr>
              <a:t>up</a:t>
            </a:r>
            <a:endParaRPr lang="en-GB" dirty="0">
              <a:latin typeface="Arial Black" panose="020B0A04020102020204" pitchFamily="34" charset="0"/>
            </a:endParaRPr>
          </a:p>
        </p:txBody>
      </p:sp>
      <p:sp>
        <p:nvSpPr>
          <p:cNvPr id="6" name="Symbol zastępczy tekstu 5">
            <a:extLst>
              <a:ext uri="{FF2B5EF4-FFF2-40B4-BE49-F238E27FC236}">
                <a16:creationId xmlns:a16="http://schemas.microsoft.com/office/drawing/2014/main" id="{D937C7B8-D3F8-A68C-6E03-39C9BA669840}"/>
              </a:ext>
            </a:extLst>
          </p:cNvPr>
          <p:cNvSpPr>
            <a:spLocks noGrp="1"/>
          </p:cNvSpPr>
          <p:nvPr>
            <p:ph type="body" idx="1"/>
          </p:nvPr>
        </p:nvSpPr>
        <p:spPr/>
        <p:txBody>
          <a:bodyPr/>
          <a:lstStyle/>
          <a:p>
            <a:pPr marL="0" lvl="0" indent="0" algn="just">
              <a:spcAft>
                <a:spcPts val="1000"/>
              </a:spcAft>
              <a:buNone/>
              <a:tabLst>
                <a:tab pos="457200" algn="l"/>
              </a:tabLst>
            </a:pPr>
            <a:r>
              <a:rPr lang="pl-PL" sz="2400" b="1" kern="0" dirty="0" err="1">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Taking</a:t>
            </a:r>
            <a:r>
              <a:rPr lang="pl-PL" sz="24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a:t>
            </a:r>
            <a:r>
              <a:rPr lang="pl-PL" sz="2400" b="1" kern="0" dirty="0" err="1">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into</a:t>
            </a:r>
            <a:r>
              <a:rPr lang="pl-PL" sz="24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a:t>
            </a:r>
            <a:r>
              <a:rPr lang="pl-PL" sz="2400" b="1" kern="0" dirty="0" err="1">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account</a:t>
            </a:r>
            <a:r>
              <a:rPr lang="pl-PL" sz="24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a:t>
            </a:r>
            <a:r>
              <a:rPr lang="pl-PL" sz="2400" b="1" kern="0" dirty="0" err="1">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that</a:t>
            </a:r>
            <a:r>
              <a:rPr lang="pl-PL" sz="24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a:t>
            </a:r>
            <a:r>
              <a:rPr lang="en-GB" sz="24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WordPress empowers seniors by providing them with</a:t>
            </a:r>
            <a:r>
              <a:rPr lang="pl-PL" sz="24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a:t>
            </a:r>
            <a:r>
              <a:rPr lang="en-GB" sz="24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a platform to stay connected, share their knowledge, pursue hobbies, and even start new business ventures</a:t>
            </a:r>
            <a:r>
              <a:rPr lang="pl-PL" sz="24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a:t>
            </a:r>
            <a:r>
              <a:rPr lang="pl-PL" sz="2400" b="1" kern="0" dirty="0" err="1">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l</a:t>
            </a:r>
            <a:r>
              <a:rPr lang="pl-PL" sz="2400" b="1" dirty="0" err="1">
                <a:solidFill>
                  <a:srgbClr val="222222"/>
                </a:solidFill>
                <a:latin typeface="Arial Black" panose="020B0A04020102020204" pitchFamily="34" charset="0"/>
                <a:ea typeface="Times New Roman" panose="02020603050405020304" pitchFamily="18" charset="0"/>
                <a:cs typeface="Arial" panose="020B0604020202020204" pitchFamily="34" charset="0"/>
              </a:rPr>
              <a:t>et’s</a:t>
            </a:r>
            <a:r>
              <a:rPr lang="pl-PL" sz="2400" b="1" dirty="0">
                <a:solidFill>
                  <a:srgbClr val="222222"/>
                </a:solidFill>
                <a:latin typeface="Arial Black" panose="020B0A04020102020204" pitchFamily="34" charset="0"/>
                <a:ea typeface="Times New Roman" panose="02020603050405020304" pitchFamily="18" charset="0"/>
                <a:cs typeface="Arial" panose="020B0604020202020204" pitchFamily="34" charset="0"/>
              </a:rPr>
              <a:t> </a:t>
            </a:r>
            <a:r>
              <a:rPr lang="pl-PL" sz="2400" b="1" dirty="0" err="1">
                <a:solidFill>
                  <a:srgbClr val="222222"/>
                </a:solidFill>
                <a:latin typeface="Arial Black" panose="020B0A04020102020204" pitchFamily="34" charset="0"/>
                <a:ea typeface="Times New Roman" panose="02020603050405020304" pitchFamily="18" charset="0"/>
                <a:cs typeface="Arial" panose="020B0604020202020204" pitchFamily="34" charset="0"/>
              </a:rPr>
              <a:t>have</a:t>
            </a:r>
            <a:r>
              <a:rPr lang="pl-PL" sz="2400" b="1" dirty="0">
                <a:solidFill>
                  <a:srgbClr val="222222"/>
                </a:solidFill>
                <a:latin typeface="Arial Black" panose="020B0A04020102020204" pitchFamily="34" charset="0"/>
                <a:ea typeface="Times New Roman" panose="02020603050405020304" pitchFamily="18" charset="0"/>
                <a:cs typeface="Arial" panose="020B0604020202020204" pitchFamily="34" charset="0"/>
              </a:rPr>
              <a:t> a </a:t>
            </a:r>
            <a:r>
              <a:rPr lang="pl-PL" sz="2400" b="1" dirty="0" err="1">
                <a:solidFill>
                  <a:srgbClr val="222222"/>
                </a:solidFill>
                <a:latin typeface="Arial Black" panose="020B0A04020102020204" pitchFamily="34" charset="0"/>
                <a:ea typeface="Times New Roman" panose="02020603050405020304" pitchFamily="18" charset="0"/>
                <a:cs typeface="Arial" panose="020B0604020202020204" pitchFamily="34" charset="0"/>
              </a:rPr>
              <a:t>look</a:t>
            </a:r>
            <a:r>
              <a:rPr lang="pl-PL" sz="2400" b="1" dirty="0">
                <a:solidFill>
                  <a:srgbClr val="222222"/>
                </a:solidFill>
                <a:latin typeface="Arial Black" panose="020B0A04020102020204" pitchFamily="34" charset="0"/>
                <a:ea typeface="Times New Roman" panose="02020603050405020304" pitchFamily="18" charset="0"/>
                <a:cs typeface="Arial" panose="020B0604020202020204" pitchFamily="34" charset="0"/>
              </a:rPr>
              <a:t> </a:t>
            </a:r>
            <a:r>
              <a:rPr lang="pl-PL" sz="2400" b="1" dirty="0" err="1">
                <a:solidFill>
                  <a:srgbClr val="222222"/>
                </a:solidFill>
                <a:latin typeface="Arial Black" panose="020B0A04020102020204" pitchFamily="34" charset="0"/>
                <a:ea typeface="Times New Roman" panose="02020603050405020304" pitchFamily="18" charset="0"/>
                <a:cs typeface="Arial" panose="020B0604020202020204" pitchFamily="34" charset="0"/>
              </a:rPr>
              <a:t>at</a:t>
            </a:r>
            <a:r>
              <a:rPr lang="pl-PL" sz="2400" b="1" dirty="0">
                <a:solidFill>
                  <a:srgbClr val="222222"/>
                </a:solidFill>
                <a:latin typeface="Arial Black" panose="020B0A04020102020204" pitchFamily="34" charset="0"/>
                <a:ea typeface="Times New Roman" panose="02020603050405020304" pitchFamily="18" charset="0"/>
                <a:cs typeface="Arial" panose="020B0604020202020204" pitchFamily="34" charset="0"/>
              </a:rPr>
              <a:t> 2 </a:t>
            </a:r>
            <a:r>
              <a:rPr lang="pl-PL" sz="2400" b="1" dirty="0" err="1">
                <a:solidFill>
                  <a:srgbClr val="222222"/>
                </a:solidFill>
                <a:latin typeface="Arial Black" panose="020B0A04020102020204" pitchFamily="34" charset="0"/>
                <a:ea typeface="Times New Roman" panose="02020603050405020304" pitchFamily="18" charset="0"/>
                <a:cs typeface="Arial" panose="020B0604020202020204" pitchFamily="34" charset="0"/>
              </a:rPr>
              <a:t>case</a:t>
            </a:r>
            <a:r>
              <a:rPr lang="pl-PL" sz="2400" b="1" dirty="0">
                <a:solidFill>
                  <a:srgbClr val="222222"/>
                </a:solidFill>
                <a:latin typeface="Arial Black" panose="020B0A04020102020204" pitchFamily="34" charset="0"/>
                <a:ea typeface="Times New Roman" panose="02020603050405020304" pitchFamily="18" charset="0"/>
                <a:cs typeface="Arial" panose="020B0604020202020204" pitchFamily="34" charset="0"/>
              </a:rPr>
              <a:t> </a:t>
            </a:r>
            <a:r>
              <a:rPr lang="pl-PL" sz="2400" b="1" dirty="0" err="1">
                <a:solidFill>
                  <a:srgbClr val="222222"/>
                </a:solidFill>
                <a:latin typeface="Arial Black" panose="020B0A04020102020204" pitchFamily="34" charset="0"/>
                <a:ea typeface="Times New Roman" panose="02020603050405020304" pitchFamily="18" charset="0"/>
                <a:cs typeface="Arial" panose="020B0604020202020204" pitchFamily="34" charset="0"/>
              </a:rPr>
              <a:t>studies</a:t>
            </a:r>
            <a:r>
              <a:rPr lang="pl-PL" sz="2400" b="1" dirty="0">
                <a:solidFill>
                  <a:srgbClr val="222222"/>
                </a:solidFill>
                <a:latin typeface="Arial Black" panose="020B0A04020102020204" pitchFamily="34" charset="0"/>
                <a:ea typeface="Times New Roman" panose="02020603050405020304" pitchFamily="18" charset="0"/>
                <a:cs typeface="Arial" panose="020B0604020202020204" pitchFamily="34" charset="0"/>
              </a:rPr>
              <a:t>:</a:t>
            </a:r>
            <a:endParaRPr lang="en-GB" sz="24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endParaRPr>
          </a:p>
          <a:p>
            <a:pPr marL="0" lvl="0" indent="0" algn="just">
              <a:spcAft>
                <a:spcPts val="1000"/>
              </a:spcAft>
              <a:buNone/>
              <a:tabLst>
                <a:tab pos="457200" algn="l"/>
              </a:tabLst>
            </a:pPr>
            <a:r>
              <a:rPr lang="en-GB" sz="24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1.	</a:t>
            </a:r>
            <a:r>
              <a:rPr lang="en-GB" sz="24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hlinkClick r:id="rId3"/>
              </a:rPr>
              <a:t>https://u3acommunities.org/</a:t>
            </a:r>
            <a:endParaRPr lang="en-GB" sz="24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endParaRPr>
          </a:p>
          <a:p>
            <a:pPr marL="0" lvl="0" indent="0" algn="just">
              <a:spcAft>
                <a:spcPts val="1000"/>
              </a:spcAft>
              <a:buNone/>
              <a:tabLst>
                <a:tab pos="457200" algn="l"/>
              </a:tabLst>
            </a:pPr>
            <a:r>
              <a:rPr lang="en-GB" sz="24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2.	</a:t>
            </a:r>
            <a:r>
              <a:rPr lang="en-GB" sz="24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hlinkClick r:id="rId4"/>
              </a:rPr>
              <a:t>https://zpasjami.net/</a:t>
            </a:r>
            <a:endParaRPr lang="en-GB" sz="2400" b="1" kern="0" dirty="0">
              <a:solidFill>
                <a:srgbClr val="222222"/>
              </a:solidFill>
              <a:effectLst/>
              <a:latin typeface="Arial Black" panose="020B0A04020102020204" pitchFamily="34" charset="0"/>
              <a:ea typeface="Times New Roman" panose="02020603050405020304" pitchFamily="18" charset="0"/>
              <a:cs typeface="Arial" panose="020B0604020202020204" pitchFamily="34" charset="0"/>
            </a:endParaRPr>
          </a:p>
          <a:p>
            <a:endParaRPr lang="en-GB" dirty="0"/>
          </a:p>
        </p:txBody>
      </p:sp>
    </p:spTree>
    <p:extLst>
      <p:ext uri="{BB962C8B-B14F-4D97-AF65-F5344CB8AC3E}">
        <p14:creationId xmlns:p14="http://schemas.microsoft.com/office/powerpoint/2010/main" val="3672925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3" name="Obraz 2">
            <a:extLst>
              <a:ext uri="{FF2B5EF4-FFF2-40B4-BE49-F238E27FC236}">
                <a16:creationId xmlns:a16="http://schemas.microsoft.com/office/drawing/2014/main" id="{85B2A4D5-64E0-2DD9-E409-EC72C352D308}"/>
              </a:ext>
            </a:extLst>
          </p:cNvPr>
          <p:cNvPicPr>
            <a:picLocks noChangeAspect="1"/>
          </p:cNvPicPr>
          <p:nvPr/>
        </p:nvPicPr>
        <p:blipFill>
          <a:blip r:embed="rId3"/>
          <a:stretch>
            <a:fillRect/>
          </a:stretch>
        </p:blipFill>
        <p:spPr>
          <a:xfrm>
            <a:off x="0" y="0"/>
            <a:ext cx="9144000" cy="465640"/>
          </a:xfrm>
          <a:prstGeom prst="rect">
            <a:avLst/>
          </a:prstGeom>
        </p:spPr>
      </p:pic>
      <p:sp>
        <p:nvSpPr>
          <p:cNvPr id="7" name="Tytuł 6">
            <a:extLst>
              <a:ext uri="{FF2B5EF4-FFF2-40B4-BE49-F238E27FC236}">
                <a16:creationId xmlns:a16="http://schemas.microsoft.com/office/drawing/2014/main" id="{5DA992AB-EDED-1A81-0086-B8274DE8B7A2}"/>
              </a:ext>
            </a:extLst>
          </p:cNvPr>
          <p:cNvSpPr>
            <a:spLocks noGrp="1"/>
          </p:cNvSpPr>
          <p:nvPr>
            <p:ph type="title"/>
          </p:nvPr>
        </p:nvSpPr>
        <p:spPr>
          <a:xfrm>
            <a:off x="457200" y="232820"/>
            <a:ext cx="8229600" cy="857250"/>
          </a:xfrm>
        </p:spPr>
        <p:txBody>
          <a:bodyPr/>
          <a:lstStyle/>
          <a:p>
            <a:pPr algn="ctr"/>
            <a:r>
              <a:rPr lang="pl-PL" dirty="0" err="1">
                <a:latin typeface="Arial Black" panose="020B0A04020102020204" pitchFamily="34" charset="0"/>
              </a:rPr>
              <a:t>Prepare</a:t>
            </a:r>
            <a:r>
              <a:rPr lang="pl-PL" dirty="0">
                <a:latin typeface="Arial Black" panose="020B0A04020102020204" pitchFamily="34" charset="0"/>
              </a:rPr>
              <a:t> &amp; </a:t>
            </a:r>
            <a:r>
              <a:rPr lang="pl-PL" dirty="0" err="1">
                <a:latin typeface="Arial Black" panose="020B0A04020102020204" pitchFamily="34" charset="0"/>
              </a:rPr>
              <a:t>Implement</a:t>
            </a:r>
            <a:r>
              <a:rPr lang="pl-PL" dirty="0">
                <a:latin typeface="Arial Black" panose="020B0A04020102020204" pitchFamily="34" charset="0"/>
              </a:rPr>
              <a:t> </a:t>
            </a:r>
            <a:endParaRPr lang="en-GB" dirty="0">
              <a:latin typeface="Arial Black" panose="020B0A04020102020204" pitchFamily="34" charset="0"/>
            </a:endParaRPr>
          </a:p>
        </p:txBody>
      </p:sp>
      <p:pic>
        <p:nvPicPr>
          <p:cNvPr id="9" name="Picture 5">
            <a:extLst>
              <a:ext uri="{FF2B5EF4-FFF2-40B4-BE49-F238E27FC236}">
                <a16:creationId xmlns:a16="http://schemas.microsoft.com/office/drawing/2014/main" id="{17E46DA1-7499-766B-E48F-9598C46AA63B}"/>
              </a:ext>
            </a:extLst>
          </p:cNvPr>
          <p:cNvPicPr>
            <a:picLocks noChangeAspect="1"/>
          </p:cNvPicPr>
          <p:nvPr/>
        </p:nvPicPr>
        <p:blipFill>
          <a:blip r:embed="rId4"/>
          <a:stretch>
            <a:fillRect/>
          </a:stretch>
        </p:blipFill>
        <p:spPr>
          <a:xfrm>
            <a:off x="69742" y="1117472"/>
            <a:ext cx="4746006" cy="3559505"/>
          </a:xfrm>
          <a:prstGeom prst="rect">
            <a:avLst/>
          </a:prstGeom>
        </p:spPr>
      </p:pic>
      <p:pic>
        <p:nvPicPr>
          <p:cNvPr id="10" name="Picture 2">
            <a:extLst>
              <a:ext uri="{FF2B5EF4-FFF2-40B4-BE49-F238E27FC236}">
                <a16:creationId xmlns:a16="http://schemas.microsoft.com/office/drawing/2014/main" id="{CE35F997-8DAE-271C-CE3C-F8972B390D80}"/>
              </a:ext>
            </a:extLst>
          </p:cNvPr>
          <p:cNvPicPr>
            <a:picLocks noChangeAspect="1"/>
          </p:cNvPicPr>
          <p:nvPr/>
        </p:nvPicPr>
        <p:blipFill>
          <a:blip r:embed="rId5"/>
          <a:stretch>
            <a:fillRect/>
          </a:stretch>
        </p:blipFill>
        <p:spPr>
          <a:xfrm>
            <a:off x="4326881" y="1117472"/>
            <a:ext cx="4747377" cy="3559505"/>
          </a:xfrm>
          <a:prstGeom prst="rect">
            <a:avLst/>
          </a:prstGeom>
        </p:spPr>
      </p:pic>
    </p:spTree>
    <p:extLst>
      <p:ext uri="{BB962C8B-B14F-4D97-AF65-F5344CB8AC3E}">
        <p14:creationId xmlns:p14="http://schemas.microsoft.com/office/powerpoint/2010/main" val="893440853"/>
      </p:ext>
    </p:extLst>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667</Words>
  <Application>Microsoft Office PowerPoint</Application>
  <PresentationFormat>Pokaz na ekranie (16:9)</PresentationFormat>
  <Paragraphs>44</Paragraphs>
  <Slides>23</Slides>
  <Notes>6</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23</vt:i4>
      </vt:variant>
    </vt:vector>
  </HeadingPairs>
  <TitlesOfParts>
    <vt:vector size="28" baseType="lpstr">
      <vt:lpstr>Arial</vt:lpstr>
      <vt:lpstr>Arial Narrow</vt:lpstr>
      <vt:lpstr>Wingdings</vt:lpstr>
      <vt:lpstr>Arial Black</vt:lpstr>
      <vt:lpstr>Simple Light</vt:lpstr>
      <vt:lpstr>Prezentacja programu PowerPoint</vt:lpstr>
      <vt:lpstr>Prezentacja programu PowerPoint</vt:lpstr>
      <vt:lpstr>Why WordPress (1)</vt:lpstr>
      <vt:lpstr>Why WordPress (2)</vt:lpstr>
      <vt:lpstr>Why WordPress (3)</vt:lpstr>
      <vt:lpstr>Why WordPress (4)</vt:lpstr>
      <vt:lpstr>Why WordPress (5)</vt:lpstr>
      <vt:lpstr>Why WordPress – Summing up</vt:lpstr>
      <vt:lpstr>Prepare &amp; Implement </vt:lpstr>
      <vt:lpstr>Online &amp; F2F</vt:lpstr>
      <vt:lpstr>WordPress &amp; Facebook</vt:lpstr>
      <vt:lpstr>U3A Communities</vt:lpstr>
      <vt:lpstr>U3A Communities – People</vt:lpstr>
      <vt:lpstr>U3A Communities – People </vt:lpstr>
      <vt:lpstr>U3A Communities - People</vt:lpstr>
      <vt:lpstr>U3A Communities – my page https://u3acommunities.org/interest-groups/science-technology/welcome-to-our-project-light-on-plants/ </vt:lpstr>
      <vt:lpstr>U3A Communities – my page https://u3acommunities.org/interest-groups/science-technology/welcome-to-our-project-light-on-plants/ </vt:lpstr>
      <vt:lpstr>zpasjami.net – my page https://zpasjami.net/category/szwarc-mydlo-i-powidlo/</vt:lpstr>
      <vt:lpstr>zpasjami.net – my page https://zpasjami.net/category/szwarc-mydlo-i-powidlo/</vt:lpstr>
      <vt:lpstr>Prezentacja programu PowerPoint</vt:lpstr>
      <vt:lpstr>U3A Communities – my input https://u3acommunities.org/interest-groups/science-technology/welcome-to-our-project-light-on-plants/ </vt:lpstr>
      <vt:lpstr>Prezentacja programu PowerPoint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Grabowska</dc:creator>
  <cp:lastModifiedBy>Anna Grabowska</cp:lastModifiedBy>
  <cp:revision>27</cp:revision>
  <dcterms:modified xsi:type="dcterms:W3CDTF">2024-09-24T07:57:12Z</dcterms:modified>
</cp:coreProperties>
</file>