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3"/>
  </p:notesMasterIdLst>
  <p:sldIdLst>
    <p:sldId id="256" r:id="rId2"/>
    <p:sldId id="282" r:id="rId3"/>
    <p:sldId id="285" r:id="rId4"/>
    <p:sldId id="286" r:id="rId5"/>
    <p:sldId id="287" r:id="rId6"/>
    <p:sldId id="288" r:id="rId7"/>
    <p:sldId id="289" r:id="rId8"/>
    <p:sldId id="290" r:id="rId9"/>
    <p:sldId id="268" r:id="rId10"/>
    <p:sldId id="271" r:id="rId11"/>
    <p:sldId id="278" r:id="rId12"/>
    <p:sldId id="284" r:id="rId13"/>
    <p:sldId id="291" r:id="rId14"/>
    <p:sldId id="292" r:id="rId15"/>
    <p:sldId id="293" r:id="rId16"/>
    <p:sldId id="294" r:id="rId17"/>
    <p:sldId id="295" r:id="rId18"/>
    <p:sldId id="296" r:id="rId19"/>
    <p:sldId id="299" r:id="rId20"/>
    <p:sldId id="283" r:id="rId21"/>
    <p:sldId id="280" r:id="rId22"/>
  </p:sldIdLst>
  <p:sldSz cx="9144000" cy="5143500" type="screen16x9"/>
  <p:notesSz cx="6858000" cy="9144000"/>
  <p:embeddedFontLst>
    <p:embeddedFont>
      <p:font typeface="Arial Black" panose="020B0A04020102020204" pitchFamily="34" charset="0"/>
      <p:bold r:id="rId24"/>
    </p:embeddedFont>
    <p:embeddedFont>
      <p:font typeface="Arial Narrow" panose="020B06060202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dba179ad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dba179ad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en-GB"/>
          </a:p>
        </p:txBody>
      </p:sp>
    </p:spTree>
    <p:extLst>
      <p:ext uri="{BB962C8B-B14F-4D97-AF65-F5344CB8AC3E}">
        <p14:creationId xmlns:p14="http://schemas.microsoft.com/office/powerpoint/2010/main" val="217101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30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52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15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Tree>
    <p:extLst>
      <p:ext uri="{BB962C8B-B14F-4D97-AF65-F5344CB8AC3E}">
        <p14:creationId xmlns:p14="http://schemas.microsoft.com/office/powerpoint/2010/main" val="88144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c9eabaa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ec9eabaa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21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83342"/>
            <a:ext cx="7772400" cy="1159856"/>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tinyurl.com/ycu9gy99" TargetMode="External"/><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unideb.webex.com/unideb-hu/j.php?MTID=m618bf748bf530d6a94803a4c96071d58" TargetMode="External"/><Relationship Id="rId5" Type="http://schemas.openxmlformats.org/officeDocument/2006/relationships/hyperlink" Target="https://unideb.webex.com/unideb%20hu/j.php?MTID=ma4514d01a7c186645be97b6c03841ded" TargetMode="External"/><Relationship Id="rId4" Type="http://schemas.openxmlformats.org/officeDocument/2006/relationships/hyperlink" Target="mailto:anka.grabowska@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u3acommunities.org/interest-groups/science-technology/welcome-to-our-project-light-on-plants/"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u3acommunities.org/interest-groups/science-technology/welcome-to-our-project-light-on-plants/"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s://zpasjami.net/category/szwarc-mydlo-i-powidlo/"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hyperlink" Target="https://u3acommunities.org/" TargetMode="External"/><Relationship Id="rId4" Type="http://schemas.openxmlformats.org/officeDocument/2006/relationships/hyperlink" Target="https://jatobym.moodle.p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nka.grabowska@gmail.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hyperlink" Target="https://zpasjami.net/" TargetMode="External"/><Relationship Id="rId5" Type="http://schemas.openxmlformats.org/officeDocument/2006/relationships/hyperlink" Target="https://u3acommunities.org/"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5" name="Text Placeholder 4">
            <a:extLst>
              <a:ext uri="{FF2B5EF4-FFF2-40B4-BE49-F238E27FC236}">
                <a16:creationId xmlns:a16="http://schemas.microsoft.com/office/drawing/2014/main" id="{8CAB3A0F-8DAC-40B9-8212-D280C89509AC}"/>
              </a:ext>
            </a:extLst>
          </p:cNvPr>
          <p:cNvSpPr>
            <a:spLocks noGrp="1"/>
          </p:cNvSpPr>
          <p:nvPr>
            <p:ph type="body" idx="1"/>
          </p:nvPr>
        </p:nvSpPr>
        <p:spPr>
          <a:xfrm>
            <a:off x="0" y="2040775"/>
            <a:ext cx="9144000" cy="1767840"/>
          </a:xfrm>
        </p:spPr>
        <p:txBody>
          <a:bodyPr/>
          <a:lstStyle/>
          <a:p>
            <a:pPr marL="38100" indent="0" algn="ctr">
              <a:buNone/>
            </a:pPr>
            <a:r>
              <a:rPr lang="en-GB">
                <a:latin typeface="Arial Black" panose="020B0A04020102020204" pitchFamily="34" charset="0"/>
              </a:rPr>
              <a:t>WordPress for Seniors – 2 Case Studies </a:t>
            </a:r>
            <a:endParaRPr lang="pl-PL">
              <a:latin typeface="Arial Black" panose="020B0A04020102020204" pitchFamily="34" charset="0"/>
            </a:endParaRPr>
          </a:p>
          <a:p>
            <a:pPr marL="38100" indent="0" algn="ctr">
              <a:buNone/>
            </a:pPr>
            <a:r>
              <a:rPr lang="pl-PL" sz="2400" i="1">
                <a:latin typeface="+mn-lt"/>
                <a:hlinkClick r:id="rId3"/>
              </a:rPr>
              <a:t>Dr Anna Grabowska</a:t>
            </a:r>
            <a:endParaRPr lang="pl-PL" sz="2400" i="1">
              <a:latin typeface="+mn-lt"/>
            </a:endParaRPr>
          </a:p>
          <a:p>
            <a:pPr marL="38100" indent="0" algn="ctr">
              <a:buNone/>
            </a:pPr>
            <a:r>
              <a:rPr lang="pl-PL" sz="2400" i="1">
                <a:latin typeface="+mn-lt"/>
                <a:hlinkClick r:id="rId4"/>
              </a:rPr>
              <a:t>anka.grabowska@gmail.com</a:t>
            </a:r>
            <a:endParaRPr lang="pl-PL" sz="2400" i="1">
              <a:latin typeface="+mn-lt"/>
            </a:endParaRPr>
          </a:p>
          <a:p>
            <a:pPr marL="38100" indent="0" algn="ctr">
              <a:buNone/>
            </a:pPr>
            <a:endParaRPr lang="pl-PL" sz="2400" i="1">
              <a:latin typeface="+mn-lt"/>
            </a:endParaRPr>
          </a:p>
        </p:txBody>
      </p:sp>
      <p:sp>
        <p:nvSpPr>
          <p:cNvPr id="3" name="pole tekstowe 2">
            <a:extLst>
              <a:ext uri="{FF2B5EF4-FFF2-40B4-BE49-F238E27FC236}">
                <a16:creationId xmlns:a16="http://schemas.microsoft.com/office/drawing/2014/main" id="{29D56609-8449-EA64-1DC6-9A96CA52EE0C}"/>
              </a:ext>
            </a:extLst>
          </p:cNvPr>
          <p:cNvSpPr txBox="1"/>
          <p:nvPr/>
        </p:nvSpPr>
        <p:spPr>
          <a:xfrm>
            <a:off x="1" y="4497134"/>
            <a:ext cx="9143999" cy="523220"/>
          </a:xfrm>
          <a:prstGeom prst="rect">
            <a:avLst/>
          </a:prstGeom>
          <a:noFill/>
        </p:spPr>
        <p:txBody>
          <a:bodyPr wrap="square">
            <a:spAutoFit/>
          </a:bodyPr>
          <a:lstStyle/>
          <a:p>
            <a:pPr algn="ctr"/>
            <a:r>
              <a:rPr lang="en-GB" sz="1400" dirty="0"/>
              <a:t>Webex link: </a:t>
            </a:r>
            <a:r>
              <a:rPr lang="en-GB" sz="1400" b="1" i="1" dirty="0">
                <a:hlinkClick r:id="rId5"/>
              </a:rPr>
              <a:t>https://unideb.webex.com/unideb hu/</a:t>
            </a:r>
            <a:r>
              <a:rPr lang="en-GB" sz="1400" b="1" i="1" dirty="0" err="1">
                <a:hlinkClick r:id="rId5"/>
              </a:rPr>
              <a:t>j.php?MTID</a:t>
            </a:r>
            <a:r>
              <a:rPr lang="en-GB" sz="1400" b="1" i="1" dirty="0">
                <a:hlinkClick r:id="rId5"/>
              </a:rPr>
              <a:t>=ma4514d01a7c186645be97b6c03841ded </a:t>
            </a:r>
            <a:endParaRPr lang="pl-PL" sz="2400" b="1" i="1" dirty="0">
              <a:latin typeface="+mn-lt"/>
            </a:endParaRPr>
          </a:p>
          <a:p>
            <a:pPr algn="ctr"/>
            <a:r>
              <a:rPr lang="en-GB" dirty="0"/>
              <a:t>Webex link: </a:t>
            </a:r>
            <a:r>
              <a:rPr lang="en-GB" b="1" i="1" dirty="0">
                <a:hlinkClick r:id="rId6"/>
              </a:rPr>
              <a:t>https://unideb.webex.com/unideb-hu/j.php?MTID=m618bf748bf530d6a94803a4c96071d58</a:t>
            </a:r>
            <a:endParaRPr lang="en-GB" b="1" i="1" dirty="0"/>
          </a:p>
        </p:txBody>
      </p:sp>
      <p:pic>
        <p:nvPicPr>
          <p:cNvPr id="8" name="Obraz 7">
            <a:extLst>
              <a:ext uri="{FF2B5EF4-FFF2-40B4-BE49-F238E27FC236}">
                <a16:creationId xmlns:a16="http://schemas.microsoft.com/office/drawing/2014/main" id="{FB599E39-AAAB-6F7C-4973-178E8B50ABED}"/>
              </a:ext>
            </a:extLst>
          </p:cNvPr>
          <p:cNvPicPr>
            <a:picLocks noChangeAspect="1"/>
          </p:cNvPicPr>
          <p:nvPr/>
        </p:nvPicPr>
        <p:blipFill>
          <a:blip r:embed="rId7"/>
          <a:stretch>
            <a:fillRect/>
          </a:stretch>
        </p:blipFill>
        <p:spPr>
          <a:xfrm>
            <a:off x="1685925" y="857250"/>
            <a:ext cx="5772150" cy="628650"/>
          </a:xfrm>
          <a:prstGeom prst="rect">
            <a:avLst/>
          </a:prstGeom>
        </p:spPr>
      </p:pic>
      <p:pic>
        <p:nvPicPr>
          <p:cNvPr id="15" name="Obraz 14">
            <a:extLst>
              <a:ext uri="{FF2B5EF4-FFF2-40B4-BE49-F238E27FC236}">
                <a16:creationId xmlns:a16="http://schemas.microsoft.com/office/drawing/2014/main" id="{DE36EA58-1E8D-0907-AAC2-58BAE1D0B0C3}"/>
              </a:ext>
            </a:extLst>
          </p:cNvPr>
          <p:cNvPicPr>
            <a:picLocks noChangeAspect="1"/>
          </p:cNvPicPr>
          <p:nvPr/>
        </p:nvPicPr>
        <p:blipFill>
          <a:blip r:embed="rId8"/>
          <a:stretch>
            <a:fillRect/>
          </a:stretch>
        </p:blipFill>
        <p:spPr>
          <a:xfrm>
            <a:off x="0" y="-2374"/>
            <a:ext cx="9144000" cy="465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Picture 2">
            <a:extLst>
              <a:ext uri="{FF2B5EF4-FFF2-40B4-BE49-F238E27FC236}">
                <a16:creationId xmlns:a16="http://schemas.microsoft.com/office/drawing/2014/main" id="{348EC9B6-6CC1-4B4C-B41A-39206A5990A2}"/>
              </a:ext>
            </a:extLst>
          </p:cNvPr>
          <p:cNvPicPr>
            <a:picLocks noChangeAspect="1"/>
          </p:cNvPicPr>
          <p:nvPr/>
        </p:nvPicPr>
        <p:blipFill>
          <a:blip r:embed="rId3"/>
          <a:stretch>
            <a:fillRect/>
          </a:stretch>
        </p:blipFill>
        <p:spPr>
          <a:xfrm>
            <a:off x="132976" y="1208868"/>
            <a:ext cx="4564662" cy="2567622"/>
          </a:xfrm>
          <a:prstGeom prst="rect">
            <a:avLst/>
          </a:prstGeom>
        </p:spPr>
      </p:pic>
      <p:pic>
        <p:nvPicPr>
          <p:cNvPr id="4" name="Obraz 3">
            <a:extLst>
              <a:ext uri="{FF2B5EF4-FFF2-40B4-BE49-F238E27FC236}">
                <a16:creationId xmlns:a16="http://schemas.microsoft.com/office/drawing/2014/main" id="{D43F5E1D-DEAC-2AF7-DE5E-912FFB5C4314}"/>
              </a:ext>
            </a:extLst>
          </p:cNvPr>
          <p:cNvPicPr>
            <a:picLocks noChangeAspect="1"/>
          </p:cNvPicPr>
          <p:nvPr/>
        </p:nvPicPr>
        <p:blipFill>
          <a:blip r:embed="rId4"/>
          <a:stretch>
            <a:fillRect/>
          </a:stretch>
        </p:blipFill>
        <p:spPr>
          <a:xfrm>
            <a:off x="0" y="0"/>
            <a:ext cx="9144000" cy="465640"/>
          </a:xfrm>
          <a:prstGeom prst="rect">
            <a:avLst/>
          </a:prstGeom>
        </p:spPr>
      </p:pic>
      <p:pic>
        <p:nvPicPr>
          <p:cNvPr id="5" name="Picture 3">
            <a:extLst>
              <a:ext uri="{FF2B5EF4-FFF2-40B4-BE49-F238E27FC236}">
                <a16:creationId xmlns:a16="http://schemas.microsoft.com/office/drawing/2014/main" id="{8CEECB6F-5ED4-568F-FBD1-FB0A74E9BE19}"/>
              </a:ext>
            </a:extLst>
          </p:cNvPr>
          <p:cNvPicPr>
            <a:picLocks noChangeAspect="1"/>
          </p:cNvPicPr>
          <p:nvPr/>
        </p:nvPicPr>
        <p:blipFill>
          <a:blip r:embed="rId5"/>
          <a:stretch>
            <a:fillRect/>
          </a:stretch>
        </p:blipFill>
        <p:spPr>
          <a:xfrm>
            <a:off x="4277532" y="2483656"/>
            <a:ext cx="4773477" cy="2527864"/>
          </a:xfrm>
          <a:prstGeom prst="rect">
            <a:avLst/>
          </a:prstGeom>
        </p:spPr>
      </p:pic>
      <p:sp>
        <p:nvSpPr>
          <p:cNvPr id="7" name="Tytuł 6">
            <a:extLst>
              <a:ext uri="{FF2B5EF4-FFF2-40B4-BE49-F238E27FC236}">
                <a16:creationId xmlns:a16="http://schemas.microsoft.com/office/drawing/2014/main" id="{200DFB6D-42CD-3875-0F33-3D5B77F09894}"/>
              </a:ext>
            </a:extLst>
          </p:cNvPr>
          <p:cNvSpPr>
            <a:spLocks noGrp="1"/>
          </p:cNvSpPr>
          <p:nvPr>
            <p:ph type="title"/>
          </p:nvPr>
        </p:nvSpPr>
        <p:spPr>
          <a:xfrm>
            <a:off x="457200" y="351618"/>
            <a:ext cx="8229600" cy="857250"/>
          </a:xfrm>
        </p:spPr>
        <p:txBody>
          <a:bodyPr/>
          <a:lstStyle/>
          <a:p>
            <a:pPr algn="ctr"/>
            <a:r>
              <a:rPr lang="pl-PL">
                <a:latin typeface="Arial Black" panose="020B0A04020102020204" pitchFamily="34" charset="0"/>
              </a:rPr>
              <a:t>Online &amp; F2F</a:t>
            </a:r>
            <a:endParaRPr lang="en-GB">
              <a:latin typeface="Arial Black" panose="020B0A04020102020204" pitchFamily="34" charset="0"/>
            </a:endParaRPr>
          </a:p>
        </p:txBody>
      </p:sp>
    </p:spTree>
    <p:extLst>
      <p:ext uri="{BB962C8B-B14F-4D97-AF65-F5344CB8AC3E}">
        <p14:creationId xmlns:p14="http://schemas.microsoft.com/office/powerpoint/2010/main" val="223772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Picture 2">
            <a:extLst>
              <a:ext uri="{FF2B5EF4-FFF2-40B4-BE49-F238E27FC236}">
                <a16:creationId xmlns:a16="http://schemas.microsoft.com/office/drawing/2014/main" id="{D922E614-B02F-4383-BCFF-68DE16FC8238}"/>
              </a:ext>
            </a:extLst>
          </p:cNvPr>
          <p:cNvPicPr>
            <a:picLocks noChangeAspect="1"/>
          </p:cNvPicPr>
          <p:nvPr/>
        </p:nvPicPr>
        <p:blipFill>
          <a:blip r:embed="rId3"/>
          <a:stretch>
            <a:fillRect/>
          </a:stretch>
        </p:blipFill>
        <p:spPr>
          <a:xfrm>
            <a:off x="154983" y="1063228"/>
            <a:ext cx="4712981" cy="2651052"/>
          </a:xfrm>
          <a:prstGeom prst="rect">
            <a:avLst/>
          </a:prstGeom>
        </p:spPr>
      </p:pic>
      <p:pic>
        <p:nvPicPr>
          <p:cNvPr id="4" name="Obraz 3">
            <a:extLst>
              <a:ext uri="{FF2B5EF4-FFF2-40B4-BE49-F238E27FC236}">
                <a16:creationId xmlns:a16="http://schemas.microsoft.com/office/drawing/2014/main" id="{73DD5C20-4733-B229-CD25-7E97AF332D05}"/>
              </a:ext>
            </a:extLst>
          </p:cNvPr>
          <p:cNvPicPr>
            <a:picLocks noChangeAspect="1"/>
          </p:cNvPicPr>
          <p:nvPr/>
        </p:nvPicPr>
        <p:blipFill>
          <a:blip r:embed="rId4"/>
          <a:stretch>
            <a:fillRect/>
          </a:stretch>
        </p:blipFill>
        <p:spPr>
          <a:xfrm>
            <a:off x="0" y="-63308"/>
            <a:ext cx="9144000" cy="465640"/>
          </a:xfrm>
          <a:prstGeom prst="rect">
            <a:avLst/>
          </a:prstGeom>
        </p:spPr>
      </p:pic>
      <p:pic>
        <p:nvPicPr>
          <p:cNvPr id="5" name="Picture 2">
            <a:extLst>
              <a:ext uri="{FF2B5EF4-FFF2-40B4-BE49-F238E27FC236}">
                <a16:creationId xmlns:a16="http://schemas.microsoft.com/office/drawing/2014/main" id="{FD939EF3-4A27-B87B-0610-6405C904A7F7}"/>
              </a:ext>
            </a:extLst>
          </p:cNvPr>
          <p:cNvPicPr>
            <a:picLocks noChangeAspect="1"/>
          </p:cNvPicPr>
          <p:nvPr/>
        </p:nvPicPr>
        <p:blipFill>
          <a:blip r:embed="rId5"/>
          <a:stretch>
            <a:fillRect/>
          </a:stretch>
        </p:blipFill>
        <p:spPr>
          <a:xfrm>
            <a:off x="4170311" y="2485984"/>
            <a:ext cx="4818706" cy="2531266"/>
          </a:xfrm>
          <a:prstGeom prst="rect">
            <a:avLst/>
          </a:prstGeom>
        </p:spPr>
      </p:pic>
      <p:sp>
        <p:nvSpPr>
          <p:cNvPr id="6" name="Tytuł 5">
            <a:extLst>
              <a:ext uri="{FF2B5EF4-FFF2-40B4-BE49-F238E27FC236}">
                <a16:creationId xmlns:a16="http://schemas.microsoft.com/office/drawing/2014/main" id="{8D2BA99C-0E7D-82A9-8A37-345FBDBD85BB}"/>
              </a:ext>
            </a:extLst>
          </p:cNvPr>
          <p:cNvSpPr>
            <a:spLocks noGrp="1"/>
          </p:cNvSpPr>
          <p:nvPr>
            <p:ph type="title"/>
          </p:nvPr>
        </p:nvSpPr>
        <p:spPr/>
        <p:txBody>
          <a:bodyPr/>
          <a:lstStyle/>
          <a:p>
            <a:pPr algn="ctr"/>
            <a:r>
              <a:rPr lang="pl-PL">
                <a:latin typeface="Arial Black" panose="020B0A04020102020204" pitchFamily="34" charset="0"/>
              </a:rPr>
              <a:t>WordPress &amp; Facebook</a:t>
            </a:r>
            <a:endParaRPr lang="en-GB">
              <a:latin typeface="Arial Black" panose="020B0A04020102020204" pitchFamily="34" charset="0"/>
            </a:endParaRPr>
          </a:p>
        </p:txBody>
      </p:sp>
    </p:spTree>
    <p:extLst>
      <p:ext uri="{BB962C8B-B14F-4D97-AF65-F5344CB8AC3E}">
        <p14:creationId xmlns:p14="http://schemas.microsoft.com/office/powerpoint/2010/main" val="255776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endParaRPr lang="en-GB">
              <a:latin typeface="Arial Black" panose="020B0A04020102020204" pitchFamily="34" charset="0"/>
            </a:endParaRPr>
          </a:p>
        </p:txBody>
      </p:sp>
      <p:pic>
        <p:nvPicPr>
          <p:cNvPr id="4" name="Obraz 3">
            <a:extLst>
              <a:ext uri="{FF2B5EF4-FFF2-40B4-BE49-F238E27FC236}">
                <a16:creationId xmlns:a16="http://schemas.microsoft.com/office/drawing/2014/main" id="{96586029-5D19-44E3-6B3C-CFC8038EE611}"/>
              </a:ext>
            </a:extLst>
          </p:cNvPr>
          <p:cNvPicPr>
            <a:picLocks noChangeAspect="1"/>
          </p:cNvPicPr>
          <p:nvPr/>
        </p:nvPicPr>
        <p:blipFill>
          <a:blip r:embed="rId3"/>
          <a:stretch>
            <a:fillRect/>
          </a:stretch>
        </p:blipFill>
        <p:spPr>
          <a:xfrm>
            <a:off x="340961" y="1072095"/>
            <a:ext cx="8462075" cy="3919605"/>
          </a:xfrm>
          <a:prstGeom prst="rect">
            <a:avLst/>
          </a:prstGeom>
        </p:spPr>
      </p:pic>
    </p:spTree>
    <p:extLst>
      <p:ext uri="{BB962C8B-B14F-4D97-AF65-F5344CB8AC3E}">
        <p14:creationId xmlns:p14="http://schemas.microsoft.com/office/powerpoint/2010/main" val="243621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r>
              <a:rPr lang="pl-PL">
                <a:latin typeface="Arial Black" panose="020B0A04020102020204" pitchFamily="34" charset="0"/>
              </a:rPr>
              <a:t> – People</a:t>
            </a:r>
            <a:endParaRPr lang="en-GB">
              <a:latin typeface="Arial Black" panose="020B0A04020102020204" pitchFamily="34" charset="0"/>
            </a:endParaRPr>
          </a:p>
        </p:txBody>
      </p:sp>
      <p:pic>
        <p:nvPicPr>
          <p:cNvPr id="6" name="Obraz 5">
            <a:extLst>
              <a:ext uri="{FF2B5EF4-FFF2-40B4-BE49-F238E27FC236}">
                <a16:creationId xmlns:a16="http://schemas.microsoft.com/office/drawing/2014/main" id="{14241D3E-6129-5CFA-2A33-32AD90D2C602}"/>
              </a:ext>
            </a:extLst>
          </p:cNvPr>
          <p:cNvPicPr>
            <a:picLocks noChangeAspect="1"/>
          </p:cNvPicPr>
          <p:nvPr/>
        </p:nvPicPr>
        <p:blipFill>
          <a:blip r:embed="rId3"/>
          <a:stretch>
            <a:fillRect/>
          </a:stretch>
        </p:blipFill>
        <p:spPr>
          <a:xfrm>
            <a:off x="1511084" y="1003859"/>
            <a:ext cx="6121830" cy="4062149"/>
          </a:xfrm>
          <a:prstGeom prst="rect">
            <a:avLst/>
          </a:prstGeom>
        </p:spPr>
      </p:pic>
    </p:spTree>
    <p:extLst>
      <p:ext uri="{BB962C8B-B14F-4D97-AF65-F5344CB8AC3E}">
        <p14:creationId xmlns:p14="http://schemas.microsoft.com/office/powerpoint/2010/main" val="343683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r>
              <a:rPr lang="pl-PL">
                <a:latin typeface="Arial Black" panose="020B0A04020102020204" pitchFamily="34" charset="0"/>
              </a:rPr>
              <a:t> – People </a:t>
            </a:r>
            <a:endParaRPr lang="en-GB">
              <a:latin typeface="Arial Black" panose="020B0A04020102020204" pitchFamily="34" charset="0"/>
            </a:endParaRPr>
          </a:p>
        </p:txBody>
      </p:sp>
      <p:pic>
        <p:nvPicPr>
          <p:cNvPr id="8" name="Obraz 7">
            <a:extLst>
              <a:ext uri="{FF2B5EF4-FFF2-40B4-BE49-F238E27FC236}">
                <a16:creationId xmlns:a16="http://schemas.microsoft.com/office/drawing/2014/main" id="{E49FDF35-B066-16D9-62E0-CD73A0F5ADA2}"/>
              </a:ext>
            </a:extLst>
          </p:cNvPr>
          <p:cNvPicPr>
            <a:picLocks noChangeAspect="1"/>
          </p:cNvPicPr>
          <p:nvPr/>
        </p:nvPicPr>
        <p:blipFill>
          <a:blip r:embed="rId3"/>
          <a:stretch>
            <a:fillRect/>
          </a:stretch>
        </p:blipFill>
        <p:spPr>
          <a:xfrm>
            <a:off x="664381" y="1157336"/>
            <a:ext cx="7815236" cy="3924223"/>
          </a:xfrm>
          <a:prstGeom prst="rect">
            <a:avLst/>
          </a:prstGeom>
        </p:spPr>
      </p:pic>
    </p:spTree>
    <p:extLst>
      <p:ext uri="{BB962C8B-B14F-4D97-AF65-F5344CB8AC3E}">
        <p14:creationId xmlns:p14="http://schemas.microsoft.com/office/powerpoint/2010/main" val="336985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457199" y="300086"/>
            <a:ext cx="8229600"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r>
              <a:rPr lang="pl-PL">
                <a:latin typeface="Arial Black" panose="020B0A04020102020204" pitchFamily="34" charset="0"/>
              </a:rPr>
              <a:t> - People</a:t>
            </a:r>
            <a:endParaRPr lang="en-GB">
              <a:latin typeface="Arial Black" panose="020B0A04020102020204" pitchFamily="34" charset="0"/>
            </a:endParaRPr>
          </a:p>
        </p:txBody>
      </p:sp>
      <p:pic>
        <p:nvPicPr>
          <p:cNvPr id="6" name="Obraz 5">
            <a:extLst>
              <a:ext uri="{FF2B5EF4-FFF2-40B4-BE49-F238E27FC236}">
                <a16:creationId xmlns:a16="http://schemas.microsoft.com/office/drawing/2014/main" id="{9082D112-D157-F7B3-BA8B-4EAE718BB8DB}"/>
              </a:ext>
            </a:extLst>
          </p:cNvPr>
          <p:cNvPicPr>
            <a:picLocks noChangeAspect="1"/>
          </p:cNvPicPr>
          <p:nvPr/>
        </p:nvPicPr>
        <p:blipFill>
          <a:blip r:embed="rId3"/>
          <a:stretch>
            <a:fillRect/>
          </a:stretch>
        </p:blipFill>
        <p:spPr>
          <a:xfrm>
            <a:off x="733935" y="1157336"/>
            <a:ext cx="7676128" cy="3857024"/>
          </a:xfrm>
          <a:prstGeom prst="rect">
            <a:avLst/>
          </a:prstGeom>
        </p:spPr>
      </p:pic>
    </p:spTree>
    <p:extLst>
      <p:ext uri="{BB962C8B-B14F-4D97-AF65-F5344CB8AC3E}">
        <p14:creationId xmlns:p14="http://schemas.microsoft.com/office/powerpoint/2010/main" val="385180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r>
              <a:rPr lang="pl-PL">
                <a:latin typeface="Arial Black" panose="020B0A04020102020204" pitchFamily="34" charset="0"/>
              </a:rPr>
              <a:t> – my 1st </a:t>
            </a:r>
            <a:r>
              <a:rPr lang="pl-PL" err="1">
                <a:latin typeface="Arial Black" panose="020B0A04020102020204" pitchFamily="34" charset="0"/>
              </a:rPr>
              <a:t>page</a:t>
            </a:r>
            <a:br>
              <a:rPr lang="pl-PL" sz="1400">
                <a:latin typeface="Arial Black" panose="020B0A04020102020204" pitchFamily="34" charset="0"/>
              </a:rPr>
            </a:br>
            <a:r>
              <a:rPr lang="pl-PL" sz="1400">
                <a:latin typeface="Arial Narrow" panose="020B0606020202030204" pitchFamily="34" charset="0"/>
                <a:hlinkClick r:id="rId3"/>
              </a:rPr>
              <a:t>https://u3acommunities.org/interest-groups/science-technology/welcome-to-our-project-light-on-plants/ </a:t>
            </a:r>
            <a:endParaRPr lang="en-GB" sz="1400">
              <a:latin typeface="Arial Narrow" panose="020B0606020202030204" pitchFamily="34" charset="0"/>
            </a:endParaRPr>
          </a:p>
        </p:txBody>
      </p:sp>
      <p:pic>
        <p:nvPicPr>
          <p:cNvPr id="6" name="Obraz 5">
            <a:extLst>
              <a:ext uri="{FF2B5EF4-FFF2-40B4-BE49-F238E27FC236}">
                <a16:creationId xmlns:a16="http://schemas.microsoft.com/office/drawing/2014/main" id="{E28D837D-DDD3-173F-2C05-25B414808C0A}"/>
              </a:ext>
            </a:extLst>
          </p:cNvPr>
          <p:cNvPicPr>
            <a:picLocks noChangeAspect="1"/>
          </p:cNvPicPr>
          <p:nvPr/>
        </p:nvPicPr>
        <p:blipFill>
          <a:blip r:embed="rId4"/>
          <a:stretch>
            <a:fillRect/>
          </a:stretch>
        </p:blipFill>
        <p:spPr>
          <a:xfrm>
            <a:off x="0" y="1223960"/>
            <a:ext cx="9144000" cy="3919540"/>
          </a:xfrm>
          <a:prstGeom prst="rect">
            <a:avLst/>
          </a:prstGeom>
        </p:spPr>
      </p:pic>
    </p:spTree>
    <p:extLst>
      <p:ext uri="{BB962C8B-B14F-4D97-AF65-F5344CB8AC3E}">
        <p14:creationId xmlns:p14="http://schemas.microsoft.com/office/powerpoint/2010/main" val="1347922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a:latin typeface="Arial Black" panose="020B0A04020102020204" pitchFamily="34" charset="0"/>
              </a:rPr>
              <a:t>U3A </a:t>
            </a:r>
            <a:r>
              <a:rPr lang="pl-PL" err="1">
                <a:latin typeface="Arial Black" panose="020B0A04020102020204" pitchFamily="34" charset="0"/>
              </a:rPr>
              <a:t>Communities</a:t>
            </a:r>
            <a:r>
              <a:rPr lang="pl-PL">
                <a:latin typeface="Arial Black" panose="020B0A04020102020204" pitchFamily="34" charset="0"/>
              </a:rPr>
              <a:t> – my 1st </a:t>
            </a:r>
            <a:r>
              <a:rPr lang="pl-PL" err="1">
                <a:latin typeface="Arial Black" panose="020B0A04020102020204" pitchFamily="34" charset="0"/>
              </a:rPr>
              <a:t>page</a:t>
            </a:r>
            <a:br>
              <a:rPr lang="pl-PL" sz="1400">
                <a:latin typeface="Arial Black" panose="020B0A04020102020204" pitchFamily="34" charset="0"/>
              </a:rPr>
            </a:br>
            <a:r>
              <a:rPr lang="pl-PL" sz="1400">
                <a:latin typeface="Arial Narrow" panose="020B0606020202030204" pitchFamily="34" charset="0"/>
                <a:hlinkClick r:id="rId3"/>
              </a:rPr>
              <a:t>https://u3acommunities.org/interest-groups/science-technology/welcome-to-our-project-light-on-plants/ </a:t>
            </a:r>
            <a:endParaRPr lang="en-GB" sz="1400">
              <a:latin typeface="Arial Narrow" panose="020B0606020202030204" pitchFamily="34" charset="0"/>
            </a:endParaRPr>
          </a:p>
        </p:txBody>
      </p:sp>
      <p:pic>
        <p:nvPicPr>
          <p:cNvPr id="5" name="Obraz 4">
            <a:extLst>
              <a:ext uri="{FF2B5EF4-FFF2-40B4-BE49-F238E27FC236}">
                <a16:creationId xmlns:a16="http://schemas.microsoft.com/office/drawing/2014/main" id="{94F80960-7D07-D02F-1A8B-B0361D330D89}"/>
              </a:ext>
            </a:extLst>
          </p:cNvPr>
          <p:cNvPicPr>
            <a:picLocks noChangeAspect="1"/>
          </p:cNvPicPr>
          <p:nvPr/>
        </p:nvPicPr>
        <p:blipFill>
          <a:blip r:embed="rId4"/>
          <a:stretch>
            <a:fillRect/>
          </a:stretch>
        </p:blipFill>
        <p:spPr>
          <a:xfrm>
            <a:off x="1585847" y="1223960"/>
            <a:ext cx="5972306" cy="3888644"/>
          </a:xfrm>
          <a:prstGeom prst="rect">
            <a:avLst/>
          </a:prstGeom>
        </p:spPr>
      </p:pic>
    </p:spTree>
    <p:extLst>
      <p:ext uri="{BB962C8B-B14F-4D97-AF65-F5344CB8AC3E}">
        <p14:creationId xmlns:p14="http://schemas.microsoft.com/office/powerpoint/2010/main" val="271406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366710"/>
            <a:ext cx="9082008" cy="857250"/>
          </a:xfrm>
        </p:spPr>
        <p:txBody>
          <a:bodyPr/>
          <a:lstStyle/>
          <a:p>
            <a:pPr algn="ctr"/>
            <a:r>
              <a:rPr lang="pl-PL">
                <a:latin typeface="Arial Black" panose="020B0A04020102020204" pitchFamily="34" charset="0"/>
              </a:rPr>
              <a:t>zpasjami.net – my blog</a:t>
            </a:r>
            <a:br>
              <a:rPr lang="pl-PL" sz="1400">
                <a:latin typeface="Arial Black" panose="020B0A04020102020204" pitchFamily="34" charset="0"/>
              </a:rPr>
            </a:br>
            <a:r>
              <a:rPr lang="pl-PL" sz="1400">
                <a:latin typeface="Arial Narrow" panose="020B0606020202030204" pitchFamily="34" charset="0"/>
                <a:hlinkClick r:id="rId3"/>
              </a:rPr>
              <a:t>https://zpasjami.net/category/szwarc-mydlo-i-powidlo/</a:t>
            </a:r>
            <a:endParaRPr lang="en-GB" sz="1400">
              <a:latin typeface="Arial Narrow" panose="020B0606020202030204" pitchFamily="34" charset="0"/>
            </a:endParaRPr>
          </a:p>
        </p:txBody>
      </p:sp>
      <p:pic>
        <p:nvPicPr>
          <p:cNvPr id="8" name="Obraz 7">
            <a:extLst>
              <a:ext uri="{FF2B5EF4-FFF2-40B4-BE49-F238E27FC236}">
                <a16:creationId xmlns:a16="http://schemas.microsoft.com/office/drawing/2014/main" id="{94D6C574-BD67-AD6F-0012-FFEF3D24D749}"/>
              </a:ext>
            </a:extLst>
          </p:cNvPr>
          <p:cNvPicPr>
            <a:picLocks noChangeAspect="1"/>
          </p:cNvPicPr>
          <p:nvPr/>
        </p:nvPicPr>
        <p:blipFill>
          <a:blip r:embed="rId4"/>
          <a:stretch>
            <a:fillRect/>
          </a:stretch>
        </p:blipFill>
        <p:spPr>
          <a:xfrm>
            <a:off x="764919" y="1223960"/>
            <a:ext cx="7614161" cy="3797491"/>
          </a:xfrm>
          <a:prstGeom prst="rect">
            <a:avLst/>
          </a:prstGeom>
        </p:spPr>
      </p:pic>
    </p:spTree>
    <p:extLst>
      <p:ext uri="{BB962C8B-B14F-4D97-AF65-F5344CB8AC3E}">
        <p14:creationId xmlns:p14="http://schemas.microsoft.com/office/powerpoint/2010/main" val="3136574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3"/>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4446F718-87EE-30FB-5443-5D6CC50BB8FA}"/>
              </a:ext>
            </a:extLst>
          </p:cNvPr>
          <p:cNvSpPr>
            <a:spLocks noGrp="1"/>
          </p:cNvSpPr>
          <p:nvPr>
            <p:ph type="title"/>
          </p:nvPr>
        </p:nvSpPr>
        <p:spPr>
          <a:xfrm>
            <a:off x="0" y="416175"/>
            <a:ext cx="9144000" cy="857250"/>
          </a:xfrm>
        </p:spPr>
        <p:txBody>
          <a:bodyPr/>
          <a:lstStyle/>
          <a:p>
            <a:pPr algn="ctr"/>
            <a:r>
              <a:rPr lang="pl-PL" sz="3600" err="1">
                <a:latin typeface="Arial Black" panose="020B0A04020102020204" pitchFamily="34" charset="0"/>
              </a:rPr>
              <a:t>Senior’s</a:t>
            </a:r>
            <a:r>
              <a:rPr lang="pl-PL" sz="3600">
                <a:latin typeface="Arial Black" panose="020B0A04020102020204" pitchFamily="34" charset="0"/>
              </a:rPr>
              <a:t> </a:t>
            </a:r>
            <a:r>
              <a:rPr lang="pl-PL" sz="3600" err="1">
                <a:latin typeface="Arial Black" panose="020B0A04020102020204" pitchFamily="34" charset="0"/>
              </a:rPr>
              <a:t>Wellbeing</a:t>
            </a:r>
            <a:r>
              <a:rPr lang="pl-PL">
                <a:latin typeface="Arial Black" panose="020B0A04020102020204" pitchFamily="34" charset="0"/>
              </a:rPr>
              <a:t>– </a:t>
            </a:r>
            <a:r>
              <a:rPr lang="pl-PL" err="1">
                <a:latin typeface="Arial Black" panose="020B0A04020102020204" pitchFamily="34" charset="0"/>
              </a:rPr>
              <a:t>let’s</a:t>
            </a:r>
            <a:r>
              <a:rPr lang="pl-PL">
                <a:latin typeface="Arial Black" panose="020B0A04020102020204" pitchFamily="34" charset="0"/>
              </a:rPr>
              <a:t> </a:t>
            </a:r>
            <a:r>
              <a:rPr lang="pl-PL" err="1">
                <a:latin typeface="Arial Black" panose="020B0A04020102020204" pitchFamily="34" charset="0"/>
              </a:rPr>
              <a:t>continue</a:t>
            </a:r>
            <a:endParaRPr lang="en-GB" sz="2000">
              <a:latin typeface="Arial Narrow" panose="020B0606020202030204" pitchFamily="34" charset="0"/>
            </a:endParaRPr>
          </a:p>
        </p:txBody>
      </p:sp>
      <p:pic>
        <p:nvPicPr>
          <p:cNvPr id="7" name="Obraz 6">
            <a:extLst>
              <a:ext uri="{FF2B5EF4-FFF2-40B4-BE49-F238E27FC236}">
                <a16:creationId xmlns:a16="http://schemas.microsoft.com/office/drawing/2014/main" id="{5F3EFB50-A91C-8E19-8D3A-9C1EF216AB56}"/>
              </a:ext>
            </a:extLst>
          </p:cNvPr>
          <p:cNvPicPr>
            <a:picLocks noChangeAspect="1"/>
          </p:cNvPicPr>
          <p:nvPr/>
        </p:nvPicPr>
        <p:blipFill>
          <a:blip r:embed="rId4"/>
          <a:stretch>
            <a:fillRect/>
          </a:stretch>
        </p:blipFill>
        <p:spPr>
          <a:xfrm>
            <a:off x="271219" y="1590670"/>
            <a:ext cx="3762107" cy="2994623"/>
          </a:xfrm>
          <a:prstGeom prst="rect">
            <a:avLst/>
          </a:prstGeom>
        </p:spPr>
      </p:pic>
      <p:pic>
        <p:nvPicPr>
          <p:cNvPr id="8" name="Obraz 7">
            <a:extLst>
              <a:ext uri="{FF2B5EF4-FFF2-40B4-BE49-F238E27FC236}">
                <a16:creationId xmlns:a16="http://schemas.microsoft.com/office/drawing/2014/main" id="{27BBC4C4-10E4-1493-A476-F8C981D0E904}"/>
              </a:ext>
            </a:extLst>
          </p:cNvPr>
          <p:cNvPicPr>
            <a:picLocks noChangeAspect="1"/>
          </p:cNvPicPr>
          <p:nvPr/>
        </p:nvPicPr>
        <p:blipFill>
          <a:blip r:embed="rId5"/>
          <a:stretch>
            <a:fillRect/>
          </a:stretch>
        </p:blipFill>
        <p:spPr>
          <a:xfrm>
            <a:off x="4153406" y="1590670"/>
            <a:ext cx="4719375" cy="2994623"/>
          </a:xfrm>
          <a:prstGeom prst="rect">
            <a:avLst/>
          </a:prstGeom>
        </p:spPr>
      </p:pic>
    </p:spTree>
    <p:extLst>
      <p:ext uri="{BB962C8B-B14F-4D97-AF65-F5344CB8AC3E}">
        <p14:creationId xmlns:p14="http://schemas.microsoft.com/office/powerpoint/2010/main" val="91505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3"/>
          <a:stretch>
            <a:fillRect/>
          </a:stretch>
        </p:blipFill>
        <p:spPr>
          <a:xfrm>
            <a:off x="0" y="0"/>
            <a:ext cx="9144000" cy="465640"/>
          </a:xfrm>
          <a:prstGeom prst="rect">
            <a:avLst/>
          </a:prstGeom>
        </p:spPr>
      </p:pic>
      <p:sp>
        <p:nvSpPr>
          <p:cNvPr id="4" name="Google Shape;154;p31">
            <a:extLst>
              <a:ext uri="{FF2B5EF4-FFF2-40B4-BE49-F238E27FC236}">
                <a16:creationId xmlns:a16="http://schemas.microsoft.com/office/drawing/2014/main" id="{C2513590-BE6B-6C0B-6200-1BF1F18B28DB}"/>
              </a:ext>
            </a:extLst>
          </p:cNvPr>
          <p:cNvSpPr txBox="1"/>
          <p:nvPr/>
        </p:nvSpPr>
        <p:spPr>
          <a:xfrm>
            <a:off x="5322944" y="1281516"/>
            <a:ext cx="3618126" cy="2580468"/>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1200"/>
              </a:spcAft>
              <a:buNone/>
            </a:pPr>
            <a:r>
              <a:rPr lang="en-GB" sz="1600" dirty="0">
                <a:solidFill>
                  <a:schemeClr val="dk1"/>
                </a:solidFill>
                <a:latin typeface="Arial Narrow" panose="020B0606020202030204" pitchFamily="34" charset="0"/>
              </a:rPr>
              <a:t>I have been retired since 2007 and  have been managing meetings for elderly in</a:t>
            </a:r>
            <a:r>
              <a:rPr lang="pl-PL" sz="1600" dirty="0">
                <a:solidFill>
                  <a:schemeClr val="dk1"/>
                </a:solidFill>
                <a:latin typeface="Arial Narrow" panose="020B0606020202030204" pitchFamily="34" charset="0"/>
              </a:rPr>
              <a:t> a</a:t>
            </a:r>
            <a:r>
              <a:rPr lang="en-GB" sz="1600" dirty="0">
                <a:solidFill>
                  <a:schemeClr val="dk1"/>
                </a:solidFill>
                <a:latin typeface="Arial Narrow" panose="020B0606020202030204" pitchFamily="34" charset="0"/>
              </a:rPr>
              <a:t> blended mode</a:t>
            </a:r>
            <a:r>
              <a:rPr lang="pl-PL" sz="1600" dirty="0">
                <a:solidFill>
                  <a:schemeClr val="dk1"/>
                </a:solidFill>
                <a:latin typeface="Arial Narrow" panose="020B0606020202030204" pitchFamily="34" charset="0"/>
              </a:rPr>
              <a:t> (F2F &amp; </a:t>
            </a:r>
            <a:r>
              <a:rPr lang="pl-PL" sz="1600" dirty="0" err="1">
                <a:solidFill>
                  <a:schemeClr val="dk1"/>
                </a:solidFill>
                <a:latin typeface="Arial Narrow" panose="020B0606020202030204" pitchFamily="34" charset="0"/>
                <a:hlinkClick r:id="rId4"/>
              </a:rPr>
              <a:t>Lifelong</a:t>
            </a:r>
            <a:r>
              <a:rPr lang="pl-PL" sz="1600" dirty="0">
                <a:solidFill>
                  <a:schemeClr val="dk1"/>
                </a:solidFill>
                <a:latin typeface="Arial Narrow" panose="020B0606020202030204" pitchFamily="34" charset="0"/>
                <a:hlinkClick r:id="rId4"/>
              </a:rPr>
              <a:t> Learning for </a:t>
            </a:r>
            <a:r>
              <a:rPr lang="pl-PL" sz="1600" dirty="0" err="1">
                <a:solidFill>
                  <a:schemeClr val="dk1"/>
                </a:solidFill>
                <a:latin typeface="Arial Narrow" panose="020B0606020202030204" pitchFamily="34" charset="0"/>
                <a:hlinkClick r:id="rId4"/>
              </a:rPr>
              <a:t>All</a:t>
            </a:r>
            <a:r>
              <a:rPr lang="pl-PL" sz="1600" dirty="0">
                <a:solidFill>
                  <a:schemeClr val="dk1"/>
                </a:solidFill>
                <a:latin typeface="Arial Narrow" panose="020B0606020202030204" pitchFamily="34" charset="0"/>
              </a:rPr>
              <a:t>).</a:t>
            </a:r>
          </a:p>
          <a:p>
            <a:pPr marL="0" lvl="0" indent="0" algn="just" rtl="0">
              <a:lnSpc>
                <a:spcPct val="115000"/>
              </a:lnSpc>
              <a:spcBef>
                <a:spcPts val="1200"/>
              </a:spcBef>
              <a:spcAft>
                <a:spcPts val="1200"/>
              </a:spcAft>
              <a:buNone/>
            </a:pPr>
            <a:r>
              <a:rPr lang="en-GB" sz="1600" dirty="0">
                <a:solidFill>
                  <a:schemeClr val="dk1"/>
                </a:solidFill>
                <a:latin typeface="Arial Narrow" panose="020B0606020202030204" pitchFamily="34" charset="0"/>
              </a:rPr>
              <a:t>Since 2021 </a:t>
            </a:r>
            <a:r>
              <a:rPr lang="pl-PL" sz="1600" dirty="0">
                <a:solidFill>
                  <a:schemeClr val="dk1"/>
                </a:solidFill>
                <a:latin typeface="Arial Narrow" panose="020B0606020202030204" pitchFamily="34" charset="0"/>
              </a:rPr>
              <a:t>I </a:t>
            </a:r>
            <a:r>
              <a:rPr lang="pl-PL" sz="1600" dirty="0" err="1">
                <a:solidFill>
                  <a:schemeClr val="dk1"/>
                </a:solidFill>
                <a:latin typeface="Arial Narrow" panose="020B0606020202030204" pitchFamily="34" charset="0"/>
              </a:rPr>
              <a:t>have</a:t>
            </a:r>
            <a:r>
              <a:rPr lang="pl-PL" sz="1600" dirty="0">
                <a:solidFill>
                  <a:schemeClr val="dk1"/>
                </a:solidFill>
                <a:latin typeface="Arial Narrow" panose="020B0606020202030204" pitchFamily="34" charset="0"/>
              </a:rPr>
              <a:t> </a:t>
            </a:r>
            <a:r>
              <a:rPr lang="pl-PL" sz="1600" dirty="0" err="1">
                <a:solidFill>
                  <a:schemeClr val="dk1"/>
                </a:solidFill>
                <a:latin typeface="Arial Narrow" panose="020B0606020202030204" pitchFamily="34" charset="0"/>
              </a:rPr>
              <a:t>been</a:t>
            </a:r>
            <a:r>
              <a:rPr lang="pl-PL" sz="1600" dirty="0">
                <a:solidFill>
                  <a:schemeClr val="dk1"/>
                </a:solidFill>
                <a:latin typeface="Arial Narrow" panose="020B0606020202030204" pitchFamily="34" charset="0"/>
              </a:rPr>
              <a:t> </a:t>
            </a:r>
            <a:r>
              <a:rPr lang="en-GB" sz="1600" dirty="0">
                <a:solidFill>
                  <a:schemeClr val="dk1"/>
                </a:solidFill>
                <a:latin typeface="Arial Narrow" panose="020B0606020202030204" pitchFamily="34" charset="0"/>
              </a:rPr>
              <a:t>in a team behind </a:t>
            </a:r>
            <a:r>
              <a:rPr lang="en-GB" sz="1600" u="sng" dirty="0">
                <a:solidFill>
                  <a:schemeClr val="hlink"/>
                </a:solidFill>
                <a:latin typeface="Arial Narrow" panose="020B0606020202030204" pitchFamily="34" charset="0"/>
                <a:hlinkClick r:id="rId5"/>
              </a:rPr>
              <a:t>U3</a:t>
            </a:r>
            <a:r>
              <a:rPr lang="pl-PL" sz="1600" u="sng" dirty="0">
                <a:solidFill>
                  <a:schemeClr val="hlink"/>
                </a:solidFill>
                <a:latin typeface="Arial Narrow" panose="020B0606020202030204" pitchFamily="34" charset="0"/>
                <a:hlinkClick r:id="rId5"/>
              </a:rPr>
              <a:t>A</a:t>
            </a:r>
            <a:r>
              <a:rPr lang="en-GB" sz="1600" u="sng" dirty="0">
                <a:solidFill>
                  <a:schemeClr val="hlink"/>
                </a:solidFill>
                <a:latin typeface="Arial Narrow" panose="020B0606020202030204" pitchFamily="34" charset="0"/>
                <a:hlinkClick r:id="rId5"/>
              </a:rPr>
              <a:t> Communities</a:t>
            </a:r>
            <a:r>
              <a:rPr lang="en-GB" sz="1600" dirty="0">
                <a:solidFill>
                  <a:schemeClr val="dk1"/>
                </a:solidFill>
                <a:latin typeface="Arial Narrow" panose="020B0606020202030204" pitchFamily="34" charset="0"/>
                <a:hlinkClick r:id="rId5"/>
              </a:rPr>
              <a:t>.</a:t>
            </a:r>
            <a:r>
              <a:rPr lang="en-GB" sz="1600" dirty="0">
                <a:solidFill>
                  <a:schemeClr val="dk1"/>
                </a:solidFill>
                <a:highlight>
                  <a:srgbClr val="FFFFFF"/>
                </a:highlight>
                <a:latin typeface="Arial Narrow" panose="020B0606020202030204" pitchFamily="34" charset="0"/>
                <a:ea typeface="Verdana"/>
                <a:cs typeface="Verdana"/>
                <a:sym typeface="Verdana"/>
                <a:hlinkClick r:id="rId5"/>
              </a:rPr>
              <a:t> </a:t>
            </a:r>
            <a:endParaRPr lang="en-GB" sz="1600" dirty="0">
              <a:solidFill>
                <a:schemeClr val="dk1"/>
              </a:solidFill>
              <a:latin typeface="Arial Narrow" panose="020B0606020202030204" pitchFamily="34" charset="0"/>
            </a:endParaRPr>
          </a:p>
        </p:txBody>
      </p:sp>
      <p:pic>
        <p:nvPicPr>
          <p:cNvPr id="15" name="Obraz 14">
            <a:extLst>
              <a:ext uri="{FF2B5EF4-FFF2-40B4-BE49-F238E27FC236}">
                <a16:creationId xmlns:a16="http://schemas.microsoft.com/office/drawing/2014/main" id="{5490E3A1-AA99-C328-C10D-478AA2234F42}"/>
              </a:ext>
            </a:extLst>
          </p:cNvPr>
          <p:cNvPicPr>
            <a:picLocks noChangeAspect="1"/>
          </p:cNvPicPr>
          <p:nvPr/>
        </p:nvPicPr>
        <p:blipFill>
          <a:blip r:embed="rId6"/>
          <a:stretch>
            <a:fillRect/>
          </a:stretch>
        </p:blipFill>
        <p:spPr>
          <a:xfrm>
            <a:off x="365662" y="1281516"/>
            <a:ext cx="4815431" cy="3259487"/>
          </a:xfrm>
          <a:prstGeom prst="rect">
            <a:avLst/>
          </a:prstGeom>
        </p:spPr>
      </p:pic>
    </p:spTree>
    <p:extLst>
      <p:ext uri="{BB962C8B-B14F-4D97-AF65-F5344CB8AC3E}">
        <p14:creationId xmlns:p14="http://schemas.microsoft.com/office/powerpoint/2010/main" val="3244666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2"/>
          <a:stretch>
            <a:fillRect/>
          </a:stretch>
        </p:blipFill>
        <p:spPr>
          <a:xfrm>
            <a:off x="0" y="0"/>
            <a:ext cx="9144000" cy="465640"/>
          </a:xfrm>
          <a:prstGeom prst="rect">
            <a:avLst/>
          </a:prstGeom>
        </p:spPr>
      </p:pic>
      <p:pic>
        <p:nvPicPr>
          <p:cNvPr id="2" name="Obraz 1">
            <a:extLst>
              <a:ext uri="{FF2B5EF4-FFF2-40B4-BE49-F238E27FC236}">
                <a16:creationId xmlns:a16="http://schemas.microsoft.com/office/drawing/2014/main" id="{583F8ACD-49C2-5A6B-647B-36AF019CC50E}"/>
              </a:ext>
            </a:extLst>
          </p:cNvPr>
          <p:cNvPicPr>
            <a:picLocks noChangeAspect="1"/>
          </p:cNvPicPr>
          <p:nvPr/>
        </p:nvPicPr>
        <p:blipFill>
          <a:blip r:embed="rId3"/>
          <a:stretch>
            <a:fillRect/>
          </a:stretch>
        </p:blipFill>
        <p:spPr>
          <a:xfrm>
            <a:off x="1125290" y="1354371"/>
            <a:ext cx="6893419" cy="3457852"/>
          </a:xfrm>
          <a:prstGeom prst="rect">
            <a:avLst/>
          </a:prstGeom>
        </p:spPr>
      </p:pic>
      <p:sp>
        <p:nvSpPr>
          <p:cNvPr id="4" name="Tytuł 3">
            <a:extLst>
              <a:ext uri="{FF2B5EF4-FFF2-40B4-BE49-F238E27FC236}">
                <a16:creationId xmlns:a16="http://schemas.microsoft.com/office/drawing/2014/main" id="{31BC19E2-BD6A-64EE-4D99-7C9D76EFCD91}"/>
              </a:ext>
            </a:extLst>
          </p:cNvPr>
          <p:cNvSpPr>
            <a:spLocks noGrp="1"/>
          </p:cNvSpPr>
          <p:nvPr>
            <p:ph type="title"/>
          </p:nvPr>
        </p:nvSpPr>
        <p:spPr/>
        <p:txBody>
          <a:bodyPr/>
          <a:lstStyle/>
          <a:p>
            <a:pPr algn="ctr"/>
            <a:r>
              <a:rPr lang="pl-PL" err="1">
                <a:latin typeface="Arial Black" panose="020B0A04020102020204" pitchFamily="34" charset="0"/>
              </a:rPr>
              <a:t>Light</a:t>
            </a:r>
            <a:r>
              <a:rPr lang="pl-PL">
                <a:latin typeface="Arial Black" panose="020B0A04020102020204" pitchFamily="34" charset="0"/>
              </a:rPr>
              <a:t> on </a:t>
            </a:r>
            <a:r>
              <a:rPr lang="pl-PL" err="1">
                <a:latin typeface="Arial Black" panose="020B0A04020102020204" pitchFamily="34" charset="0"/>
              </a:rPr>
              <a:t>Senior’s</a:t>
            </a:r>
            <a:r>
              <a:rPr lang="pl-PL">
                <a:latin typeface="Arial Black" panose="020B0A04020102020204" pitchFamily="34" charset="0"/>
              </a:rPr>
              <a:t> Wellbeing </a:t>
            </a:r>
            <a:endParaRPr lang="en-GB">
              <a:latin typeface="Arial Black" panose="020B0A04020102020204" pitchFamily="34" charset="0"/>
            </a:endParaRPr>
          </a:p>
        </p:txBody>
      </p:sp>
      <p:sp>
        <p:nvSpPr>
          <p:cNvPr id="6" name="Strzałka: w dół 5">
            <a:extLst>
              <a:ext uri="{FF2B5EF4-FFF2-40B4-BE49-F238E27FC236}">
                <a16:creationId xmlns:a16="http://schemas.microsoft.com/office/drawing/2014/main" id="{30D297C0-05A5-C973-4E65-641787FFBD19}"/>
              </a:ext>
            </a:extLst>
          </p:cNvPr>
          <p:cNvSpPr/>
          <p:nvPr/>
        </p:nvSpPr>
        <p:spPr>
          <a:xfrm>
            <a:off x="2983424" y="891153"/>
            <a:ext cx="402956" cy="168059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284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itle 1">
            <a:extLst>
              <a:ext uri="{FF2B5EF4-FFF2-40B4-BE49-F238E27FC236}">
                <a16:creationId xmlns:a16="http://schemas.microsoft.com/office/drawing/2014/main" id="{9C090682-E17D-43AF-8289-0F425F5E8692}"/>
              </a:ext>
            </a:extLst>
          </p:cNvPr>
          <p:cNvSpPr>
            <a:spLocks noGrp="1"/>
          </p:cNvSpPr>
          <p:nvPr>
            <p:ph type="ctrTitle"/>
          </p:nvPr>
        </p:nvSpPr>
        <p:spPr>
          <a:xfrm>
            <a:off x="0" y="1583342"/>
            <a:ext cx="9144000" cy="1159856"/>
          </a:xfrm>
        </p:spPr>
        <p:txBody>
          <a:bodyPr/>
          <a:lstStyle/>
          <a:p>
            <a:r>
              <a:rPr lang="pl-PL" err="1"/>
              <a:t>Thank</a:t>
            </a:r>
            <a:r>
              <a:rPr lang="pl-PL"/>
              <a:t> </a:t>
            </a:r>
            <a:r>
              <a:rPr lang="pl-PL" err="1"/>
              <a:t>you</a:t>
            </a:r>
            <a:r>
              <a:rPr lang="pl-PL"/>
              <a:t> for </a:t>
            </a:r>
            <a:r>
              <a:rPr lang="pl-PL" err="1"/>
              <a:t>your</a:t>
            </a:r>
            <a:r>
              <a:rPr lang="pl-PL"/>
              <a:t> </a:t>
            </a:r>
            <a:r>
              <a:rPr lang="pl-PL" err="1"/>
              <a:t>attention</a:t>
            </a:r>
            <a:endParaRPr lang="pl-PL"/>
          </a:p>
        </p:txBody>
      </p:sp>
      <p:sp>
        <p:nvSpPr>
          <p:cNvPr id="3" name="Subtitle 2">
            <a:extLst>
              <a:ext uri="{FF2B5EF4-FFF2-40B4-BE49-F238E27FC236}">
                <a16:creationId xmlns:a16="http://schemas.microsoft.com/office/drawing/2014/main" id="{8DEFEA9F-DBDF-4295-9CC5-B72FC063C426}"/>
              </a:ext>
            </a:extLst>
          </p:cNvPr>
          <p:cNvSpPr>
            <a:spLocks noGrp="1"/>
          </p:cNvSpPr>
          <p:nvPr>
            <p:ph type="subTitle" idx="1"/>
          </p:nvPr>
        </p:nvSpPr>
        <p:spPr/>
        <p:txBody>
          <a:bodyPr/>
          <a:lstStyle/>
          <a:p>
            <a:r>
              <a:rPr lang="pl-PL" b="1" i="1">
                <a:hlinkClick r:id="rId3"/>
              </a:rPr>
              <a:t>anka.grabowska@gmail.com</a:t>
            </a:r>
            <a:endParaRPr lang="pl-PL" b="1" i="1"/>
          </a:p>
          <a:p>
            <a:endParaRPr lang="pl-PL"/>
          </a:p>
        </p:txBody>
      </p:sp>
      <p:pic>
        <p:nvPicPr>
          <p:cNvPr id="5" name="Obraz 4">
            <a:extLst>
              <a:ext uri="{FF2B5EF4-FFF2-40B4-BE49-F238E27FC236}">
                <a16:creationId xmlns:a16="http://schemas.microsoft.com/office/drawing/2014/main" id="{5BE59898-DFB4-AE22-0DF5-EA714BF4B045}"/>
              </a:ext>
            </a:extLst>
          </p:cNvPr>
          <p:cNvPicPr>
            <a:picLocks noChangeAspect="1"/>
          </p:cNvPicPr>
          <p:nvPr/>
        </p:nvPicPr>
        <p:blipFill>
          <a:blip r:embed="rId4"/>
          <a:stretch>
            <a:fillRect/>
          </a:stretch>
        </p:blipFill>
        <p:spPr>
          <a:xfrm>
            <a:off x="0" y="-63307"/>
            <a:ext cx="9144000" cy="465640"/>
          </a:xfrm>
          <a:prstGeom prst="rect">
            <a:avLst/>
          </a:prstGeom>
        </p:spPr>
      </p:pic>
    </p:spTree>
    <p:extLst>
      <p:ext uri="{BB962C8B-B14F-4D97-AF65-F5344CB8AC3E}">
        <p14:creationId xmlns:p14="http://schemas.microsoft.com/office/powerpoint/2010/main" val="364840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(1)</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pl-PL"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1. </a:t>
            </a: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Ease of Use and Accessibility</a:t>
            </a:r>
            <a:r>
              <a:rPr lang="en-GB" sz="2000"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t>
            </a:r>
            <a:endParaRPr lang="en-GB" sz="2000" kern="100">
              <a:effectLst/>
              <a:latin typeface="Arial Black" panose="020B0A04020102020204" pitchFamily="34" charset="0"/>
              <a:ea typeface="Calibri" panose="020F0502020204030204" pitchFamily="34" charset="0"/>
              <a:cs typeface="Arial" panose="020B0604020202020204" pitchFamily="34" charset="0"/>
            </a:endParaRPr>
          </a:p>
          <a:p>
            <a:pPr marL="800100" lvl="1" indent="-342900" algn="just">
              <a:spcAft>
                <a:spcPts val="1000"/>
              </a:spcAft>
              <a:buFont typeface="Wingdings" panose="05000000000000000000" pitchFamily="2" charset="2"/>
              <a:buChar char="Ø"/>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Intuitive Interface</a:t>
            </a:r>
            <a:r>
              <a:rPr lang="en-GB" sz="2000"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WordPress offers a simple and intuitive interface, making it accessible for seniors who may not be tech-savvy. Its drag-and-drop features and visual editor simplify the process of creating and managing content.</a:t>
            </a:r>
            <a:endParaRPr lang="en-GB" sz="2000" kern="100">
              <a:effectLst/>
              <a:latin typeface="Arial Black" panose="020B0A04020102020204" pitchFamily="34" charset="0"/>
              <a:ea typeface="Calibri" panose="020F0502020204030204" pitchFamily="34" charset="0"/>
              <a:cs typeface="Arial" panose="020B0604020202020204" pitchFamily="34" charset="0"/>
            </a:endParaRPr>
          </a:p>
          <a:p>
            <a:pPr marL="800100" lvl="1" indent="-342900" algn="just">
              <a:spcAft>
                <a:spcPts val="1000"/>
              </a:spcAft>
              <a:buFont typeface="Wingdings" panose="05000000000000000000" pitchFamily="2" charset="2"/>
              <a:buChar char="Ø"/>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Accessibility Features</a:t>
            </a:r>
            <a:r>
              <a:rPr lang="en-GB" sz="2000"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WordPress provides themes and plugins that enhance accessibility, catering to seniors with visual impairments or other disabilities. This includes screen reader support, high-contrast themes, and text resizing options.</a:t>
            </a:r>
            <a:endParaRPr lang="en-GB" sz="2000" kern="100">
              <a:effectLst/>
              <a:latin typeface="Arial Black" panose="020B0A04020102020204" pitchFamily="34" charset="0"/>
              <a:ea typeface="Calibri" panose="020F0502020204030204" pitchFamily="34" charset="0"/>
              <a:cs typeface="Arial" panose="020B0604020202020204" pitchFamily="34" charset="0"/>
            </a:endParaRPr>
          </a:p>
          <a:p>
            <a:endParaRPr lang="en-GB"/>
          </a:p>
        </p:txBody>
      </p:sp>
      <p:pic>
        <p:nvPicPr>
          <p:cNvPr id="4" name="Slajd_3">
            <a:hlinkClick r:id="" action="ppaction://media"/>
            <a:extLst>
              <a:ext uri="{FF2B5EF4-FFF2-40B4-BE49-F238E27FC236}">
                <a16:creationId xmlns:a16="http://schemas.microsoft.com/office/drawing/2014/main" id="{E36BD28D-F2F9-EC4B-C01A-BEABE0662B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12421" y="541171"/>
            <a:ext cx="534737" cy="534737"/>
          </a:xfrm>
          <a:prstGeom prst="rect">
            <a:avLst/>
          </a:prstGeom>
        </p:spPr>
      </p:pic>
    </p:spTree>
    <p:extLst>
      <p:ext uri="{BB962C8B-B14F-4D97-AF65-F5344CB8AC3E}">
        <p14:creationId xmlns:p14="http://schemas.microsoft.com/office/powerpoint/2010/main" val="19534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(2)</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2.	Community Building and Social Engagement:</a:t>
            </a:r>
          </a:p>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Blogs and Forums: Many seniors use WordPress to create blogs and online forums, enabling them to share their experiences, hobbies, and interests. This fosters a sense of community and reduces feelings of isolation.</a:t>
            </a:r>
          </a:p>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Social Connections: Through blogging and commenting, seniors can connect with like-minded individuals, maintaining social engagement and building new relationships.</a:t>
            </a:r>
          </a:p>
          <a:p>
            <a:endParaRPr lang="en-GB"/>
          </a:p>
        </p:txBody>
      </p:sp>
      <p:pic>
        <p:nvPicPr>
          <p:cNvPr id="4" name="slajd_4">
            <a:hlinkClick r:id="" action="ppaction://media"/>
            <a:extLst>
              <a:ext uri="{FF2B5EF4-FFF2-40B4-BE49-F238E27FC236}">
                <a16:creationId xmlns:a16="http://schemas.microsoft.com/office/drawing/2014/main" id="{BE3CC061-E13E-5DD7-8B43-4C2289A88D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77572" y="469900"/>
            <a:ext cx="627681" cy="627681"/>
          </a:xfrm>
          <a:prstGeom prst="rect">
            <a:avLst/>
          </a:prstGeom>
        </p:spPr>
      </p:pic>
    </p:spTree>
    <p:extLst>
      <p:ext uri="{BB962C8B-B14F-4D97-AF65-F5344CB8AC3E}">
        <p14:creationId xmlns:p14="http://schemas.microsoft.com/office/powerpoint/2010/main" val="200739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(3)</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3.	Lifelong Learning and Hobbies:</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Educational Blogs: Seniors often use WordPress to start educational blogs, sharing their expertise and life experiences. This not only keeps them mentally active but also allows them to contribute valuable knowledge to younger generations.</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Hobby Projects: WordPress supports various multimedia formats, enabling seniors to document and share their hobbies, such as photography, gardening, or travel, through dedicated websites.</a:t>
            </a:r>
          </a:p>
          <a:p>
            <a:endParaRPr lang="en-GB"/>
          </a:p>
        </p:txBody>
      </p:sp>
      <p:pic>
        <p:nvPicPr>
          <p:cNvPr id="4" name="Slajd5">
            <a:hlinkClick r:id="" action="ppaction://media"/>
            <a:extLst>
              <a:ext uri="{FF2B5EF4-FFF2-40B4-BE49-F238E27FC236}">
                <a16:creationId xmlns:a16="http://schemas.microsoft.com/office/drawing/2014/main" id="{97D2C790-5BE4-A689-18E1-3E343DD67E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92566" y="531858"/>
            <a:ext cx="519698" cy="519698"/>
          </a:xfrm>
          <a:prstGeom prst="rect">
            <a:avLst/>
          </a:prstGeom>
        </p:spPr>
      </p:pic>
    </p:spTree>
    <p:extLst>
      <p:ext uri="{BB962C8B-B14F-4D97-AF65-F5344CB8AC3E}">
        <p14:creationId xmlns:p14="http://schemas.microsoft.com/office/powerpoint/2010/main" val="42125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3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(4)</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4.	Business Ventures and Volunteering:</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Small Businesses: Some seniors use WordPress to launch and manage small business websites, leveraging their lifelong skills and interests. The platform’s e-commerce plugins facilitate online sales, appointments, and customer engagement.</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Non-Profit Initiatives: Seniors involved in volunteering and non-profit work use WordPress to create awareness, raise funds, and organize community events. The CMS’s versatility supports event management, donation forms, and volunteer sign-ups.</a:t>
            </a:r>
          </a:p>
          <a:p>
            <a:endParaRPr lang="en-GB"/>
          </a:p>
        </p:txBody>
      </p:sp>
      <p:pic>
        <p:nvPicPr>
          <p:cNvPr id="4" name="slajd6">
            <a:hlinkClick r:id="" action="ppaction://media"/>
            <a:extLst>
              <a:ext uri="{FF2B5EF4-FFF2-40B4-BE49-F238E27FC236}">
                <a16:creationId xmlns:a16="http://schemas.microsoft.com/office/drawing/2014/main" id="{66DD83BA-78DF-938F-1AA1-1E9EED8C84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1817" y="524168"/>
            <a:ext cx="612183" cy="577045"/>
          </a:xfrm>
          <a:prstGeom prst="rect">
            <a:avLst/>
          </a:prstGeom>
        </p:spPr>
      </p:pic>
    </p:spTree>
    <p:extLst>
      <p:ext uri="{BB962C8B-B14F-4D97-AF65-F5344CB8AC3E}">
        <p14:creationId xmlns:p14="http://schemas.microsoft.com/office/powerpoint/2010/main" val="278800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7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(5)</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5.	Support and Training:</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Workshops and Tutorials: Many communities and senior </a:t>
            </a:r>
            <a:r>
              <a:rPr lang="en-GB" sz="20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centers</a:t>
            </a: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offer workshops and tutorials to help seniors get started with WordPress. These sessions cover basics like setting up a website, content creation, and managing site security.</a:t>
            </a:r>
          </a:p>
          <a:p>
            <a:pPr marL="342900" lvl="0" indent="-342900" algn="just">
              <a:spcAft>
                <a:spcPts val="1000"/>
              </a:spcAft>
              <a:buFont typeface="Wingdings" panose="05000000000000000000" pitchFamily="2" charset="2"/>
              <a:buChar char="Ø"/>
              <a:tabLst>
                <a:tab pos="457200" algn="l"/>
              </a:tabLst>
            </a:pPr>
            <a:r>
              <a:rPr lang="en-GB" sz="20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Online Resources: There are numerous online resources, including video tutorials and forums, where seniors can find help and advice on using WordPress effectively.</a:t>
            </a:r>
          </a:p>
          <a:p>
            <a:endParaRPr lang="en-GB"/>
          </a:p>
        </p:txBody>
      </p:sp>
      <p:pic>
        <p:nvPicPr>
          <p:cNvPr id="4" name="slajd7">
            <a:hlinkClick r:id="" action="ppaction://media"/>
            <a:extLst>
              <a:ext uri="{FF2B5EF4-FFF2-40B4-BE49-F238E27FC236}">
                <a16:creationId xmlns:a16="http://schemas.microsoft.com/office/drawing/2014/main" id="{BA1C9306-186B-2A46-38BC-BC5EC99987E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90272" y="469900"/>
            <a:ext cx="653727" cy="653727"/>
          </a:xfrm>
          <a:prstGeom prst="rect">
            <a:avLst/>
          </a:prstGeom>
        </p:spPr>
      </p:pic>
    </p:spTree>
    <p:extLst>
      <p:ext uri="{BB962C8B-B14F-4D97-AF65-F5344CB8AC3E}">
        <p14:creationId xmlns:p14="http://schemas.microsoft.com/office/powerpoint/2010/main" val="47006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0436F4A-5994-F4AC-D7F5-458A1598A12B}"/>
              </a:ext>
            </a:extLst>
          </p:cNvPr>
          <p:cNvPicPr>
            <a:picLocks noChangeAspect="1"/>
          </p:cNvPicPr>
          <p:nvPr/>
        </p:nvPicPr>
        <p:blipFill>
          <a:blip r:embed="rId4"/>
          <a:stretch>
            <a:fillRect/>
          </a:stretch>
        </p:blipFill>
        <p:spPr>
          <a:xfrm>
            <a:off x="0" y="0"/>
            <a:ext cx="9144000" cy="465640"/>
          </a:xfrm>
          <a:prstGeom prst="rect">
            <a:avLst/>
          </a:prstGeom>
        </p:spPr>
      </p:pic>
      <p:sp>
        <p:nvSpPr>
          <p:cNvPr id="2" name="Tytuł 1">
            <a:extLst>
              <a:ext uri="{FF2B5EF4-FFF2-40B4-BE49-F238E27FC236}">
                <a16:creationId xmlns:a16="http://schemas.microsoft.com/office/drawing/2014/main" id="{39DCF4A4-6E76-191D-3D47-CB6D0D6B8ACF}"/>
              </a:ext>
            </a:extLst>
          </p:cNvPr>
          <p:cNvSpPr>
            <a:spLocks noGrp="1"/>
          </p:cNvSpPr>
          <p:nvPr>
            <p:ph type="title"/>
          </p:nvPr>
        </p:nvSpPr>
        <p:spPr>
          <a:xfrm>
            <a:off x="457200" y="342900"/>
            <a:ext cx="8229600" cy="857250"/>
          </a:xfrm>
        </p:spPr>
        <p:txBody>
          <a:bodyPr/>
          <a:lstStyle/>
          <a:p>
            <a:pPr algn="ctr"/>
            <a:r>
              <a:rPr lang="pl-PL" err="1">
                <a:latin typeface="Arial Black" panose="020B0A04020102020204" pitchFamily="34" charset="0"/>
              </a:rPr>
              <a:t>Why</a:t>
            </a:r>
            <a:r>
              <a:rPr lang="pl-PL">
                <a:latin typeface="Arial Black" panose="020B0A04020102020204" pitchFamily="34" charset="0"/>
              </a:rPr>
              <a:t> WordPress – </a:t>
            </a:r>
            <a:r>
              <a:rPr lang="pl-PL" err="1">
                <a:latin typeface="Arial Black" panose="020B0A04020102020204" pitchFamily="34" charset="0"/>
              </a:rPr>
              <a:t>Summing</a:t>
            </a:r>
            <a:r>
              <a:rPr lang="pl-PL">
                <a:latin typeface="Arial Black" panose="020B0A04020102020204" pitchFamily="34" charset="0"/>
              </a:rPr>
              <a:t> </a:t>
            </a:r>
            <a:r>
              <a:rPr lang="pl-PL" err="1">
                <a:latin typeface="Arial Black" panose="020B0A04020102020204" pitchFamily="34" charset="0"/>
              </a:rPr>
              <a:t>up</a:t>
            </a:r>
            <a:endParaRPr lang="en-GB">
              <a:latin typeface="Arial Black" panose="020B0A04020102020204" pitchFamily="34" charset="0"/>
            </a:endParaRPr>
          </a:p>
        </p:txBody>
      </p:sp>
      <p:sp>
        <p:nvSpPr>
          <p:cNvPr id="6" name="Symbol zastępczy tekstu 5">
            <a:extLst>
              <a:ext uri="{FF2B5EF4-FFF2-40B4-BE49-F238E27FC236}">
                <a16:creationId xmlns:a16="http://schemas.microsoft.com/office/drawing/2014/main" id="{D937C7B8-D3F8-A68C-6E03-39C9BA669840}"/>
              </a:ext>
            </a:extLst>
          </p:cNvPr>
          <p:cNvSpPr>
            <a:spLocks noGrp="1"/>
          </p:cNvSpPr>
          <p:nvPr>
            <p:ph type="body" idx="1"/>
          </p:nvPr>
        </p:nvSpPr>
        <p:spPr/>
        <p:txBody>
          <a:bodyPr/>
          <a:lstStyle/>
          <a:p>
            <a:pPr marL="0" lvl="0" indent="0" algn="just">
              <a:spcAft>
                <a:spcPts val="1000"/>
              </a:spcAft>
              <a:buNone/>
              <a:tabLst>
                <a:tab pos="457200" algn="l"/>
              </a:tabLst>
            </a:pPr>
            <a:r>
              <a:rPr lang="pl-PL" sz="24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Taking</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into</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account</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that</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WordPress empowers seniors by providing them with</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a platform to stay connected, share their knowledge, pursue hobbies, and even start new business ventures</a:t>
            </a:r>
            <a:r>
              <a:rPr lang="pl-PL"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 </a:t>
            </a:r>
            <a:r>
              <a:rPr lang="pl-PL" sz="2400" b="1" kern="0" err="1">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l</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et’s</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 </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have</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 a </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look</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 </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at</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 2 </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case</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 </a:t>
            </a:r>
            <a:r>
              <a:rPr lang="pl-PL" sz="2400" b="1" err="1">
                <a:solidFill>
                  <a:srgbClr val="222222"/>
                </a:solidFill>
                <a:latin typeface="Arial Black" panose="020B0A04020102020204" pitchFamily="34" charset="0"/>
                <a:ea typeface="Times New Roman" panose="02020603050405020304" pitchFamily="18" charset="0"/>
                <a:cs typeface="Arial" panose="020B0604020202020204" pitchFamily="34" charset="0"/>
              </a:rPr>
              <a:t>studies</a:t>
            </a:r>
            <a:r>
              <a:rPr lang="pl-PL" sz="2400" b="1">
                <a:solidFill>
                  <a:srgbClr val="222222"/>
                </a:solidFill>
                <a:latin typeface="Arial Black" panose="020B0A04020102020204" pitchFamily="34" charset="0"/>
                <a:ea typeface="Times New Roman" panose="02020603050405020304" pitchFamily="18" charset="0"/>
                <a:cs typeface="Arial" panose="020B0604020202020204" pitchFamily="34" charset="0"/>
              </a:rPr>
              <a:t>:</a:t>
            </a:r>
            <a:endPar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endParaRPr>
          </a:p>
          <a:p>
            <a:pPr marL="0" lvl="0" indent="0" algn="just">
              <a:spcAft>
                <a:spcPts val="1000"/>
              </a:spcAft>
              <a:buNone/>
              <a:tabLst>
                <a:tab pos="457200" algn="l"/>
              </a:tabLst>
            </a:pP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1.	</a:t>
            </a: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hlinkClick r:id="rId5"/>
              </a:rPr>
              <a:t>https://u3acommunities.org/</a:t>
            </a:r>
            <a:endPar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endParaRPr>
          </a:p>
          <a:p>
            <a:pPr marL="0" lvl="0" indent="0" algn="just">
              <a:spcAft>
                <a:spcPts val="1000"/>
              </a:spcAft>
              <a:buNone/>
              <a:tabLst>
                <a:tab pos="457200" algn="l"/>
              </a:tabLst>
            </a:pP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rPr>
              <a:t>2.	</a:t>
            </a:r>
            <a:r>
              <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hlinkClick r:id="rId6"/>
              </a:rPr>
              <a:t>https://zpasjami.net/</a:t>
            </a:r>
            <a:endParaRPr lang="en-GB" sz="2400" b="1" kern="0">
              <a:solidFill>
                <a:srgbClr val="222222"/>
              </a:solidFill>
              <a:effectLst/>
              <a:latin typeface="Arial Black" panose="020B0A04020102020204" pitchFamily="34" charset="0"/>
              <a:ea typeface="Times New Roman" panose="02020603050405020304" pitchFamily="18" charset="0"/>
              <a:cs typeface="Arial" panose="020B0604020202020204" pitchFamily="34" charset="0"/>
            </a:endParaRPr>
          </a:p>
          <a:p>
            <a:endParaRPr lang="en-GB"/>
          </a:p>
        </p:txBody>
      </p:sp>
      <p:pic>
        <p:nvPicPr>
          <p:cNvPr id="4" name="slajd8">
            <a:hlinkClick r:id="" action="ppaction://media"/>
            <a:extLst>
              <a:ext uri="{FF2B5EF4-FFF2-40B4-BE49-F238E27FC236}">
                <a16:creationId xmlns:a16="http://schemas.microsoft.com/office/drawing/2014/main" id="{B9D8BD0E-1CAF-071F-8B4D-B79C67688FC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36768" y="469900"/>
            <a:ext cx="607232" cy="607232"/>
          </a:xfrm>
          <a:prstGeom prst="rect">
            <a:avLst/>
          </a:prstGeom>
        </p:spPr>
      </p:pic>
    </p:spTree>
    <p:extLst>
      <p:ext uri="{BB962C8B-B14F-4D97-AF65-F5344CB8AC3E}">
        <p14:creationId xmlns:p14="http://schemas.microsoft.com/office/powerpoint/2010/main" val="367292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3" name="Obraz 2">
            <a:extLst>
              <a:ext uri="{FF2B5EF4-FFF2-40B4-BE49-F238E27FC236}">
                <a16:creationId xmlns:a16="http://schemas.microsoft.com/office/drawing/2014/main" id="{85B2A4D5-64E0-2DD9-E409-EC72C352D308}"/>
              </a:ext>
            </a:extLst>
          </p:cNvPr>
          <p:cNvPicPr>
            <a:picLocks noChangeAspect="1"/>
          </p:cNvPicPr>
          <p:nvPr/>
        </p:nvPicPr>
        <p:blipFill>
          <a:blip r:embed="rId3"/>
          <a:stretch>
            <a:fillRect/>
          </a:stretch>
        </p:blipFill>
        <p:spPr>
          <a:xfrm>
            <a:off x="0" y="0"/>
            <a:ext cx="9144000" cy="465640"/>
          </a:xfrm>
          <a:prstGeom prst="rect">
            <a:avLst/>
          </a:prstGeom>
        </p:spPr>
      </p:pic>
      <p:sp>
        <p:nvSpPr>
          <p:cNvPr id="7" name="Tytuł 6">
            <a:extLst>
              <a:ext uri="{FF2B5EF4-FFF2-40B4-BE49-F238E27FC236}">
                <a16:creationId xmlns:a16="http://schemas.microsoft.com/office/drawing/2014/main" id="{5DA992AB-EDED-1A81-0086-B8274DE8B7A2}"/>
              </a:ext>
            </a:extLst>
          </p:cNvPr>
          <p:cNvSpPr>
            <a:spLocks noGrp="1"/>
          </p:cNvSpPr>
          <p:nvPr>
            <p:ph type="title"/>
          </p:nvPr>
        </p:nvSpPr>
        <p:spPr>
          <a:xfrm>
            <a:off x="457200" y="232820"/>
            <a:ext cx="8229600" cy="857250"/>
          </a:xfrm>
        </p:spPr>
        <p:txBody>
          <a:bodyPr/>
          <a:lstStyle/>
          <a:p>
            <a:pPr algn="ctr"/>
            <a:r>
              <a:rPr lang="pl-PL" err="1">
                <a:latin typeface="Arial Black" panose="020B0A04020102020204" pitchFamily="34" charset="0"/>
              </a:rPr>
              <a:t>Prepare</a:t>
            </a:r>
            <a:r>
              <a:rPr lang="pl-PL">
                <a:latin typeface="Arial Black" panose="020B0A04020102020204" pitchFamily="34" charset="0"/>
              </a:rPr>
              <a:t> &amp; </a:t>
            </a:r>
            <a:r>
              <a:rPr lang="pl-PL" err="1">
                <a:latin typeface="Arial Black" panose="020B0A04020102020204" pitchFamily="34" charset="0"/>
              </a:rPr>
              <a:t>Implement</a:t>
            </a:r>
            <a:r>
              <a:rPr lang="pl-PL">
                <a:latin typeface="Arial Black" panose="020B0A04020102020204" pitchFamily="34" charset="0"/>
              </a:rPr>
              <a:t> </a:t>
            </a:r>
            <a:endParaRPr lang="en-GB">
              <a:latin typeface="Arial Black" panose="020B0A04020102020204" pitchFamily="34" charset="0"/>
            </a:endParaRPr>
          </a:p>
        </p:txBody>
      </p:sp>
      <p:pic>
        <p:nvPicPr>
          <p:cNvPr id="9" name="Picture 5">
            <a:extLst>
              <a:ext uri="{FF2B5EF4-FFF2-40B4-BE49-F238E27FC236}">
                <a16:creationId xmlns:a16="http://schemas.microsoft.com/office/drawing/2014/main" id="{17E46DA1-7499-766B-E48F-9598C46AA63B}"/>
              </a:ext>
            </a:extLst>
          </p:cNvPr>
          <p:cNvPicPr>
            <a:picLocks noChangeAspect="1"/>
          </p:cNvPicPr>
          <p:nvPr/>
        </p:nvPicPr>
        <p:blipFill>
          <a:blip r:embed="rId4"/>
          <a:stretch>
            <a:fillRect/>
          </a:stretch>
        </p:blipFill>
        <p:spPr>
          <a:xfrm>
            <a:off x="69742" y="1117472"/>
            <a:ext cx="4746006" cy="3559505"/>
          </a:xfrm>
          <a:prstGeom prst="rect">
            <a:avLst/>
          </a:prstGeom>
        </p:spPr>
      </p:pic>
      <p:pic>
        <p:nvPicPr>
          <p:cNvPr id="10" name="Picture 2">
            <a:extLst>
              <a:ext uri="{FF2B5EF4-FFF2-40B4-BE49-F238E27FC236}">
                <a16:creationId xmlns:a16="http://schemas.microsoft.com/office/drawing/2014/main" id="{CE35F997-8DAE-271C-CE3C-F8972B390D80}"/>
              </a:ext>
            </a:extLst>
          </p:cNvPr>
          <p:cNvPicPr>
            <a:picLocks noChangeAspect="1"/>
          </p:cNvPicPr>
          <p:nvPr/>
        </p:nvPicPr>
        <p:blipFill>
          <a:blip r:embed="rId5"/>
          <a:stretch>
            <a:fillRect/>
          </a:stretch>
        </p:blipFill>
        <p:spPr>
          <a:xfrm>
            <a:off x="4326881" y="1117472"/>
            <a:ext cx="4747377" cy="3559505"/>
          </a:xfrm>
          <a:prstGeom prst="rect">
            <a:avLst/>
          </a:prstGeom>
        </p:spPr>
      </p:pic>
    </p:spTree>
    <p:extLst>
      <p:ext uri="{BB962C8B-B14F-4D97-AF65-F5344CB8AC3E}">
        <p14:creationId xmlns:p14="http://schemas.microsoft.com/office/powerpoint/2010/main" val="893440853"/>
      </p:ext>
    </p:extLst>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666</Words>
  <Application>Microsoft Office PowerPoint</Application>
  <PresentationFormat>Pokaz na ekranie (16:9)</PresentationFormat>
  <Paragraphs>45</Paragraphs>
  <Slides>21</Slides>
  <Notes>7</Notes>
  <HiddenSlides>0</HiddenSlides>
  <MMClips>6</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Arial Narrow</vt:lpstr>
      <vt:lpstr>Wingdings</vt:lpstr>
      <vt:lpstr>Arial Black</vt:lpstr>
      <vt:lpstr>Simple Light</vt:lpstr>
      <vt:lpstr>Prezentacja programu PowerPoint</vt:lpstr>
      <vt:lpstr>Prezentacja programu PowerPoint</vt:lpstr>
      <vt:lpstr>Why WordPress (1)</vt:lpstr>
      <vt:lpstr>Why WordPress (2)</vt:lpstr>
      <vt:lpstr>Why WordPress (3)</vt:lpstr>
      <vt:lpstr>Why WordPress (4)</vt:lpstr>
      <vt:lpstr>Why WordPress (5)</vt:lpstr>
      <vt:lpstr>Why WordPress – Summing up</vt:lpstr>
      <vt:lpstr>Prepare &amp; Implement </vt:lpstr>
      <vt:lpstr>Online &amp; F2F</vt:lpstr>
      <vt:lpstr>WordPress &amp; Facebook</vt:lpstr>
      <vt:lpstr>U3A Communities</vt:lpstr>
      <vt:lpstr>U3A Communities – People</vt:lpstr>
      <vt:lpstr>U3A Communities – People </vt:lpstr>
      <vt:lpstr>U3A Communities - People</vt:lpstr>
      <vt:lpstr>U3A Communities – my 1st page https://u3acommunities.org/interest-groups/science-technology/welcome-to-our-project-light-on-plants/ </vt:lpstr>
      <vt:lpstr>U3A Communities – my 1st page https://u3acommunities.org/interest-groups/science-technology/welcome-to-our-project-light-on-plants/ </vt:lpstr>
      <vt:lpstr>zpasjami.net – my blog https://zpasjami.net/category/szwarc-mydlo-i-powidlo/</vt:lpstr>
      <vt:lpstr>Senior’s Wellbeing– let’s continue</vt:lpstr>
      <vt:lpstr>Light on Senior’s Wellbeing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Grabowska</dc:creator>
  <cp:lastModifiedBy>Anna Grabowska</cp:lastModifiedBy>
  <cp:revision>6</cp:revision>
  <dcterms:modified xsi:type="dcterms:W3CDTF">2024-10-11T11:49:51Z</dcterms:modified>
</cp:coreProperties>
</file>