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Baloo" panose="020B0604020202020204" charset="-18"/>
      <p:regular r:id="rId14"/>
    </p:embeddedFont>
    <p:embeddedFont>
      <p:font typeface="Boulder" panose="020B0604020202020204" charset="0"/>
      <p:regular r:id="rId15"/>
    </p:embeddedFont>
    <p:embeddedFont>
      <p:font typeface="Gagalin" panose="020B0604020202020204" charset="0"/>
      <p:regular r:id="rId16"/>
    </p:embeddedFont>
    <p:embeddedFont>
      <p:font typeface="Nunito" pitchFamily="2" charset="-18"/>
      <p:regular r:id="rId17"/>
      <p:bold r:id="rId18"/>
      <p:italic r:id="rId19"/>
      <p:boldItalic r:id="rId20"/>
    </p:embeddedFont>
    <p:embeddedFont>
      <p:font typeface="Nunito Bold" charset="-18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svg"/><Relationship Id="rId7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2612" y="1710750"/>
            <a:ext cx="20301157" cy="6367005"/>
            <a:chOff x="0" y="0"/>
            <a:chExt cx="5346807" cy="1676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46807" cy="1676907"/>
            </a:xfrm>
            <a:custGeom>
              <a:avLst/>
              <a:gdLst/>
              <a:ahLst/>
              <a:cxnLst/>
              <a:rect l="l" t="t" r="r" b="b"/>
              <a:pathLst>
                <a:path w="5346807" h="1676907">
                  <a:moveTo>
                    <a:pt x="0" y="0"/>
                  </a:moveTo>
                  <a:lnTo>
                    <a:pt x="5346807" y="0"/>
                  </a:lnTo>
                  <a:lnTo>
                    <a:pt x="5346807" y="1676907"/>
                  </a:lnTo>
                  <a:lnTo>
                    <a:pt x="0" y="1676907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46807" cy="171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2499583" y="7154619"/>
            <a:ext cx="1971413" cy="4913178"/>
          </a:xfrm>
          <a:custGeom>
            <a:avLst/>
            <a:gdLst/>
            <a:ahLst/>
            <a:cxnLst/>
            <a:rect l="l" t="t" r="r" b="b"/>
            <a:pathLst>
              <a:path w="1971413" h="4913178">
                <a:moveTo>
                  <a:pt x="0" y="0"/>
                </a:moveTo>
                <a:lnTo>
                  <a:pt x="1971412" y="0"/>
                </a:lnTo>
                <a:lnTo>
                  <a:pt x="1971412" y="4913178"/>
                </a:lnTo>
                <a:lnTo>
                  <a:pt x="0" y="49131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283564" y="3116346"/>
            <a:ext cx="9132013" cy="3822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7"/>
              </a:lnSpc>
            </a:pPr>
            <a:r>
              <a:rPr lang="pl-PL" sz="8480" dirty="0" err="1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Activities</a:t>
            </a:r>
            <a:endParaRPr lang="en-US" sz="8480" dirty="0">
              <a:solidFill>
                <a:srgbClr val="FBF0ED"/>
              </a:solidFill>
              <a:latin typeface="Gagalin"/>
              <a:ea typeface="Gagalin"/>
              <a:cs typeface="Gagalin"/>
              <a:sym typeface="Gagalin"/>
            </a:endParaRPr>
          </a:p>
          <a:p>
            <a:pPr algn="ctr">
              <a:lnSpc>
                <a:spcPts val="7377"/>
              </a:lnSpc>
            </a:pPr>
            <a:r>
              <a:rPr lang="pl-PL" sz="8480" dirty="0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for</a:t>
            </a:r>
            <a:r>
              <a:rPr lang="en-US" sz="8480" dirty="0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</a:p>
          <a:p>
            <a:pPr algn="ctr">
              <a:lnSpc>
                <a:spcPts val="7377"/>
              </a:lnSpc>
            </a:pPr>
            <a:r>
              <a:rPr lang="pl-PL" sz="8480" dirty="0" err="1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Seniors</a:t>
            </a:r>
            <a:endParaRPr lang="en-US" sz="8480" dirty="0">
              <a:solidFill>
                <a:srgbClr val="FBF0ED"/>
              </a:solidFill>
              <a:latin typeface="Gagalin"/>
              <a:ea typeface="Gagalin"/>
              <a:cs typeface="Gagalin"/>
              <a:sym typeface="Gagalin"/>
            </a:endParaRPr>
          </a:p>
          <a:p>
            <a:pPr algn="l">
              <a:lnSpc>
                <a:spcPts val="7377"/>
              </a:lnSpc>
            </a:pPr>
            <a:endParaRPr lang="en-US" sz="8480" dirty="0">
              <a:solidFill>
                <a:srgbClr val="FBF0ED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grpSp>
        <p:nvGrpSpPr>
          <p:cNvPr id="7" name="Group 7"/>
          <p:cNvGrpSpPr/>
          <p:nvPr/>
        </p:nvGrpSpPr>
        <p:grpSpPr>
          <a:xfrm rot="-8661149">
            <a:off x="1845830" y="672543"/>
            <a:ext cx="814072" cy="712313"/>
            <a:chOff x="0" y="0"/>
            <a:chExt cx="812800" cy="711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BD9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3833401">
            <a:off x="8049609" y="8732810"/>
            <a:ext cx="814072" cy="712313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BD9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0000">
            <a:off x="15180889" y="-2289242"/>
            <a:ext cx="1971413" cy="4913178"/>
          </a:xfrm>
          <a:custGeom>
            <a:avLst/>
            <a:gdLst/>
            <a:ahLst/>
            <a:cxnLst/>
            <a:rect l="l" t="t" r="r" b="b"/>
            <a:pathLst>
              <a:path w="1971413" h="4913178">
                <a:moveTo>
                  <a:pt x="0" y="0"/>
                </a:moveTo>
                <a:lnTo>
                  <a:pt x="1971413" y="0"/>
                </a:lnTo>
                <a:lnTo>
                  <a:pt x="1971413" y="4913179"/>
                </a:lnTo>
                <a:lnTo>
                  <a:pt x="0" y="49131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4" name="Group 14"/>
          <p:cNvGrpSpPr/>
          <p:nvPr/>
        </p:nvGrpSpPr>
        <p:grpSpPr>
          <a:xfrm>
            <a:off x="9814894" y="630231"/>
            <a:ext cx="6663693" cy="9656769"/>
            <a:chOff x="0" y="0"/>
            <a:chExt cx="1099757" cy="15937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99757" cy="1593725"/>
            </a:xfrm>
            <a:custGeom>
              <a:avLst/>
              <a:gdLst/>
              <a:ahLst/>
              <a:cxnLst/>
              <a:rect l="l" t="t" r="r" b="b"/>
              <a:pathLst>
                <a:path w="1099757" h="1593725">
                  <a:moveTo>
                    <a:pt x="549878" y="0"/>
                  </a:moveTo>
                  <a:lnTo>
                    <a:pt x="1099757" y="203200"/>
                  </a:lnTo>
                  <a:lnTo>
                    <a:pt x="1099757" y="1390525"/>
                  </a:lnTo>
                  <a:lnTo>
                    <a:pt x="549878" y="1593725"/>
                  </a:lnTo>
                  <a:lnTo>
                    <a:pt x="0" y="1390525"/>
                  </a:lnTo>
                  <a:lnTo>
                    <a:pt x="0" y="203200"/>
                  </a:lnTo>
                  <a:lnTo>
                    <a:pt x="549878" y="0"/>
                  </a:lnTo>
                  <a:close/>
                </a:path>
              </a:pathLst>
            </a:custGeom>
            <a:blipFill>
              <a:blip r:embed="rId6"/>
              <a:stretch>
                <a:fillRect l="-46900" r="-70367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6" name="Group 16"/>
          <p:cNvGrpSpPr/>
          <p:nvPr/>
        </p:nvGrpSpPr>
        <p:grpSpPr>
          <a:xfrm rot="3160042">
            <a:off x="16852264" y="2540203"/>
            <a:ext cx="814072" cy="712313"/>
            <a:chOff x="0" y="0"/>
            <a:chExt cx="812800" cy="7112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BD9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>
            <a:off x="1028700" y="6204506"/>
            <a:ext cx="792689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7073" y="2552256"/>
            <a:ext cx="18829844" cy="7031864"/>
            <a:chOff x="0" y="0"/>
            <a:chExt cx="4959300" cy="18520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9300" cy="1852014"/>
            </a:xfrm>
            <a:custGeom>
              <a:avLst/>
              <a:gdLst/>
              <a:ahLst/>
              <a:cxnLst/>
              <a:rect l="l" t="t" r="r" b="b"/>
              <a:pathLst>
                <a:path w="4959300" h="1852014">
                  <a:moveTo>
                    <a:pt x="0" y="0"/>
                  </a:moveTo>
                  <a:lnTo>
                    <a:pt x="4959300" y="0"/>
                  </a:lnTo>
                  <a:lnTo>
                    <a:pt x="4959300" y="1852014"/>
                  </a:lnTo>
                  <a:lnTo>
                    <a:pt x="0" y="1852014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59300" cy="1890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590017" y="436307"/>
            <a:ext cx="10623431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 dirty="0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Crosswords and Puzzles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09728" y="6670200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4879" y="3669927"/>
            <a:ext cx="4610113" cy="171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Increases Language Skills</a:t>
            </a:r>
            <a:r>
              <a:rPr lang="en-US" sz="21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Solving crosswords builds vocabulary and helps learn new words and phrases.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63352" y="7090261"/>
            <a:ext cx="3732649" cy="2522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Stimulates Concentration and Attention</a:t>
            </a:r>
            <a:r>
              <a:rPr lang="en-US" sz="19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endParaRPr lang="pl-PL" sz="1969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3151"/>
              </a:lnSpc>
            </a:pPr>
            <a:r>
              <a:rPr lang="en-US" sz="1969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Focusing on details and clues requires full attention, improving concentration skills in daily tasks.</a:t>
            </a:r>
          </a:p>
        </p:txBody>
      </p:sp>
      <p:sp>
        <p:nvSpPr>
          <p:cNvPr id="9" name="Freeform 9"/>
          <p:cNvSpPr/>
          <p:nvPr/>
        </p:nvSpPr>
        <p:spPr>
          <a:xfrm rot="9589354">
            <a:off x="16782889" y="1131397"/>
            <a:ext cx="695870" cy="564287"/>
          </a:xfrm>
          <a:custGeom>
            <a:avLst/>
            <a:gdLst/>
            <a:ahLst/>
            <a:cxnLst/>
            <a:rect l="l" t="t" r="r" b="b"/>
            <a:pathLst>
              <a:path w="695870" h="564287">
                <a:moveTo>
                  <a:pt x="0" y="0"/>
                </a:moveTo>
                <a:lnTo>
                  <a:pt x="695870" y="0"/>
                </a:lnTo>
                <a:lnTo>
                  <a:pt x="695870" y="564288"/>
                </a:lnTo>
                <a:lnTo>
                  <a:pt x="0" y="564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 rot="-7251931">
            <a:off x="12125763" y="9419561"/>
            <a:ext cx="695870" cy="564287"/>
          </a:xfrm>
          <a:custGeom>
            <a:avLst/>
            <a:gdLst/>
            <a:ahLst/>
            <a:cxnLst/>
            <a:rect l="l" t="t" r="r" b="b"/>
            <a:pathLst>
              <a:path w="695870" h="564287">
                <a:moveTo>
                  <a:pt x="0" y="0"/>
                </a:moveTo>
                <a:lnTo>
                  <a:pt x="695870" y="0"/>
                </a:lnTo>
                <a:lnTo>
                  <a:pt x="695870" y="564288"/>
                </a:lnTo>
                <a:lnTo>
                  <a:pt x="0" y="564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16604039" y="6879011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15112139" y="6879011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3" name="Group 13"/>
          <p:cNvGrpSpPr/>
          <p:nvPr/>
        </p:nvGrpSpPr>
        <p:grpSpPr>
          <a:xfrm>
            <a:off x="486996" y="371305"/>
            <a:ext cx="1819010" cy="1706021"/>
            <a:chOff x="0" y="0"/>
            <a:chExt cx="1094438" cy="10264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94438" cy="1026457"/>
            </a:xfrm>
            <a:custGeom>
              <a:avLst/>
              <a:gdLst/>
              <a:ahLst/>
              <a:cxnLst/>
              <a:rect l="l" t="t" r="r" b="b"/>
              <a:pathLst>
                <a:path w="1094438" h="1026457">
                  <a:moveTo>
                    <a:pt x="217062" y="0"/>
                  </a:moveTo>
                  <a:lnTo>
                    <a:pt x="877376" y="0"/>
                  </a:lnTo>
                  <a:cubicBezTo>
                    <a:pt x="997256" y="0"/>
                    <a:pt x="1094438" y="97182"/>
                    <a:pt x="1094438" y="217062"/>
                  </a:cubicBezTo>
                  <a:lnTo>
                    <a:pt x="1094438" y="809395"/>
                  </a:lnTo>
                  <a:cubicBezTo>
                    <a:pt x="1094438" y="866963"/>
                    <a:pt x="1071569" y="922174"/>
                    <a:pt x="1030862" y="962881"/>
                  </a:cubicBezTo>
                  <a:cubicBezTo>
                    <a:pt x="990155" y="1003588"/>
                    <a:pt x="934945" y="1026457"/>
                    <a:pt x="877376" y="1026457"/>
                  </a:cubicBezTo>
                  <a:lnTo>
                    <a:pt x="217062" y="1026457"/>
                  </a:lnTo>
                  <a:cubicBezTo>
                    <a:pt x="97182" y="1026457"/>
                    <a:pt x="0" y="929275"/>
                    <a:pt x="0" y="809395"/>
                  </a:cubicBezTo>
                  <a:lnTo>
                    <a:pt x="0" y="217062"/>
                  </a:lnTo>
                  <a:cubicBezTo>
                    <a:pt x="0" y="159494"/>
                    <a:pt x="22869" y="104283"/>
                    <a:pt x="63576" y="63576"/>
                  </a:cubicBezTo>
                  <a:cubicBezTo>
                    <a:pt x="104283" y="22869"/>
                    <a:pt x="159494" y="0"/>
                    <a:pt x="217062" y="0"/>
                  </a:cubicBez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94438" cy="106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54624" y="3089048"/>
            <a:ext cx="38707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56652" y="3094276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54641" y="6617073"/>
            <a:ext cx="38707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68014" y="1453778"/>
            <a:ext cx="9802409" cy="755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78"/>
              </a:lnSpc>
              <a:spcBef>
                <a:spcPct val="0"/>
              </a:spcBef>
            </a:pPr>
            <a:r>
              <a:rPr lang="en-US" sz="2127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Solving crosswords, sudoku, and other mental puzzles is a great way to stimulate the brain and improve language skills as well as logical thinking.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2056" y="7221076"/>
            <a:ext cx="3980117" cy="2151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Improves Problem-Solving Abilities</a:t>
            </a:r>
            <a:r>
              <a:rPr lang="en-US" sz="21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endParaRPr lang="pl-PL" sz="21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3359"/>
              </a:lnSpc>
            </a:pP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Puzzles require logical thinking and creativity in finding solutions.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4989" y="522031"/>
            <a:ext cx="1343025" cy="1276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03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1296798" y="1972069"/>
            <a:ext cx="5663446" cy="6919964"/>
            <a:chOff x="0" y="0"/>
            <a:chExt cx="1304339" cy="159372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04339" cy="1593725"/>
            </a:xfrm>
            <a:custGeom>
              <a:avLst/>
              <a:gdLst/>
              <a:ahLst/>
              <a:cxnLst/>
              <a:rect l="l" t="t" r="r" b="b"/>
              <a:pathLst>
                <a:path w="1304339" h="1593725">
                  <a:moveTo>
                    <a:pt x="652169" y="0"/>
                  </a:moveTo>
                  <a:lnTo>
                    <a:pt x="1304339" y="203200"/>
                  </a:lnTo>
                  <a:lnTo>
                    <a:pt x="1304339" y="1390525"/>
                  </a:lnTo>
                  <a:lnTo>
                    <a:pt x="652169" y="1593725"/>
                  </a:lnTo>
                  <a:lnTo>
                    <a:pt x="0" y="1390525"/>
                  </a:lnTo>
                  <a:lnTo>
                    <a:pt x="0" y="203200"/>
                  </a:lnTo>
                  <a:lnTo>
                    <a:pt x="652169" y="0"/>
                  </a:lnTo>
                  <a:close/>
                </a:path>
              </a:pathLst>
            </a:custGeom>
            <a:blipFill>
              <a:blip r:embed="rId6"/>
              <a:stretch>
                <a:fillRect l="-41639" r="-41639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270599" y="3618151"/>
            <a:ext cx="4397401" cy="2151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Promotes Healthy Competition</a:t>
            </a:r>
            <a:endParaRPr lang="pl-PL" sz="24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3359"/>
              </a:lnSpc>
            </a:pP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Solving puzzles in groups or shared challenges provides opportunities for friendly competition, making it fun and motivating.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9146" y="-140044"/>
            <a:ext cx="1651064" cy="4114800"/>
          </a:xfrm>
          <a:custGeom>
            <a:avLst/>
            <a:gdLst/>
            <a:ahLst/>
            <a:cxnLst/>
            <a:rect l="l" t="t" r="r" b="b"/>
            <a:pathLst>
              <a:path w="1651064" h="4114800">
                <a:moveTo>
                  <a:pt x="0" y="0"/>
                </a:moveTo>
                <a:lnTo>
                  <a:pt x="1651064" y="0"/>
                </a:lnTo>
                <a:lnTo>
                  <a:pt x="16510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-541844" y="9003213"/>
            <a:ext cx="18829844" cy="830953"/>
            <a:chOff x="0" y="0"/>
            <a:chExt cx="4959300" cy="2188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9300" cy="218852"/>
            </a:xfrm>
            <a:custGeom>
              <a:avLst/>
              <a:gdLst/>
              <a:ahLst/>
              <a:cxnLst/>
              <a:rect l="l" t="t" r="r" b="b"/>
              <a:pathLst>
                <a:path w="4959300" h="218852">
                  <a:moveTo>
                    <a:pt x="0" y="0"/>
                  </a:moveTo>
                  <a:lnTo>
                    <a:pt x="4959300" y="0"/>
                  </a:lnTo>
                  <a:lnTo>
                    <a:pt x="4959300" y="218852"/>
                  </a:lnTo>
                  <a:lnTo>
                    <a:pt x="0" y="218852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59300" cy="256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92093" y="-2088015"/>
            <a:ext cx="2280427" cy="5683307"/>
          </a:xfrm>
          <a:custGeom>
            <a:avLst/>
            <a:gdLst/>
            <a:ahLst/>
            <a:cxnLst/>
            <a:rect l="l" t="t" r="r" b="b"/>
            <a:pathLst>
              <a:path w="2280427" h="5683307">
                <a:moveTo>
                  <a:pt x="0" y="0"/>
                </a:moveTo>
                <a:lnTo>
                  <a:pt x="2280427" y="0"/>
                </a:lnTo>
                <a:lnTo>
                  <a:pt x="2280427" y="5683307"/>
                </a:lnTo>
                <a:lnTo>
                  <a:pt x="0" y="56833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7" name="Group 7"/>
          <p:cNvGrpSpPr/>
          <p:nvPr/>
        </p:nvGrpSpPr>
        <p:grpSpPr>
          <a:xfrm>
            <a:off x="13163964" y="96103"/>
            <a:ext cx="4481401" cy="5475666"/>
            <a:chOff x="0" y="0"/>
            <a:chExt cx="1304339" cy="15937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04339" cy="1593725"/>
            </a:xfrm>
            <a:custGeom>
              <a:avLst/>
              <a:gdLst/>
              <a:ahLst/>
              <a:cxnLst/>
              <a:rect l="l" t="t" r="r" b="b"/>
              <a:pathLst>
                <a:path w="1304339" h="1593725">
                  <a:moveTo>
                    <a:pt x="652169" y="0"/>
                  </a:moveTo>
                  <a:lnTo>
                    <a:pt x="1304339" y="203200"/>
                  </a:lnTo>
                  <a:lnTo>
                    <a:pt x="1304339" y="1390525"/>
                  </a:lnTo>
                  <a:lnTo>
                    <a:pt x="652169" y="1593725"/>
                  </a:lnTo>
                  <a:lnTo>
                    <a:pt x="0" y="1390525"/>
                  </a:lnTo>
                  <a:lnTo>
                    <a:pt x="0" y="203200"/>
                  </a:lnTo>
                  <a:lnTo>
                    <a:pt x="652169" y="0"/>
                  </a:lnTo>
                  <a:close/>
                </a:path>
              </a:pathLst>
            </a:custGeom>
            <a:blipFill>
              <a:blip r:embed="rId6"/>
              <a:stretch>
                <a:fillRect l="-41806" r="-4180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9" name="Group 9"/>
          <p:cNvGrpSpPr/>
          <p:nvPr/>
        </p:nvGrpSpPr>
        <p:grpSpPr>
          <a:xfrm rot="-2565228">
            <a:off x="16965924" y="5287343"/>
            <a:ext cx="814072" cy="712313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68A4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6516666">
            <a:off x="621664" y="8089674"/>
            <a:ext cx="814072" cy="712313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68A4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8661149">
            <a:off x="8364975" y="924121"/>
            <a:ext cx="814072" cy="712313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68A4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880685" y="427267"/>
            <a:ext cx="1819010" cy="1706021"/>
            <a:chOff x="0" y="0"/>
            <a:chExt cx="1094438" cy="102645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94438" cy="1026457"/>
            </a:xfrm>
            <a:custGeom>
              <a:avLst/>
              <a:gdLst/>
              <a:ahLst/>
              <a:cxnLst/>
              <a:rect l="l" t="t" r="r" b="b"/>
              <a:pathLst>
                <a:path w="1094438" h="1026457">
                  <a:moveTo>
                    <a:pt x="217062" y="0"/>
                  </a:moveTo>
                  <a:lnTo>
                    <a:pt x="877376" y="0"/>
                  </a:lnTo>
                  <a:cubicBezTo>
                    <a:pt x="997256" y="0"/>
                    <a:pt x="1094438" y="97182"/>
                    <a:pt x="1094438" y="217062"/>
                  </a:cubicBezTo>
                  <a:lnTo>
                    <a:pt x="1094438" y="809395"/>
                  </a:lnTo>
                  <a:cubicBezTo>
                    <a:pt x="1094438" y="866963"/>
                    <a:pt x="1071569" y="922174"/>
                    <a:pt x="1030862" y="962881"/>
                  </a:cubicBezTo>
                  <a:cubicBezTo>
                    <a:pt x="990155" y="1003588"/>
                    <a:pt x="934945" y="1026457"/>
                    <a:pt x="877376" y="1026457"/>
                  </a:cubicBezTo>
                  <a:lnTo>
                    <a:pt x="217062" y="1026457"/>
                  </a:lnTo>
                  <a:cubicBezTo>
                    <a:pt x="97182" y="1026457"/>
                    <a:pt x="0" y="929275"/>
                    <a:pt x="0" y="809395"/>
                  </a:cubicBezTo>
                  <a:lnTo>
                    <a:pt x="0" y="217062"/>
                  </a:lnTo>
                  <a:cubicBezTo>
                    <a:pt x="0" y="159494"/>
                    <a:pt x="22869" y="104283"/>
                    <a:pt x="63576" y="63576"/>
                  </a:cubicBezTo>
                  <a:cubicBezTo>
                    <a:pt x="104283" y="22869"/>
                    <a:pt x="159494" y="0"/>
                    <a:pt x="217062" y="0"/>
                  </a:cubicBez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094438" cy="106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98825" y="2079407"/>
            <a:ext cx="10510143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45"/>
              </a:lnSpc>
              <a:spcBef>
                <a:spcPct val="0"/>
              </a:spcBef>
            </a:pPr>
            <a:r>
              <a:rPr lang="en-US" sz="7121" dirty="0">
                <a:solidFill>
                  <a:srgbClr val="FFABD9"/>
                </a:solidFill>
                <a:latin typeface="Gagalin"/>
                <a:ea typeface="Gagalin"/>
                <a:cs typeface="Gagalin"/>
                <a:sym typeface="Gagalin"/>
              </a:rPr>
              <a:t>Learning New Skills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39752" y="3474867"/>
            <a:ext cx="8828288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0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Learning new skills is a great way to develop intellectually and creatively.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086829" y="647533"/>
            <a:ext cx="1406723" cy="1276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018112" y="5533668"/>
            <a:ext cx="5538601" cy="1279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Online Safety</a:t>
            </a:r>
            <a:endParaRPr lang="pl-PL" sz="24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3359"/>
              </a:lnSpc>
            </a:pP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Learning how to secure personal data, recognize online scams, and protect privacy.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680327" y="5533668"/>
            <a:ext cx="3630015" cy="258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Pot Gardening</a:t>
            </a:r>
            <a:endParaRPr lang="pl-PL" sz="24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3359"/>
              </a:lnSpc>
            </a:pPr>
            <a:r>
              <a:rPr lang="en-US" sz="1899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Participants can learn to care for potted plants at home. Taking part in workshops or online gardening courses can help develop this skill.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36925" y="5631023"/>
            <a:ext cx="4543761" cy="191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Handicrafts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Learning to sew, make jewelry, or create greeting cards are activities that develop manual skills and creativity.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80936" y="1028700"/>
            <a:ext cx="7726128" cy="327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45"/>
              </a:lnSpc>
              <a:spcBef>
                <a:spcPct val="0"/>
              </a:spcBef>
            </a:pPr>
            <a:r>
              <a:rPr lang="pl-PL" sz="8000" dirty="0" err="1">
                <a:solidFill>
                  <a:srgbClr val="FFABD9"/>
                </a:solidFill>
                <a:latin typeface="Gagalin"/>
                <a:ea typeface="Gagalin"/>
                <a:cs typeface="Gagalin"/>
                <a:sym typeface="Gagalin"/>
              </a:rPr>
              <a:t>Thank</a:t>
            </a:r>
            <a:r>
              <a:rPr lang="pl-PL" sz="8000" dirty="0">
                <a:solidFill>
                  <a:srgbClr val="FFABD9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  <a:r>
              <a:rPr lang="pl-PL" sz="8000" dirty="0" err="1">
                <a:solidFill>
                  <a:srgbClr val="FFABD9"/>
                </a:solidFill>
                <a:latin typeface="Gagalin"/>
                <a:ea typeface="Gagalin"/>
                <a:cs typeface="Gagalin"/>
                <a:sym typeface="Gagalin"/>
              </a:rPr>
              <a:t>you</a:t>
            </a:r>
            <a:endParaRPr lang="pl-PL" sz="8000" dirty="0">
              <a:solidFill>
                <a:srgbClr val="FFABD9"/>
              </a:solidFill>
              <a:latin typeface="Gagalin"/>
              <a:ea typeface="Gagalin"/>
              <a:cs typeface="Gagalin"/>
              <a:sym typeface="Gagalin"/>
            </a:endParaRPr>
          </a:p>
          <a:p>
            <a:pPr marL="0" lvl="0" indent="0" algn="ctr">
              <a:lnSpc>
                <a:spcPts val="8545"/>
              </a:lnSpc>
              <a:spcBef>
                <a:spcPct val="0"/>
              </a:spcBef>
            </a:pPr>
            <a:r>
              <a:rPr lang="pl-PL" sz="8000" dirty="0">
                <a:solidFill>
                  <a:srgbClr val="FFABD9"/>
                </a:solidFill>
                <a:latin typeface="Gagalin"/>
                <a:ea typeface="Gagalin"/>
                <a:cs typeface="Gagalin"/>
                <a:sym typeface="Gagalin"/>
              </a:rPr>
              <a:t>For </a:t>
            </a:r>
          </a:p>
          <a:p>
            <a:pPr marL="0" lvl="0" indent="0" algn="ctr">
              <a:lnSpc>
                <a:spcPts val="8545"/>
              </a:lnSpc>
              <a:spcBef>
                <a:spcPct val="0"/>
              </a:spcBef>
            </a:pPr>
            <a:r>
              <a:rPr lang="pl-PL" sz="8000" dirty="0" err="1">
                <a:solidFill>
                  <a:srgbClr val="FFABD9"/>
                </a:solidFill>
                <a:latin typeface="Gagalin"/>
                <a:ea typeface="Gagalin"/>
                <a:cs typeface="Gagalin"/>
                <a:sym typeface="Gagalin"/>
              </a:rPr>
              <a:t>Your</a:t>
            </a:r>
            <a:r>
              <a:rPr lang="pl-PL" sz="8000" dirty="0">
                <a:solidFill>
                  <a:srgbClr val="FFABD9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  <a:r>
              <a:rPr lang="pl-PL" sz="8000">
                <a:solidFill>
                  <a:srgbClr val="FFABD9"/>
                </a:solidFill>
                <a:latin typeface="Gagalin"/>
                <a:ea typeface="Gagalin"/>
                <a:cs typeface="Gagalin"/>
                <a:sym typeface="Gagalin"/>
              </a:rPr>
              <a:t>attention</a:t>
            </a:r>
            <a:r>
              <a:rPr lang="pl-PL" sz="8000" dirty="0">
                <a:solidFill>
                  <a:srgbClr val="FFABD9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  <a:endParaRPr lang="en-US" sz="8000" dirty="0">
              <a:solidFill>
                <a:srgbClr val="FFABD9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4911728"/>
            <a:ext cx="18288000" cy="4346572"/>
            <a:chOff x="0" y="0"/>
            <a:chExt cx="4323344" cy="10275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23344" cy="1027544"/>
            </a:xfrm>
            <a:custGeom>
              <a:avLst/>
              <a:gdLst/>
              <a:ahLst/>
              <a:cxnLst/>
              <a:rect l="l" t="t" r="r" b="b"/>
              <a:pathLst>
                <a:path w="4323344" h="1027544">
                  <a:moveTo>
                    <a:pt x="0" y="0"/>
                  </a:moveTo>
                  <a:lnTo>
                    <a:pt x="4323344" y="0"/>
                  </a:lnTo>
                  <a:lnTo>
                    <a:pt x="4323344" y="1027544"/>
                  </a:lnTo>
                  <a:lnTo>
                    <a:pt x="0" y="1027544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323344" cy="1065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27557" y="5268753"/>
            <a:ext cx="11810379" cy="68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89"/>
              </a:lnSpc>
              <a:spcBef>
                <a:spcPct val="0"/>
              </a:spcBef>
            </a:pPr>
            <a:r>
              <a:rPr lang="en-US" sz="4299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Mikolaj Loewnau</a:t>
            </a:r>
          </a:p>
        </p:txBody>
      </p:sp>
      <p:sp>
        <p:nvSpPr>
          <p:cNvPr id="7" name="Freeform 7"/>
          <p:cNvSpPr/>
          <p:nvPr/>
        </p:nvSpPr>
        <p:spPr>
          <a:xfrm rot="-7925470">
            <a:off x="15885490" y="7785634"/>
            <a:ext cx="741954" cy="601658"/>
          </a:xfrm>
          <a:custGeom>
            <a:avLst/>
            <a:gdLst/>
            <a:ahLst/>
            <a:cxnLst/>
            <a:rect l="l" t="t" r="r" b="b"/>
            <a:pathLst>
              <a:path w="741954" h="601658">
                <a:moveTo>
                  <a:pt x="0" y="0"/>
                </a:moveTo>
                <a:lnTo>
                  <a:pt x="741954" y="0"/>
                </a:lnTo>
                <a:lnTo>
                  <a:pt x="741954" y="601658"/>
                </a:lnTo>
                <a:lnTo>
                  <a:pt x="0" y="60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 rot="2700000">
            <a:off x="1700090" y="1879503"/>
            <a:ext cx="1082726" cy="877992"/>
          </a:xfrm>
          <a:custGeom>
            <a:avLst/>
            <a:gdLst/>
            <a:ahLst/>
            <a:cxnLst/>
            <a:rect l="l" t="t" r="r" b="b"/>
            <a:pathLst>
              <a:path w="1082726" h="877992">
                <a:moveTo>
                  <a:pt x="0" y="0"/>
                </a:moveTo>
                <a:lnTo>
                  <a:pt x="1082725" y="0"/>
                </a:lnTo>
                <a:lnTo>
                  <a:pt x="1082725" y="877992"/>
                </a:lnTo>
                <a:lnTo>
                  <a:pt x="0" y="877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16620180" y="325655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15128280" y="325655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3" y="0"/>
                </a:lnTo>
                <a:lnTo>
                  <a:pt x="1310523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1996188" y="6782163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100"/>
                </a:lnTo>
                <a:lnTo>
                  <a:pt x="0" y="3266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504288" y="6782163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100"/>
                </a:lnTo>
                <a:lnTo>
                  <a:pt x="0" y="3266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57593"/>
            <a:ext cx="1135299" cy="2829407"/>
          </a:xfrm>
          <a:custGeom>
            <a:avLst/>
            <a:gdLst/>
            <a:ahLst/>
            <a:cxnLst/>
            <a:rect l="l" t="t" r="r" b="b"/>
            <a:pathLst>
              <a:path w="1135299" h="2829407">
                <a:moveTo>
                  <a:pt x="0" y="0"/>
                </a:moveTo>
                <a:lnTo>
                  <a:pt x="1135299" y="0"/>
                </a:lnTo>
                <a:lnTo>
                  <a:pt x="1135299" y="2829407"/>
                </a:lnTo>
                <a:lnTo>
                  <a:pt x="0" y="28294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-168871" y="2930218"/>
            <a:ext cx="18456871" cy="6492761"/>
            <a:chOff x="0" y="0"/>
            <a:chExt cx="4861069" cy="17100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61069" cy="1710028"/>
            </a:xfrm>
            <a:custGeom>
              <a:avLst/>
              <a:gdLst/>
              <a:ahLst/>
              <a:cxnLst/>
              <a:rect l="l" t="t" r="r" b="b"/>
              <a:pathLst>
                <a:path w="4861069" h="1710028">
                  <a:moveTo>
                    <a:pt x="0" y="0"/>
                  </a:moveTo>
                  <a:lnTo>
                    <a:pt x="4861069" y="0"/>
                  </a:lnTo>
                  <a:lnTo>
                    <a:pt x="4861069" y="1710028"/>
                  </a:lnTo>
                  <a:lnTo>
                    <a:pt x="0" y="1710028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61069" cy="17481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728399" y="3507152"/>
            <a:ext cx="9223981" cy="5194232"/>
            <a:chOff x="0" y="0"/>
            <a:chExt cx="835611" cy="4705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35611" cy="470552"/>
            </a:xfrm>
            <a:custGeom>
              <a:avLst/>
              <a:gdLst/>
              <a:ahLst/>
              <a:cxnLst/>
              <a:rect l="l" t="t" r="r" b="b"/>
              <a:pathLst>
                <a:path w="835611" h="470552">
                  <a:moveTo>
                    <a:pt x="632411" y="0"/>
                  </a:moveTo>
                  <a:lnTo>
                    <a:pt x="0" y="0"/>
                  </a:lnTo>
                  <a:lnTo>
                    <a:pt x="0" y="470552"/>
                  </a:lnTo>
                  <a:lnTo>
                    <a:pt x="632411" y="470552"/>
                  </a:lnTo>
                  <a:lnTo>
                    <a:pt x="835611" y="235276"/>
                  </a:lnTo>
                  <a:lnTo>
                    <a:pt x="632411" y="0"/>
                  </a:lnTo>
                  <a:close/>
                </a:path>
              </a:pathLst>
            </a:custGeom>
            <a:blipFill>
              <a:blip r:embed="rId4"/>
              <a:stretch>
                <a:fillRect t="-1982" b="-198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Freeform 8"/>
          <p:cNvSpPr/>
          <p:nvPr/>
        </p:nvSpPr>
        <p:spPr>
          <a:xfrm>
            <a:off x="17316450" y="-483370"/>
            <a:ext cx="1135299" cy="2829407"/>
          </a:xfrm>
          <a:custGeom>
            <a:avLst/>
            <a:gdLst/>
            <a:ahLst/>
            <a:cxnLst/>
            <a:rect l="l" t="t" r="r" b="b"/>
            <a:pathLst>
              <a:path w="1135299" h="2829407">
                <a:moveTo>
                  <a:pt x="0" y="0"/>
                </a:moveTo>
                <a:lnTo>
                  <a:pt x="1135299" y="0"/>
                </a:lnTo>
                <a:lnTo>
                  <a:pt x="1135299" y="2829407"/>
                </a:lnTo>
                <a:lnTo>
                  <a:pt x="0" y="28294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9"/>
          <p:cNvSpPr txBox="1"/>
          <p:nvPr/>
        </p:nvSpPr>
        <p:spPr>
          <a:xfrm>
            <a:off x="10520818" y="4851340"/>
            <a:ext cx="330607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3499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Exercise in Water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20818" y="3936940"/>
            <a:ext cx="330607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Nordic walking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20818" y="7672025"/>
            <a:ext cx="379447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Tai chi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73856" y="1028700"/>
            <a:ext cx="13340288" cy="1053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7499" spc="-314" dirty="0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Physical Activities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28436" y="3551177"/>
            <a:ext cx="952500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83556" y="4808477"/>
            <a:ext cx="163726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83556" y="6065778"/>
            <a:ext cx="163726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03</a:t>
            </a:r>
          </a:p>
        </p:txBody>
      </p:sp>
      <p:sp>
        <p:nvSpPr>
          <p:cNvPr id="16" name="Freeform 16"/>
          <p:cNvSpPr/>
          <p:nvPr/>
        </p:nvSpPr>
        <p:spPr>
          <a:xfrm rot="-8703057">
            <a:off x="9633234" y="8787212"/>
            <a:ext cx="932735" cy="756363"/>
          </a:xfrm>
          <a:custGeom>
            <a:avLst/>
            <a:gdLst/>
            <a:ahLst/>
            <a:cxnLst/>
            <a:rect l="l" t="t" r="r" b="b"/>
            <a:pathLst>
              <a:path w="932735" h="756363">
                <a:moveTo>
                  <a:pt x="0" y="0"/>
                </a:moveTo>
                <a:lnTo>
                  <a:pt x="932735" y="0"/>
                </a:lnTo>
                <a:lnTo>
                  <a:pt x="932735" y="756364"/>
                </a:lnTo>
                <a:lnTo>
                  <a:pt x="0" y="756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Freeform 17"/>
          <p:cNvSpPr/>
          <p:nvPr/>
        </p:nvSpPr>
        <p:spPr>
          <a:xfrm rot="-1820913">
            <a:off x="15247694" y="2328675"/>
            <a:ext cx="844883" cy="685123"/>
          </a:xfrm>
          <a:custGeom>
            <a:avLst/>
            <a:gdLst/>
            <a:ahLst/>
            <a:cxnLst/>
            <a:rect l="l" t="t" r="r" b="b"/>
            <a:pathLst>
              <a:path w="844883" h="685123">
                <a:moveTo>
                  <a:pt x="0" y="0"/>
                </a:moveTo>
                <a:lnTo>
                  <a:pt x="844883" y="0"/>
                </a:lnTo>
                <a:lnTo>
                  <a:pt x="844883" y="685123"/>
                </a:lnTo>
                <a:lnTo>
                  <a:pt x="0" y="6851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Freeform 18"/>
          <p:cNvSpPr/>
          <p:nvPr/>
        </p:nvSpPr>
        <p:spPr>
          <a:xfrm rot="2860487">
            <a:off x="1603680" y="1373465"/>
            <a:ext cx="927912" cy="752452"/>
          </a:xfrm>
          <a:custGeom>
            <a:avLst/>
            <a:gdLst/>
            <a:ahLst/>
            <a:cxnLst/>
            <a:rect l="l" t="t" r="r" b="b"/>
            <a:pathLst>
              <a:path w="927912" h="752452">
                <a:moveTo>
                  <a:pt x="0" y="0"/>
                </a:moveTo>
                <a:lnTo>
                  <a:pt x="927911" y="0"/>
                </a:lnTo>
                <a:lnTo>
                  <a:pt x="927911" y="752452"/>
                </a:lnTo>
                <a:lnTo>
                  <a:pt x="0" y="7524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TextBox 19"/>
          <p:cNvSpPr txBox="1"/>
          <p:nvPr/>
        </p:nvSpPr>
        <p:spPr>
          <a:xfrm>
            <a:off x="8957676" y="7367224"/>
            <a:ext cx="156314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20818" y="6367099"/>
            <a:ext cx="3794478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pl-PL" sz="3499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Dance</a:t>
            </a:r>
            <a:endParaRPr lang="en-US" sz="3499" dirty="0">
              <a:solidFill>
                <a:srgbClr val="FFFFFF"/>
              </a:solidFill>
              <a:latin typeface="Baloo"/>
              <a:ea typeface="Baloo"/>
              <a:cs typeface="Baloo"/>
              <a:sym typeface="Balo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9146" y="-140044"/>
            <a:ext cx="1651064" cy="4114800"/>
          </a:xfrm>
          <a:custGeom>
            <a:avLst/>
            <a:gdLst/>
            <a:ahLst/>
            <a:cxnLst/>
            <a:rect l="l" t="t" r="r" b="b"/>
            <a:pathLst>
              <a:path w="1651064" h="4114800">
                <a:moveTo>
                  <a:pt x="0" y="0"/>
                </a:moveTo>
                <a:lnTo>
                  <a:pt x="1651064" y="0"/>
                </a:lnTo>
                <a:lnTo>
                  <a:pt x="16510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-541844" y="9003213"/>
            <a:ext cx="18829844" cy="830953"/>
            <a:chOff x="0" y="0"/>
            <a:chExt cx="4959300" cy="2188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9300" cy="218852"/>
            </a:xfrm>
            <a:custGeom>
              <a:avLst/>
              <a:gdLst/>
              <a:ahLst/>
              <a:cxnLst/>
              <a:rect l="l" t="t" r="r" b="b"/>
              <a:pathLst>
                <a:path w="4959300" h="218852">
                  <a:moveTo>
                    <a:pt x="0" y="0"/>
                  </a:moveTo>
                  <a:lnTo>
                    <a:pt x="4959300" y="0"/>
                  </a:lnTo>
                  <a:lnTo>
                    <a:pt x="4959300" y="218852"/>
                  </a:lnTo>
                  <a:lnTo>
                    <a:pt x="0" y="218852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59300" cy="256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92093" y="-2088015"/>
            <a:ext cx="2280427" cy="5683307"/>
          </a:xfrm>
          <a:custGeom>
            <a:avLst/>
            <a:gdLst/>
            <a:ahLst/>
            <a:cxnLst/>
            <a:rect l="l" t="t" r="r" b="b"/>
            <a:pathLst>
              <a:path w="2280427" h="5683307">
                <a:moveTo>
                  <a:pt x="0" y="0"/>
                </a:moveTo>
                <a:lnTo>
                  <a:pt x="2280427" y="0"/>
                </a:lnTo>
                <a:lnTo>
                  <a:pt x="2280427" y="5683307"/>
                </a:lnTo>
                <a:lnTo>
                  <a:pt x="0" y="56833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7" name="Group 7"/>
          <p:cNvGrpSpPr/>
          <p:nvPr/>
        </p:nvGrpSpPr>
        <p:grpSpPr>
          <a:xfrm>
            <a:off x="12510400" y="269544"/>
            <a:ext cx="5153399" cy="6296755"/>
            <a:chOff x="0" y="0"/>
            <a:chExt cx="1304339" cy="15937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04339" cy="1593725"/>
            </a:xfrm>
            <a:custGeom>
              <a:avLst/>
              <a:gdLst/>
              <a:ahLst/>
              <a:cxnLst/>
              <a:rect l="l" t="t" r="r" b="b"/>
              <a:pathLst>
                <a:path w="1304339" h="1593725">
                  <a:moveTo>
                    <a:pt x="652169" y="0"/>
                  </a:moveTo>
                  <a:lnTo>
                    <a:pt x="1304339" y="203200"/>
                  </a:lnTo>
                  <a:lnTo>
                    <a:pt x="1304339" y="1390525"/>
                  </a:lnTo>
                  <a:lnTo>
                    <a:pt x="652169" y="1593725"/>
                  </a:lnTo>
                  <a:lnTo>
                    <a:pt x="0" y="1390525"/>
                  </a:lnTo>
                  <a:lnTo>
                    <a:pt x="0" y="203200"/>
                  </a:lnTo>
                  <a:lnTo>
                    <a:pt x="652169" y="0"/>
                  </a:lnTo>
                  <a:close/>
                </a:path>
              </a:pathLst>
            </a:custGeom>
            <a:blipFill>
              <a:blip r:embed="rId6"/>
              <a:stretch>
                <a:fillRect l="-59479" r="-2413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9" name="Group 9"/>
          <p:cNvGrpSpPr/>
          <p:nvPr/>
        </p:nvGrpSpPr>
        <p:grpSpPr>
          <a:xfrm rot="-2565228">
            <a:off x="16965924" y="5287343"/>
            <a:ext cx="814072" cy="712313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68A4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8661149">
            <a:off x="8364975" y="924121"/>
            <a:ext cx="814072" cy="712313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68A4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880685" y="427267"/>
            <a:ext cx="1819010" cy="1706021"/>
            <a:chOff x="0" y="0"/>
            <a:chExt cx="1094438" cy="102645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94438" cy="1026457"/>
            </a:xfrm>
            <a:custGeom>
              <a:avLst/>
              <a:gdLst/>
              <a:ahLst/>
              <a:cxnLst/>
              <a:rect l="l" t="t" r="r" b="b"/>
              <a:pathLst>
                <a:path w="1094438" h="1026457">
                  <a:moveTo>
                    <a:pt x="217062" y="0"/>
                  </a:moveTo>
                  <a:lnTo>
                    <a:pt x="877376" y="0"/>
                  </a:lnTo>
                  <a:cubicBezTo>
                    <a:pt x="997256" y="0"/>
                    <a:pt x="1094438" y="97182"/>
                    <a:pt x="1094438" y="217062"/>
                  </a:cubicBezTo>
                  <a:lnTo>
                    <a:pt x="1094438" y="809395"/>
                  </a:lnTo>
                  <a:cubicBezTo>
                    <a:pt x="1094438" y="866963"/>
                    <a:pt x="1071569" y="922174"/>
                    <a:pt x="1030862" y="962881"/>
                  </a:cubicBezTo>
                  <a:cubicBezTo>
                    <a:pt x="990155" y="1003588"/>
                    <a:pt x="934945" y="1026457"/>
                    <a:pt x="877376" y="1026457"/>
                  </a:cubicBezTo>
                  <a:lnTo>
                    <a:pt x="217062" y="1026457"/>
                  </a:lnTo>
                  <a:cubicBezTo>
                    <a:pt x="97182" y="1026457"/>
                    <a:pt x="0" y="929275"/>
                    <a:pt x="0" y="809395"/>
                  </a:cubicBezTo>
                  <a:lnTo>
                    <a:pt x="0" y="217062"/>
                  </a:lnTo>
                  <a:cubicBezTo>
                    <a:pt x="0" y="159494"/>
                    <a:pt x="22869" y="104283"/>
                    <a:pt x="63576" y="63576"/>
                  </a:cubicBezTo>
                  <a:cubicBezTo>
                    <a:pt x="104283" y="22869"/>
                    <a:pt x="159494" y="0"/>
                    <a:pt x="217062" y="0"/>
                  </a:cubicBez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094438" cy="106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12674" y="2403131"/>
            <a:ext cx="11068852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99"/>
              </a:lnSpc>
              <a:spcBef>
                <a:spcPct val="0"/>
              </a:spcBef>
            </a:pPr>
            <a:r>
              <a:rPr lang="en-US" sz="7499">
                <a:solidFill>
                  <a:srgbClr val="FFABD9"/>
                </a:solidFill>
                <a:latin typeface="Boulder"/>
                <a:ea typeface="Boulder"/>
                <a:cs typeface="Boulder"/>
                <a:sym typeface="Boulder"/>
              </a:rPr>
              <a:t>Nordic Walking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17011" y="3643315"/>
            <a:ext cx="7660179" cy="1735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3"/>
              </a:lnSpc>
              <a:spcBef>
                <a:spcPct val="0"/>
              </a:spcBef>
            </a:pPr>
            <a:r>
              <a:rPr lang="en-US" sz="260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 form of dynamic walking using special poles that engage both upper and lower body muscles. This type of activity is gentler than running but more effective than traditional walking.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194878" y="647533"/>
            <a:ext cx="1190625" cy="1276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63931" y="6974048"/>
            <a:ext cx="5538601" cy="1103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Full-Body Engagement</a:t>
            </a:r>
            <a:endParaRPr lang="pl-PL" sz="21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The poles help exercise arm, chest, back, and leg muscles.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61703" y="6863980"/>
            <a:ext cx="3980117" cy="147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Improved Fitness</a:t>
            </a:r>
            <a:endParaRPr lang="pl-PL" sz="21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Nordic walking strengthens the cardiovascular and respiratory systems, enhancing endurance.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74017" y="6378205"/>
            <a:ext cx="38707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409067" y="6378205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6974048"/>
            <a:ext cx="4991100" cy="11035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Improved Coordination and Balance</a:t>
            </a:r>
            <a:endParaRPr lang="pl-PL" sz="21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The poles help with stability, which is important for seniors to prevent falls.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105901" y="6378205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0922" y="2534985"/>
            <a:ext cx="18829844" cy="7031864"/>
            <a:chOff x="0" y="0"/>
            <a:chExt cx="4959300" cy="18520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9300" cy="1852014"/>
            </a:xfrm>
            <a:custGeom>
              <a:avLst/>
              <a:gdLst/>
              <a:ahLst/>
              <a:cxnLst/>
              <a:rect l="l" t="t" r="r" b="b"/>
              <a:pathLst>
                <a:path w="4959300" h="1852014">
                  <a:moveTo>
                    <a:pt x="0" y="0"/>
                  </a:moveTo>
                  <a:lnTo>
                    <a:pt x="4959300" y="0"/>
                  </a:lnTo>
                  <a:lnTo>
                    <a:pt x="4959300" y="1852014"/>
                  </a:lnTo>
                  <a:lnTo>
                    <a:pt x="0" y="1852014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59300" cy="1890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06006" y="655381"/>
            <a:ext cx="9234387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 dirty="0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Aqua Aerobics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56652" y="6679633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5552" y="4022158"/>
            <a:ext cx="4388583" cy="1279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Low Intensity</a:t>
            </a:r>
            <a:endParaRPr lang="pl-PL" sz="24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3359"/>
              </a:lnSpc>
            </a:pP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Water reduces joint strain, making exercises gentler yet effective.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56652" y="7374958"/>
            <a:ext cx="3980117" cy="1279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Better Circulation</a:t>
            </a:r>
            <a:endParaRPr lang="pl-PL" sz="24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3359"/>
              </a:lnSpc>
            </a:pP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Aqua aerobics improves blood flow, supporting heart health.</a:t>
            </a:r>
          </a:p>
        </p:txBody>
      </p:sp>
      <p:sp>
        <p:nvSpPr>
          <p:cNvPr id="9" name="Freeform 9"/>
          <p:cNvSpPr/>
          <p:nvPr/>
        </p:nvSpPr>
        <p:spPr>
          <a:xfrm rot="9589354">
            <a:off x="16782889" y="1131397"/>
            <a:ext cx="695870" cy="564287"/>
          </a:xfrm>
          <a:custGeom>
            <a:avLst/>
            <a:gdLst/>
            <a:ahLst/>
            <a:cxnLst/>
            <a:rect l="l" t="t" r="r" b="b"/>
            <a:pathLst>
              <a:path w="695870" h="564287">
                <a:moveTo>
                  <a:pt x="0" y="0"/>
                </a:moveTo>
                <a:lnTo>
                  <a:pt x="695870" y="0"/>
                </a:lnTo>
                <a:lnTo>
                  <a:pt x="695870" y="564288"/>
                </a:lnTo>
                <a:lnTo>
                  <a:pt x="0" y="564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 rot="-7251931">
            <a:off x="12125763" y="9419561"/>
            <a:ext cx="695870" cy="564287"/>
          </a:xfrm>
          <a:custGeom>
            <a:avLst/>
            <a:gdLst/>
            <a:ahLst/>
            <a:cxnLst/>
            <a:rect l="l" t="t" r="r" b="b"/>
            <a:pathLst>
              <a:path w="695870" h="564287">
                <a:moveTo>
                  <a:pt x="0" y="0"/>
                </a:moveTo>
                <a:lnTo>
                  <a:pt x="695870" y="0"/>
                </a:lnTo>
                <a:lnTo>
                  <a:pt x="695870" y="564288"/>
                </a:lnTo>
                <a:lnTo>
                  <a:pt x="0" y="564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16604039" y="6879011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15112139" y="6879011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3" name="Group 13"/>
          <p:cNvGrpSpPr/>
          <p:nvPr/>
        </p:nvGrpSpPr>
        <p:grpSpPr>
          <a:xfrm>
            <a:off x="486996" y="371305"/>
            <a:ext cx="1819010" cy="1706021"/>
            <a:chOff x="0" y="0"/>
            <a:chExt cx="1094438" cy="10264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94438" cy="1026457"/>
            </a:xfrm>
            <a:custGeom>
              <a:avLst/>
              <a:gdLst/>
              <a:ahLst/>
              <a:cxnLst/>
              <a:rect l="l" t="t" r="r" b="b"/>
              <a:pathLst>
                <a:path w="1094438" h="1026457">
                  <a:moveTo>
                    <a:pt x="217062" y="0"/>
                  </a:moveTo>
                  <a:lnTo>
                    <a:pt x="877376" y="0"/>
                  </a:lnTo>
                  <a:cubicBezTo>
                    <a:pt x="997256" y="0"/>
                    <a:pt x="1094438" y="97182"/>
                    <a:pt x="1094438" y="217062"/>
                  </a:cubicBezTo>
                  <a:lnTo>
                    <a:pt x="1094438" y="809395"/>
                  </a:lnTo>
                  <a:cubicBezTo>
                    <a:pt x="1094438" y="866963"/>
                    <a:pt x="1071569" y="922174"/>
                    <a:pt x="1030862" y="962881"/>
                  </a:cubicBezTo>
                  <a:cubicBezTo>
                    <a:pt x="990155" y="1003588"/>
                    <a:pt x="934945" y="1026457"/>
                    <a:pt x="877376" y="1026457"/>
                  </a:cubicBezTo>
                  <a:lnTo>
                    <a:pt x="217062" y="1026457"/>
                  </a:lnTo>
                  <a:cubicBezTo>
                    <a:pt x="97182" y="1026457"/>
                    <a:pt x="0" y="929275"/>
                    <a:pt x="0" y="809395"/>
                  </a:cubicBezTo>
                  <a:lnTo>
                    <a:pt x="0" y="217062"/>
                  </a:lnTo>
                  <a:cubicBezTo>
                    <a:pt x="0" y="159494"/>
                    <a:pt x="22869" y="104283"/>
                    <a:pt x="63576" y="63576"/>
                  </a:cubicBezTo>
                  <a:cubicBezTo>
                    <a:pt x="104283" y="22869"/>
                    <a:pt x="159494" y="0"/>
                    <a:pt x="217062" y="0"/>
                  </a:cubicBez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94438" cy="106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24096" y="3326833"/>
            <a:ext cx="38707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56652" y="3326833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4096" y="6679633"/>
            <a:ext cx="38707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06006" y="1760282"/>
            <a:ext cx="9518399" cy="83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58"/>
              </a:lnSpc>
              <a:spcBef>
                <a:spcPct val="0"/>
              </a:spcBef>
            </a:pPr>
            <a:r>
              <a:rPr lang="en-US" sz="2327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 type of exercise performed in water, usually in a pool. These exercises combine aerobics with the beneficial effects of water.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9785" y="7374958"/>
            <a:ext cx="3980117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Improved Balance</a:t>
            </a:r>
            <a:endParaRPr lang="pl-PL" sz="21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Water exercises engage the whole body, enhancing balance and coordination.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4096" y="522031"/>
            <a:ext cx="1344811" cy="1276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02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1537180" y="1949716"/>
            <a:ext cx="5663446" cy="6919964"/>
            <a:chOff x="0" y="0"/>
            <a:chExt cx="1304339" cy="159372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04339" cy="1593725"/>
            </a:xfrm>
            <a:custGeom>
              <a:avLst/>
              <a:gdLst/>
              <a:ahLst/>
              <a:cxnLst/>
              <a:rect l="l" t="t" r="r" b="b"/>
              <a:pathLst>
                <a:path w="1304339" h="1593725">
                  <a:moveTo>
                    <a:pt x="652169" y="0"/>
                  </a:moveTo>
                  <a:lnTo>
                    <a:pt x="1304339" y="203200"/>
                  </a:lnTo>
                  <a:lnTo>
                    <a:pt x="1304339" y="1390525"/>
                  </a:lnTo>
                  <a:lnTo>
                    <a:pt x="652169" y="1593725"/>
                  </a:lnTo>
                  <a:lnTo>
                    <a:pt x="0" y="1390525"/>
                  </a:lnTo>
                  <a:lnTo>
                    <a:pt x="0" y="203200"/>
                  </a:lnTo>
                  <a:lnTo>
                    <a:pt x="652169" y="0"/>
                  </a:lnTo>
                  <a:close/>
                </a:path>
              </a:pathLst>
            </a:custGeom>
            <a:blipFill>
              <a:blip r:embed="rId6"/>
              <a:stretch>
                <a:fillRect l="-41806" r="-4180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309288" y="3928813"/>
            <a:ext cx="3980117" cy="171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Muscle Strengthening</a:t>
            </a:r>
            <a:endParaRPr lang="pl-PL" sz="24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3359"/>
              </a:lnSpc>
            </a:pP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Water resistance helps build muscle strength without injury risk.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7073" y="2552256"/>
            <a:ext cx="18829844" cy="7031864"/>
            <a:chOff x="0" y="0"/>
            <a:chExt cx="4959300" cy="18520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9300" cy="1852014"/>
            </a:xfrm>
            <a:custGeom>
              <a:avLst/>
              <a:gdLst/>
              <a:ahLst/>
              <a:cxnLst/>
              <a:rect l="l" t="t" r="r" b="b"/>
              <a:pathLst>
                <a:path w="4959300" h="1852014">
                  <a:moveTo>
                    <a:pt x="0" y="0"/>
                  </a:moveTo>
                  <a:lnTo>
                    <a:pt x="4959300" y="0"/>
                  </a:lnTo>
                  <a:lnTo>
                    <a:pt x="4959300" y="1852014"/>
                  </a:lnTo>
                  <a:lnTo>
                    <a:pt x="0" y="1852014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59300" cy="1890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06006" y="655381"/>
            <a:ext cx="9234387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Taniec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48971" y="6679633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5552" y="4022158"/>
            <a:ext cx="4610113" cy="2151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Increased Flexibility and Strength</a:t>
            </a:r>
            <a:endParaRPr lang="pl-PL" sz="24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3359"/>
              </a:lnSpc>
            </a:pP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Dance movements help stretch and strengthen muscles, improving overall fitness.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53482" y="7374958"/>
            <a:ext cx="3980117" cy="1279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Social Activity</a:t>
            </a:r>
            <a:endParaRPr lang="pl-PL" sz="24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3359"/>
              </a:lnSpc>
            </a:pP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Group dancing encourages relationships.</a:t>
            </a:r>
          </a:p>
        </p:txBody>
      </p:sp>
      <p:sp>
        <p:nvSpPr>
          <p:cNvPr id="9" name="Freeform 9"/>
          <p:cNvSpPr/>
          <p:nvPr/>
        </p:nvSpPr>
        <p:spPr>
          <a:xfrm rot="9589354">
            <a:off x="16782889" y="1131397"/>
            <a:ext cx="695870" cy="564287"/>
          </a:xfrm>
          <a:custGeom>
            <a:avLst/>
            <a:gdLst/>
            <a:ahLst/>
            <a:cxnLst/>
            <a:rect l="l" t="t" r="r" b="b"/>
            <a:pathLst>
              <a:path w="695870" h="564287">
                <a:moveTo>
                  <a:pt x="0" y="0"/>
                </a:moveTo>
                <a:lnTo>
                  <a:pt x="695870" y="0"/>
                </a:lnTo>
                <a:lnTo>
                  <a:pt x="695870" y="564288"/>
                </a:lnTo>
                <a:lnTo>
                  <a:pt x="0" y="564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 rot="-7251931">
            <a:off x="12125763" y="9419561"/>
            <a:ext cx="695870" cy="564287"/>
          </a:xfrm>
          <a:custGeom>
            <a:avLst/>
            <a:gdLst/>
            <a:ahLst/>
            <a:cxnLst/>
            <a:rect l="l" t="t" r="r" b="b"/>
            <a:pathLst>
              <a:path w="695870" h="564287">
                <a:moveTo>
                  <a:pt x="0" y="0"/>
                </a:moveTo>
                <a:lnTo>
                  <a:pt x="695870" y="0"/>
                </a:lnTo>
                <a:lnTo>
                  <a:pt x="695870" y="564288"/>
                </a:lnTo>
                <a:lnTo>
                  <a:pt x="0" y="564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16604039" y="6879011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15112139" y="6879011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3" name="Group 13"/>
          <p:cNvGrpSpPr/>
          <p:nvPr/>
        </p:nvGrpSpPr>
        <p:grpSpPr>
          <a:xfrm>
            <a:off x="486996" y="371305"/>
            <a:ext cx="1819010" cy="1706021"/>
            <a:chOff x="0" y="0"/>
            <a:chExt cx="1094438" cy="10264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94438" cy="1026457"/>
            </a:xfrm>
            <a:custGeom>
              <a:avLst/>
              <a:gdLst/>
              <a:ahLst/>
              <a:cxnLst/>
              <a:rect l="l" t="t" r="r" b="b"/>
              <a:pathLst>
                <a:path w="1094438" h="1026457">
                  <a:moveTo>
                    <a:pt x="217062" y="0"/>
                  </a:moveTo>
                  <a:lnTo>
                    <a:pt x="877376" y="0"/>
                  </a:lnTo>
                  <a:cubicBezTo>
                    <a:pt x="997256" y="0"/>
                    <a:pt x="1094438" y="97182"/>
                    <a:pt x="1094438" y="217062"/>
                  </a:cubicBezTo>
                  <a:lnTo>
                    <a:pt x="1094438" y="809395"/>
                  </a:lnTo>
                  <a:cubicBezTo>
                    <a:pt x="1094438" y="866963"/>
                    <a:pt x="1071569" y="922174"/>
                    <a:pt x="1030862" y="962881"/>
                  </a:cubicBezTo>
                  <a:cubicBezTo>
                    <a:pt x="990155" y="1003588"/>
                    <a:pt x="934945" y="1026457"/>
                    <a:pt x="877376" y="1026457"/>
                  </a:cubicBezTo>
                  <a:lnTo>
                    <a:pt x="217062" y="1026457"/>
                  </a:lnTo>
                  <a:cubicBezTo>
                    <a:pt x="97182" y="1026457"/>
                    <a:pt x="0" y="929275"/>
                    <a:pt x="0" y="809395"/>
                  </a:cubicBezTo>
                  <a:lnTo>
                    <a:pt x="0" y="217062"/>
                  </a:lnTo>
                  <a:cubicBezTo>
                    <a:pt x="0" y="159494"/>
                    <a:pt x="22869" y="104283"/>
                    <a:pt x="63576" y="63576"/>
                  </a:cubicBezTo>
                  <a:cubicBezTo>
                    <a:pt x="104283" y="22869"/>
                    <a:pt x="159494" y="0"/>
                    <a:pt x="217062" y="0"/>
                  </a:cubicBez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94438" cy="106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24096" y="3326833"/>
            <a:ext cx="38707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82970" y="3326833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4096" y="6679633"/>
            <a:ext cx="38707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21996" y="1760282"/>
            <a:ext cx="9802409" cy="406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58"/>
              </a:lnSpc>
              <a:spcBef>
                <a:spcPct val="0"/>
              </a:spcBef>
            </a:pPr>
            <a:r>
              <a:rPr lang="en-US" sz="2327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Dance is an activity that engages both the body and the mind.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9785" y="7374958"/>
            <a:ext cx="3980117" cy="171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Stress Reduction</a:t>
            </a:r>
            <a:endParaRPr lang="pl-PL" sz="24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3359"/>
              </a:lnSpc>
            </a:pP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Dance has therapeutic effects, improving mood and reducing stress by releasing endorphins.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4989" y="522031"/>
            <a:ext cx="1343025" cy="1276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03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1296798" y="1972069"/>
            <a:ext cx="5663446" cy="6919964"/>
            <a:chOff x="0" y="0"/>
            <a:chExt cx="1304339" cy="159372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04339" cy="1593725"/>
            </a:xfrm>
            <a:custGeom>
              <a:avLst/>
              <a:gdLst/>
              <a:ahLst/>
              <a:cxnLst/>
              <a:rect l="l" t="t" r="r" b="b"/>
              <a:pathLst>
                <a:path w="1304339" h="1593725">
                  <a:moveTo>
                    <a:pt x="652169" y="0"/>
                  </a:moveTo>
                  <a:lnTo>
                    <a:pt x="1304339" y="203200"/>
                  </a:lnTo>
                  <a:lnTo>
                    <a:pt x="1304339" y="1390525"/>
                  </a:lnTo>
                  <a:lnTo>
                    <a:pt x="652169" y="1593725"/>
                  </a:lnTo>
                  <a:lnTo>
                    <a:pt x="0" y="1390525"/>
                  </a:lnTo>
                  <a:lnTo>
                    <a:pt x="0" y="203200"/>
                  </a:lnTo>
                  <a:lnTo>
                    <a:pt x="652169" y="0"/>
                  </a:lnTo>
                  <a:close/>
                </a:path>
              </a:pathLst>
            </a:custGeom>
            <a:blipFill>
              <a:blip r:embed="rId6"/>
              <a:stretch>
                <a:fillRect l="-44803" r="-1220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309288" y="3928813"/>
            <a:ext cx="3980117" cy="2151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Brain Stimulation</a:t>
            </a: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Remembering steps and rhythms engages the mind, supporting cognitive functions and slowing aging processes.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9146" y="-140044"/>
            <a:ext cx="1651064" cy="4114800"/>
          </a:xfrm>
          <a:custGeom>
            <a:avLst/>
            <a:gdLst/>
            <a:ahLst/>
            <a:cxnLst/>
            <a:rect l="l" t="t" r="r" b="b"/>
            <a:pathLst>
              <a:path w="1651064" h="4114800">
                <a:moveTo>
                  <a:pt x="0" y="0"/>
                </a:moveTo>
                <a:lnTo>
                  <a:pt x="1651064" y="0"/>
                </a:lnTo>
                <a:lnTo>
                  <a:pt x="16510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-541844" y="9003213"/>
            <a:ext cx="18829844" cy="830953"/>
            <a:chOff x="0" y="0"/>
            <a:chExt cx="4959300" cy="2188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9300" cy="218852"/>
            </a:xfrm>
            <a:custGeom>
              <a:avLst/>
              <a:gdLst/>
              <a:ahLst/>
              <a:cxnLst/>
              <a:rect l="l" t="t" r="r" b="b"/>
              <a:pathLst>
                <a:path w="4959300" h="218852">
                  <a:moveTo>
                    <a:pt x="0" y="0"/>
                  </a:moveTo>
                  <a:lnTo>
                    <a:pt x="4959300" y="0"/>
                  </a:lnTo>
                  <a:lnTo>
                    <a:pt x="4959300" y="218852"/>
                  </a:lnTo>
                  <a:lnTo>
                    <a:pt x="0" y="218852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59300" cy="256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692093" y="-2088015"/>
            <a:ext cx="2280427" cy="5683307"/>
          </a:xfrm>
          <a:custGeom>
            <a:avLst/>
            <a:gdLst/>
            <a:ahLst/>
            <a:cxnLst/>
            <a:rect l="l" t="t" r="r" b="b"/>
            <a:pathLst>
              <a:path w="2280427" h="5683307">
                <a:moveTo>
                  <a:pt x="0" y="0"/>
                </a:moveTo>
                <a:lnTo>
                  <a:pt x="2280427" y="0"/>
                </a:lnTo>
                <a:lnTo>
                  <a:pt x="2280427" y="5683307"/>
                </a:lnTo>
                <a:lnTo>
                  <a:pt x="0" y="56833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8" name="Group 8"/>
          <p:cNvGrpSpPr/>
          <p:nvPr/>
        </p:nvGrpSpPr>
        <p:grpSpPr>
          <a:xfrm>
            <a:off x="11595854" y="1683518"/>
            <a:ext cx="5663446" cy="6919964"/>
            <a:chOff x="0" y="0"/>
            <a:chExt cx="1304339" cy="15937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4339" cy="1593725"/>
            </a:xfrm>
            <a:custGeom>
              <a:avLst/>
              <a:gdLst/>
              <a:ahLst/>
              <a:cxnLst/>
              <a:rect l="l" t="t" r="r" b="b"/>
              <a:pathLst>
                <a:path w="1304339" h="1593725">
                  <a:moveTo>
                    <a:pt x="652169" y="0"/>
                  </a:moveTo>
                  <a:lnTo>
                    <a:pt x="1304339" y="203200"/>
                  </a:lnTo>
                  <a:lnTo>
                    <a:pt x="1304339" y="1390525"/>
                  </a:lnTo>
                  <a:lnTo>
                    <a:pt x="652169" y="1593725"/>
                  </a:lnTo>
                  <a:lnTo>
                    <a:pt x="0" y="1390525"/>
                  </a:lnTo>
                  <a:lnTo>
                    <a:pt x="0" y="203200"/>
                  </a:lnTo>
                  <a:lnTo>
                    <a:pt x="652169" y="0"/>
                  </a:lnTo>
                  <a:close/>
                </a:path>
              </a:pathLst>
            </a:custGeom>
            <a:blipFill>
              <a:blip r:embed="rId6"/>
              <a:stretch>
                <a:fillRect l="-41806" r="-4180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0" name="Group 10"/>
          <p:cNvGrpSpPr/>
          <p:nvPr/>
        </p:nvGrpSpPr>
        <p:grpSpPr>
          <a:xfrm rot="-2565228">
            <a:off x="16965924" y="5287343"/>
            <a:ext cx="814072" cy="712313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68A4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6516666">
            <a:off x="179760" y="8240567"/>
            <a:ext cx="814072" cy="712313"/>
            <a:chOff x="0" y="0"/>
            <a:chExt cx="812800" cy="711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68A4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8661149">
            <a:off x="8364975" y="924121"/>
            <a:ext cx="814072" cy="712313"/>
            <a:chOff x="0" y="0"/>
            <a:chExt cx="812800" cy="7112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68A4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880685" y="753639"/>
            <a:ext cx="1819010" cy="1706021"/>
            <a:chOff x="0" y="0"/>
            <a:chExt cx="1094438" cy="10264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94438" cy="1026457"/>
            </a:xfrm>
            <a:custGeom>
              <a:avLst/>
              <a:gdLst/>
              <a:ahLst/>
              <a:cxnLst/>
              <a:rect l="l" t="t" r="r" b="b"/>
              <a:pathLst>
                <a:path w="1094438" h="1026457">
                  <a:moveTo>
                    <a:pt x="217062" y="0"/>
                  </a:moveTo>
                  <a:lnTo>
                    <a:pt x="877376" y="0"/>
                  </a:lnTo>
                  <a:cubicBezTo>
                    <a:pt x="997256" y="0"/>
                    <a:pt x="1094438" y="97182"/>
                    <a:pt x="1094438" y="217062"/>
                  </a:cubicBezTo>
                  <a:lnTo>
                    <a:pt x="1094438" y="809395"/>
                  </a:lnTo>
                  <a:cubicBezTo>
                    <a:pt x="1094438" y="866963"/>
                    <a:pt x="1071569" y="922174"/>
                    <a:pt x="1030862" y="962881"/>
                  </a:cubicBezTo>
                  <a:cubicBezTo>
                    <a:pt x="990155" y="1003588"/>
                    <a:pt x="934945" y="1026457"/>
                    <a:pt x="877376" y="1026457"/>
                  </a:cubicBezTo>
                  <a:lnTo>
                    <a:pt x="217062" y="1026457"/>
                  </a:lnTo>
                  <a:cubicBezTo>
                    <a:pt x="97182" y="1026457"/>
                    <a:pt x="0" y="929275"/>
                    <a:pt x="0" y="809395"/>
                  </a:cubicBezTo>
                  <a:lnTo>
                    <a:pt x="0" y="217062"/>
                  </a:lnTo>
                  <a:cubicBezTo>
                    <a:pt x="0" y="159494"/>
                    <a:pt x="22869" y="104283"/>
                    <a:pt x="63576" y="63576"/>
                  </a:cubicBezTo>
                  <a:cubicBezTo>
                    <a:pt x="104283" y="22869"/>
                    <a:pt x="159494" y="0"/>
                    <a:pt x="217062" y="0"/>
                  </a:cubicBez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094438" cy="106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08175" y="2596445"/>
            <a:ext cx="11068852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99"/>
              </a:lnSpc>
              <a:spcBef>
                <a:spcPct val="0"/>
              </a:spcBef>
            </a:pPr>
            <a:r>
              <a:rPr lang="en-US" sz="7499" dirty="0">
                <a:solidFill>
                  <a:srgbClr val="FFABD9"/>
                </a:solidFill>
                <a:latin typeface="Boulder"/>
                <a:ea typeface="Boulder"/>
                <a:cs typeface="Boulder"/>
                <a:sym typeface="Boulder"/>
              </a:rPr>
              <a:t>Tai chi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76046" y="3795985"/>
            <a:ext cx="8828288" cy="199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 traditional Chinese martial art combining meditation with gentle exercises. Although rooted in martial arts, Tai Chi is primarily practiced for health and relaxation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086829" y="973905"/>
            <a:ext cx="1406723" cy="1276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04</a:t>
            </a: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5F616844-73EB-B8E6-7448-2988C79D72BB}"/>
              </a:ext>
            </a:extLst>
          </p:cNvPr>
          <p:cNvSpPr txBox="1"/>
          <p:nvPr/>
        </p:nvSpPr>
        <p:spPr>
          <a:xfrm>
            <a:off x="6290955" y="6483357"/>
            <a:ext cx="4591679" cy="2591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Reduces Stress and Enhances Mental Well-being</a:t>
            </a:r>
            <a:endParaRPr lang="pl-PL" sz="21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The meditative aspect of Tai Chi helps reduce stress and improve mental clarity, supporting relaxation and potentially enhancing cognitive health over time.</a:t>
            </a:r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D43517E7-57EE-6170-C63C-A9DE4B856E34}"/>
              </a:ext>
            </a:extLst>
          </p:cNvPr>
          <p:cNvSpPr txBox="1"/>
          <p:nvPr/>
        </p:nvSpPr>
        <p:spPr>
          <a:xfrm>
            <a:off x="1216077" y="5961440"/>
            <a:ext cx="38707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1</a:t>
            </a: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96501D30-7663-F28B-EF82-622269E20C7D}"/>
              </a:ext>
            </a:extLst>
          </p:cNvPr>
          <p:cNvSpPr txBox="1"/>
          <p:nvPr/>
        </p:nvSpPr>
        <p:spPr>
          <a:xfrm>
            <a:off x="6570417" y="5991030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2</a:t>
            </a:r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8FE5E42F-D0C7-DB86-52A9-2F19EB0F3B1A}"/>
              </a:ext>
            </a:extLst>
          </p:cNvPr>
          <p:cNvSpPr txBox="1"/>
          <p:nvPr/>
        </p:nvSpPr>
        <p:spPr>
          <a:xfrm>
            <a:off x="655903" y="6640142"/>
            <a:ext cx="4991100" cy="1847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Improves Balance and Stability</a:t>
            </a:r>
            <a:endParaRPr lang="pl-PL" sz="21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Tai Chi’s slow, controlled movements can help enhance balance and coordination, reducing the risk of falls</a:t>
            </a:r>
            <a:r>
              <a:rPr lang="pl-PL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- </a:t>
            </a: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 major concern for seniors.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41844" y="3596925"/>
            <a:ext cx="18829844" cy="5853956"/>
            <a:chOff x="0" y="0"/>
            <a:chExt cx="4959300" cy="15417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9300" cy="1541783"/>
            </a:xfrm>
            <a:custGeom>
              <a:avLst/>
              <a:gdLst/>
              <a:ahLst/>
              <a:cxnLst/>
              <a:rect l="l" t="t" r="r" b="b"/>
              <a:pathLst>
                <a:path w="4959300" h="1541783">
                  <a:moveTo>
                    <a:pt x="0" y="0"/>
                  </a:moveTo>
                  <a:lnTo>
                    <a:pt x="4959300" y="0"/>
                  </a:lnTo>
                  <a:lnTo>
                    <a:pt x="4959300" y="1541783"/>
                  </a:lnTo>
                  <a:lnTo>
                    <a:pt x="0" y="1541783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59300" cy="1579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408417" y="-2761375"/>
            <a:ext cx="3436341" cy="4216370"/>
          </a:xfrm>
          <a:custGeom>
            <a:avLst/>
            <a:gdLst/>
            <a:ahLst/>
            <a:cxnLst/>
            <a:rect l="l" t="t" r="r" b="b"/>
            <a:pathLst>
              <a:path w="3436341" h="4216370">
                <a:moveTo>
                  <a:pt x="0" y="0"/>
                </a:moveTo>
                <a:lnTo>
                  <a:pt x="3436341" y="0"/>
                </a:lnTo>
                <a:lnTo>
                  <a:pt x="3436341" y="4216369"/>
                </a:lnTo>
                <a:lnTo>
                  <a:pt x="0" y="4216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3551886" y="1009650"/>
            <a:ext cx="11184227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 dirty="0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Mind-Engaging Seated Activities</a:t>
            </a:r>
          </a:p>
        </p:txBody>
      </p:sp>
      <p:sp>
        <p:nvSpPr>
          <p:cNvPr id="7" name="Freeform 7"/>
          <p:cNvSpPr/>
          <p:nvPr/>
        </p:nvSpPr>
        <p:spPr>
          <a:xfrm rot="9589354">
            <a:off x="15801961" y="2124894"/>
            <a:ext cx="1199315" cy="972536"/>
          </a:xfrm>
          <a:custGeom>
            <a:avLst/>
            <a:gdLst/>
            <a:ahLst/>
            <a:cxnLst/>
            <a:rect l="l" t="t" r="r" b="b"/>
            <a:pathLst>
              <a:path w="1199315" h="972536">
                <a:moveTo>
                  <a:pt x="0" y="0"/>
                </a:moveTo>
                <a:lnTo>
                  <a:pt x="1199315" y="0"/>
                </a:lnTo>
                <a:lnTo>
                  <a:pt x="1199315" y="972536"/>
                </a:lnTo>
                <a:lnTo>
                  <a:pt x="0" y="972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 rot="-3188640">
            <a:off x="885565" y="1786909"/>
            <a:ext cx="785960" cy="637342"/>
          </a:xfrm>
          <a:custGeom>
            <a:avLst/>
            <a:gdLst/>
            <a:ahLst/>
            <a:cxnLst/>
            <a:rect l="l" t="t" r="r" b="b"/>
            <a:pathLst>
              <a:path w="785960" h="637342">
                <a:moveTo>
                  <a:pt x="0" y="0"/>
                </a:moveTo>
                <a:lnTo>
                  <a:pt x="785960" y="0"/>
                </a:lnTo>
                <a:lnTo>
                  <a:pt x="785960" y="637342"/>
                </a:lnTo>
                <a:lnTo>
                  <a:pt x="0" y="637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 rot="-9045396">
            <a:off x="12020747" y="8903648"/>
            <a:ext cx="785960" cy="637342"/>
          </a:xfrm>
          <a:custGeom>
            <a:avLst/>
            <a:gdLst/>
            <a:ahLst/>
            <a:cxnLst/>
            <a:rect l="l" t="t" r="r" b="b"/>
            <a:pathLst>
              <a:path w="785960" h="637342">
                <a:moveTo>
                  <a:pt x="0" y="0"/>
                </a:moveTo>
                <a:lnTo>
                  <a:pt x="785961" y="0"/>
                </a:lnTo>
                <a:lnTo>
                  <a:pt x="785961" y="637342"/>
                </a:lnTo>
                <a:lnTo>
                  <a:pt x="0" y="637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1306443" y="6523903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149792" y="6523903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1278545" y="5306663"/>
            <a:ext cx="3734269" cy="373426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blipFill>
              <a:blip r:embed="rId8"/>
              <a:stretch>
                <a:fillRect l="-6818" r="-6818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619292" y="3707358"/>
            <a:ext cx="4103487" cy="410348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blipFill>
              <a:blip r:embed="rId9"/>
              <a:stretch>
                <a:fillRect l="-42190" r="-4878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050162" y="5044726"/>
            <a:ext cx="330607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3499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Painting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951704" y="3868388"/>
            <a:ext cx="330607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3499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Card Games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951704" y="7603473"/>
            <a:ext cx="379447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3499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Learning New Skills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59322" y="3482625"/>
            <a:ext cx="952500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477000" y="4739926"/>
            <a:ext cx="1258171" cy="9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dirty="0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475556" y="5993747"/>
            <a:ext cx="1258171" cy="9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dirty="0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03</a:t>
            </a:r>
          </a:p>
        </p:txBody>
      </p:sp>
      <p:sp>
        <p:nvSpPr>
          <p:cNvPr id="22" name="Freeform 22"/>
          <p:cNvSpPr/>
          <p:nvPr/>
        </p:nvSpPr>
        <p:spPr>
          <a:xfrm rot="-8703057">
            <a:off x="9633234" y="8787212"/>
            <a:ext cx="932735" cy="756363"/>
          </a:xfrm>
          <a:custGeom>
            <a:avLst/>
            <a:gdLst/>
            <a:ahLst/>
            <a:cxnLst/>
            <a:rect l="l" t="t" r="r" b="b"/>
            <a:pathLst>
              <a:path w="932735" h="756363">
                <a:moveTo>
                  <a:pt x="0" y="0"/>
                </a:moveTo>
                <a:lnTo>
                  <a:pt x="932735" y="0"/>
                </a:lnTo>
                <a:lnTo>
                  <a:pt x="932735" y="756364"/>
                </a:lnTo>
                <a:lnTo>
                  <a:pt x="0" y="7563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3" name="TextBox 23"/>
          <p:cNvSpPr txBox="1"/>
          <p:nvPr/>
        </p:nvSpPr>
        <p:spPr>
          <a:xfrm>
            <a:off x="6501080" y="7489173"/>
            <a:ext cx="1258171" cy="9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dirty="0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951704" y="6298547"/>
            <a:ext cx="4754443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3499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Crosswords and Puzzles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9146" y="-140044"/>
            <a:ext cx="1651064" cy="4114800"/>
          </a:xfrm>
          <a:custGeom>
            <a:avLst/>
            <a:gdLst/>
            <a:ahLst/>
            <a:cxnLst/>
            <a:rect l="l" t="t" r="r" b="b"/>
            <a:pathLst>
              <a:path w="1651064" h="4114800">
                <a:moveTo>
                  <a:pt x="0" y="0"/>
                </a:moveTo>
                <a:lnTo>
                  <a:pt x="1651064" y="0"/>
                </a:lnTo>
                <a:lnTo>
                  <a:pt x="16510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-541844" y="9003213"/>
            <a:ext cx="18829844" cy="830953"/>
            <a:chOff x="0" y="0"/>
            <a:chExt cx="4959300" cy="2188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9300" cy="218852"/>
            </a:xfrm>
            <a:custGeom>
              <a:avLst/>
              <a:gdLst/>
              <a:ahLst/>
              <a:cxnLst/>
              <a:rect l="l" t="t" r="r" b="b"/>
              <a:pathLst>
                <a:path w="4959300" h="218852">
                  <a:moveTo>
                    <a:pt x="0" y="0"/>
                  </a:moveTo>
                  <a:lnTo>
                    <a:pt x="4959300" y="0"/>
                  </a:lnTo>
                  <a:lnTo>
                    <a:pt x="4959300" y="218852"/>
                  </a:lnTo>
                  <a:lnTo>
                    <a:pt x="0" y="218852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59300" cy="256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92093" y="-2088015"/>
            <a:ext cx="2280427" cy="5683307"/>
          </a:xfrm>
          <a:custGeom>
            <a:avLst/>
            <a:gdLst/>
            <a:ahLst/>
            <a:cxnLst/>
            <a:rect l="l" t="t" r="r" b="b"/>
            <a:pathLst>
              <a:path w="2280427" h="5683307">
                <a:moveTo>
                  <a:pt x="0" y="0"/>
                </a:moveTo>
                <a:lnTo>
                  <a:pt x="2280427" y="0"/>
                </a:lnTo>
                <a:lnTo>
                  <a:pt x="2280427" y="5683307"/>
                </a:lnTo>
                <a:lnTo>
                  <a:pt x="0" y="56833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7" name="Group 7"/>
          <p:cNvGrpSpPr/>
          <p:nvPr/>
        </p:nvGrpSpPr>
        <p:grpSpPr>
          <a:xfrm>
            <a:off x="12924871" y="-41473"/>
            <a:ext cx="4712748" cy="5857973"/>
            <a:chOff x="0" y="0"/>
            <a:chExt cx="1304339" cy="15937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04339" cy="1593725"/>
            </a:xfrm>
            <a:custGeom>
              <a:avLst/>
              <a:gdLst/>
              <a:ahLst/>
              <a:cxnLst/>
              <a:rect l="l" t="t" r="r" b="b"/>
              <a:pathLst>
                <a:path w="1304339" h="1593725">
                  <a:moveTo>
                    <a:pt x="652169" y="0"/>
                  </a:moveTo>
                  <a:lnTo>
                    <a:pt x="1304339" y="203200"/>
                  </a:lnTo>
                  <a:lnTo>
                    <a:pt x="1304339" y="1390525"/>
                  </a:lnTo>
                  <a:lnTo>
                    <a:pt x="652169" y="1593725"/>
                  </a:lnTo>
                  <a:lnTo>
                    <a:pt x="0" y="1390525"/>
                  </a:lnTo>
                  <a:lnTo>
                    <a:pt x="0" y="203200"/>
                  </a:lnTo>
                  <a:lnTo>
                    <a:pt x="652169" y="0"/>
                  </a:lnTo>
                  <a:close/>
                </a:path>
              </a:pathLst>
            </a:custGeom>
            <a:blipFill>
              <a:blip r:embed="rId6"/>
              <a:stretch>
                <a:fillRect l="-16492" r="-6712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9" name="Group 9"/>
          <p:cNvGrpSpPr/>
          <p:nvPr/>
        </p:nvGrpSpPr>
        <p:grpSpPr>
          <a:xfrm rot="-2565228">
            <a:off x="16965924" y="5287343"/>
            <a:ext cx="814072" cy="712313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68A4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8661149">
            <a:off x="8364975" y="924121"/>
            <a:ext cx="814072" cy="712313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68A4"/>
            </a:solidFill>
            <a:ln w="38100" cap="sq">
              <a:solidFill>
                <a:srgbClr val="FBF0ED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880685" y="427267"/>
            <a:ext cx="1819010" cy="1706021"/>
            <a:chOff x="0" y="0"/>
            <a:chExt cx="1094438" cy="102645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94438" cy="1026457"/>
            </a:xfrm>
            <a:custGeom>
              <a:avLst/>
              <a:gdLst/>
              <a:ahLst/>
              <a:cxnLst/>
              <a:rect l="l" t="t" r="r" b="b"/>
              <a:pathLst>
                <a:path w="1094438" h="1026457">
                  <a:moveTo>
                    <a:pt x="217062" y="0"/>
                  </a:moveTo>
                  <a:lnTo>
                    <a:pt x="877376" y="0"/>
                  </a:lnTo>
                  <a:cubicBezTo>
                    <a:pt x="997256" y="0"/>
                    <a:pt x="1094438" y="97182"/>
                    <a:pt x="1094438" y="217062"/>
                  </a:cubicBezTo>
                  <a:lnTo>
                    <a:pt x="1094438" y="809395"/>
                  </a:lnTo>
                  <a:cubicBezTo>
                    <a:pt x="1094438" y="866963"/>
                    <a:pt x="1071569" y="922174"/>
                    <a:pt x="1030862" y="962881"/>
                  </a:cubicBezTo>
                  <a:cubicBezTo>
                    <a:pt x="990155" y="1003588"/>
                    <a:pt x="934945" y="1026457"/>
                    <a:pt x="877376" y="1026457"/>
                  </a:cubicBezTo>
                  <a:lnTo>
                    <a:pt x="217062" y="1026457"/>
                  </a:lnTo>
                  <a:cubicBezTo>
                    <a:pt x="97182" y="1026457"/>
                    <a:pt x="0" y="929275"/>
                    <a:pt x="0" y="809395"/>
                  </a:cubicBezTo>
                  <a:lnTo>
                    <a:pt x="0" y="217062"/>
                  </a:lnTo>
                  <a:cubicBezTo>
                    <a:pt x="0" y="159494"/>
                    <a:pt x="22869" y="104283"/>
                    <a:pt x="63576" y="63576"/>
                  </a:cubicBezTo>
                  <a:cubicBezTo>
                    <a:pt x="104283" y="22869"/>
                    <a:pt x="159494" y="0"/>
                    <a:pt x="217062" y="0"/>
                  </a:cubicBez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094438" cy="106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12674" y="2403131"/>
            <a:ext cx="11068852" cy="1073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99"/>
              </a:lnSpc>
              <a:spcBef>
                <a:spcPct val="0"/>
              </a:spcBef>
            </a:pPr>
            <a:r>
              <a:rPr lang="en-US" sz="7499" dirty="0">
                <a:solidFill>
                  <a:srgbClr val="FFABD9"/>
                </a:solidFill>
                <a:latin typeface="Boulder"/>
                <a:ea typeface="Boulder"/>
                <a:cs typeface="Boulder"/>
                <a:sym typeface="Boulder"/>
              </a:rPr>
              <a:t>Card Games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17011" y="3643315"/>
            <a:ext cx="7660179" cy="86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3"/>
              </a:lnSpc>
              <a:spcBef>
                <a:spcPct val="0"/>
              </a:spcBef>
            </a:pPr>
            <a:r>
              <a:rPr lang="en-US" sz="2603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Card games like bridge, poker, rummy, or canasta are popular group or partner activities.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194878" y="647533"/>
            <a:ext cx="1190625" cy="1276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372275" y="6293567"/>
            <a:ext cx="5538601" cy="171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Promotes Social Interaction</a:t>
            </a:r>
            <a:endParaRPr lang="pl-PL" sz="24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3359"/>
              </a:lnSpc>
            </a:pP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Social games encourage building relationships and spending time in a pleasant atmosphere.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244913" y="6229279"/>
            <a:ext cx="3630015" cy="2022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2"/>
              </a:lnSpc>
            </a:pPr>
            <a:r>
              <a:rPr lang="en-US" sz="228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Encourages Strategy and Planning</a:t>
            </a:r>
            <a:endParaRPr lang="pl-PL" sz="228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3192"/>
              </a:lnSpc>
            </a:pPr>
            <a:r>
              <a:rPr lang="en-US" sz="1915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Card games require anticipating other players’ moves, enhancing logical thinking.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24126" y="5364969"/>
            <a:ext cx="38707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968890" y="5381561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7621" y="6229614"/>
            <a:ext cx="4543761" cy="2151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Enhances Memory and Analytical Skills</a:t>
            </a:r>
            <a:endParaRPr lang="pl-PL" sz="24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3359"/>
              </a:lnSpc>
            </a:pPr>
            <a:r>
              <a:rPr lang="en-US" sz="21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Remembering cards, strategies, and opponents’ moves stimulates memory.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125200" y="5379554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0922" y="2643330"/>
            <a:ext cx="18829844" cy="7031864"/>
            <a:chOff x="0" y="0"/>
            <a:chExt cx="4959300" cy="18520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9300" cy="1852014"/>
            </a:xfrm>
            <a:custGeom>
              <a:avLst/>
              <a:gdLst/>
              <a:ahLst/>
              <a:cxnLst/>
              <a:rect l="l" t="t" r="r" b="b"/>
              <a:pathLst>
                <a:path w="4959300" h="1852014">
                  <a:moveTo>
                    <a:pt x="0" y="0"/>
                  </a:moveTo>
                  <a:lnTo>
                    <a:pt x="4959300" y="0"/>
                  </a:lnTo>
                  <a:lnTo>
                    <a:pt x="4959300" y="1852014"/>
                  </a:lnTo>
                  <a:lnTo>
                    <a:pt x="0" y="1852014"/>
                  </a:ln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59300" cy="1890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38400" y="196060"/>
            <a:ext cx="9234387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 dirty="0">
                <a:solidFill>
                  <a:srgbClr val="FBF0ED"/>
                </a:solidFill>
                <a:latin typeface="Gagalin"/>
                <a:ea typeface="Gagalin"/>
                <a:cs typeface="Gagalin"/>
                <a:sym typeface="Gagalin"/>
              </a:rPr>
              <a:t>Painting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56652" y="6679633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5552" y="4022158"/>
            <a:ext cx="4388583" cy="171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Improves Motor Skills</a:t>
            </a:r>
            <a:r>
              <a:rPr lang="pl-PL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</a:p>
          <a:p>
            <a:pPr algn="ctr">
              <a:lnSpc>
                <a:spcPts val="3359"/>
              </a:lnSpc>
            </a:pP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Precise hand movements in drawing and painting help maintain manual dexterity.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56652" y="7374958"/>
            <a:ext cx="3980117" cy="2151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pl-PL" sz="24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Can</a:t>
            </a:r>
            <a:r>
              <a:rPr lang="pl-PL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pl-PL" sz="24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help</a:t>
            </a:r>
            <a:r>
              <a:rPr lang="pl-PL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pl-PL" sz="24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you</a:t>
            </a:r>
            <a:r>
              <a:rPr lang="pl-PL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m</a:t>
            </a:r>
            <a:r>
              <a:rPr lang="en-US" sz="24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editat</a:t>
            </a:r>
            <a:r>
              <a:rPr lang="pl-PL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e</a:t>
            </a:r>
          </a:p>
          <a:p>
            <a:pPr algn="ctr">
              <a:lnSpc>
                <a:spcPts val="3359"/>
              </a:lnSpc>
            </a:pPr>
            <a:r>
              <a:rPr lang="en-US" sz="21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The creative process can become a form of meditation, helping focus thoughts and improve mental well-being.</a:t>
            </a:r>
          </a:p>
        </p:txBody>
      </p:sp>
      <p:sp>
        <p:nvSpPr>
          <p:cNvPr id="9" name="Freeform 9"/>
          <p:cNvSpPr/>
          <p:nvPr/>
        </p:nvSpPr>
        <p:spPr>
          <a:xfrm rot="9589354">
            <a:off x="16782889" y="1131397"/>
            <a:ext cx="695870" cy="564287"/>
          </a:xfrm>
          <a:custGeom>
            <a:avLst/>
            <a:gdLst/>
            <a:ahLst/>
            <a:cxnLst/>
            <a:rect l="l" t="t" r="r" b="b"/>
            <a:pathLst>
              <a:path w="695870" h="564287">
                <a:moveTo>
                  <a:pt x="0" y="0"/>
                </a:moveTo>
                <a:lnTo>
                  <a:pt x="695870" y="0"/>
                </a:lnTo>
                <a:lnTo>
                  <a:pt x="695870" y="564288"/>
                </a:lnTo>
                <a:lnTo>
                  <a:pt x="0" y="564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 rot="-7251931">
            <a:off x="12125763" y="9419561"/>
            <a:ext cx="695870" cy="564287"/>
          </a:xfrm>
          <a:custGeom>
            <a:avLst/>
            <a:gdLst/>
            <a:ahLst/>
            <a:cxnLst/>
            <a:rect l="l" t="t" r="r" b="b"/>
            <a:pathLst>
              <a:path w="695870" h="564287">
                <a:moveTo>
                  <a:pt x="0" y="0"/>
                </a:moveTo>
                <a:lnTo>
                  <a:pt x="695870" y="0"/>
                </a:lnTo>
                <a:lnTo>
                  <a:pt x="695870" y="564288"/>
                </a:lnTo>
                <a:lnTo>
                  <a:pt x="0" y="564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16604039" y="6879011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15112139" y="6879011"/>
            <a:ext cx="1310522" cy="3266099"/>
          </a:xfrm>
          <a:custGeom>
            <a:avLst/>
            <a:gdLst/>
            <a:ahLst/>
            <a:cxnLst/>
            <a:rect l="l" t="t" r="r" b="b"/>
            <a:pathLst>
              <a:path w="1310522" h="3266099">
                <a:moveTo>
                  <a:pt x="0" y="0"/>
                </a:moveTo>
                <a:lnTo>
                  <a:pt x="1310522" y="0"/>
                </a:lnTo>
                <a:lnTo>
                  <a:pt x="1310522" y="3266099"/>
                </a:lnTo>
                <a:lnTo>
                  <a:pt x="0" y="3266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3" name="Group 13"/>
          <p:cNvGrpSpPr/>
          <p:nvPr/>
        </p:nvGrpSpPr>
        <p:grpSpPr>
          <a:xfrm>
            <a:off x="486996" y="371305"/>
            <a:ext cx="1819010" cy="1706021"/>
            <a:chOff x="0" y="0"/>
            <a:chExt cx="1094438" cy="10264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94438" cy="1026457"/>
            </a:xfrm>
            <a:custGeom>
              <a:avLst/>
              <a:gdLst/>
              <a:ahLst/>
              <a:cxnLst/>
              <a:rect l="l" t="t" r="r" b="b"/>
              <a:pathLst>
                <a:path w="1094438" h="1026457">
                  <a:moveTo>
                    <a:pt x="217062" y="0"/>
                  </a:moveTo>
                  <a:lnTo>
                    <a:pt x="877376" y="0"/>
                  </a:lnTo>
                  <a:cubicBezTo>
                    <a:pt x="997256" y="0"/>
                    <a:pt x="1094438" y="97182"/>
                    <a:pt x="1094438" y="217062"/>
                  </a:cubicBezTo>
                  <a:lnTo>
                    <a:pt x="1094438" y="809395"/>
                  </a:lnTo>
                  <a:cubicBezTo>
                    <a:pt x="1094438" y="866963"/>
                    <a:pt x="1071569" y="922174"/>
                    <a:pt x="1030862" y="962881"/>
                  </a:cubicBezTo>
                  <a:cubicBezTo>
                    <a:pt x="990155" y="1003588"/>
                    <a:pt x="934945" y="1026457"/>
                    <a:pt x="877376" y="1026457"/>
                  </a:cubicBezTo>
                  <a:lnTo>
                    <a:pt x="217062" y="1026457"/>
                  </a:lnTo>
                  <a:cubicBezTo>
                    <a:pt x="97182" y="1026457"/>
                    <a:pt x="0" y="929275"/>
                    <a:pt x="0" y="809395"/>
                  </a:cubicBezTo>
                  <a:lnTo>
                    <a:pt x="0" y="217062"/>
                  </a:lnTo>
                  <a:cubicBezTo>
                    <a:pt x="0" y="159494"/>
                    <a:pt x="22869" y="104283"/>
                    <a:pt x="63576" y="63576"/>
                  </a:cubicBezTo>
                  <a:cubicBezTo>
                    <a:pt x="104283" y="22869"/>
                    <a:pt x="159494" y="0"/>
                    <a:pt x="217062" y="0"/>
                  </a:cubicBezTo>
                  <a:close/>
                </a:path>
              </a:pathLst>
            </a:custGeom>
            <a:solidFill>
              <a:srgbClr val="34447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94438" cy="1064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24096" y="3326833"/>
            <a:ext cx="38707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56652" y="3326833"/>
            <a:ext cx="40327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4096" y="6679633"/>
            <a:ext cx="38707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19400" y="1383712"/>
            <a:ext cx="10416356" cy="83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58"/>
              </a:lnSpc>
            </a:pPr>
            <a:r>
              <a:rPr lang="en-US" sz="2327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Drawing and painting are forms of artistic creativity. Creating works of art can include both simple sketches and more complex paintings.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9785" y="7165408"/>
            <a:ext cx="3980117" cy="171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Boosts Confidence</a:t>
            </a:r>
            <a:endParaRPr lang="pl-PL" sz="24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3359"/>
              </a:lnSpc>
            </a:pP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Completing an art piece can bring satisfaction and strengthen self-esteem.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4096" y="522031"/>
            <a:ext cx="1344811" cy="1276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FFFFFF"/>
                </a:solidFill>
                <a:latin typeface="Boulder"/>
                <a:ea typeface="Boulder"/>
                <a:cs typeface="Boulder"/>
                <a:sym typeface="Boulder"/>
              </a:rPr>
              <a:t>02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1799336" y="1757628"/>
            <a:ext cx="5663446" cy="6919964"/>
            <a:chOff x="0" y="0"/>
            <a:chExt cx="1304339" cy="159372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04339" cy="1593725"/>
            </a:xfrm>
            <a:custGeom>
              <a:avLst/>
              <a:gdLst/>
              <a:ahLst/>
              <a:cxnLst/>
              <a:rect l="l" t="t" r="r" b="b"/>
              <a:pathLst>
                <a:path w="1304339" h="1593725">
                  <a:moveTo>
                    <a:pt x="652169" y="0"/>
                  </a:moveTo>
                  <a:lnTo>
                    <a:pt x="1304339" y="203200"/>
                  </a:lnTo>
                  <a:lnTo>
                    <a:pt x="1304339" y="1390525"/>
                  </a:lnTo>
                  <a:lnTo>
                    <a:pt x="652169" y="1593725"/>
                  </a:lnTo>
                  <a:lnTo>
                    <a:pt x="0" y="1390525"/>
                  </a:lnTo>
                  <a:lnTo>
                    <a:pt x="0" y="203200"/>
                  </a:lnTo>
                  <a:lnTo>
                    <a:pt x="652169" y="0"/>
                  </a:lnTo>
                  <a:close/>
                </a:path>
              </a:pathLst>
            </a:custGeom>
            <a:blipFill>
              <a:blip r:embed="rId6"/>
              <a:stretch>
                <a:fillRect t="-11493" b="-11493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309288" y="3928813"/>
            <a:ext cx="3980117" cy="2587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Encourages Emotional Expression</a:t>
            </a:r>
            <a:endParaRPr lang="pl-PL" sz="24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3359"/>
              </a:lnSpc>
            </a:pPr>
            <a:r>
              <a:rPr lang="en-US" sz="21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1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Artistic creation provides a way to express emotions, which can be therapeutic, especially during difficult times.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744</Words>
  <Application>Microsoft Office PowerPoint</Application>
  <PresentationFormat>Niestandardowy</PresentationFormat>
  <Paragraphs>125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Boulder</vt:lpstr>
      <vt:lpstr>Arial</vt:lpstr>
      <vt:lpstr>Calibri</vt:lpstr>
      <vt:lpstr>Nunito</vt:lpstr>
      <vt:lpstr>Gagalin</vt:lpstr>
      <vt:lpstr>Nunito Bold</vt:lpstr>
      <vt:lpstr>Baloo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Athletic Store Social Media Strategy Presentation – kopia</dc:title>
  <dc:creator>Mikołaj</dc:creator>
  <cp:lastModifiedBy>Anna Grabowska</cp:lastModifiedBy>
  <cp:revision>4</cp:revision>
  <dcterms:created xsi:type="dcterms:W3CDTF">2006-08-16T00:00:00Z</dcterms:created>
  <dcterms:modified xsi:type="dcterms:W3CDTF">2024-10-27T17:29:18Z</dcterms:modified>
  <dc:identifier>DAGUbJLF-mM</dc:identifier>
</cp:coreProperties>
</file>