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aloo" panose="020B0604020202020204" charset="-18"/>
      <p:regular r:id="rId14"/>
    </p:embeddedFont>
    <p:embeddedFont>
      <p:font typeface="Boulder" panose="020B0604020202020204" charset="0"/>
      <p:regular r:id="rId15"/>
    </p:embeddedFont>
    <p:embeddedFont>
      <p:font typeface="Gagalin" panose="020B0604020202020204" charset="0"/>
      <p:regular r:id="rId16"/>
    </p:embeddedFont>
    <p:embeddedFont>
      <p:font typeface="Nunito" pitchFamily="2" charset="-18"/>
      <p:regular r:id="rId17"/>
      <p:bold r:id="rId18"/>
      <p:italic r:id="rId19"/>
      <p:boldItalic r:id="rId20"/>
    </p:embeddedFont>
    <p:embeddedFont>
      <p:font typeface="Nunito Bold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612" y="1710750"/>
            <a:ext cx="20301157" cy="6367005"/>
            <a:chOff x="0" y="0"/>
            <a:chExt cx="5346807" cy="167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46807" cy="1676907"/>
            </a:xfrm>
            <a:custGeom>
              <a:avLst/>
              <a:gdLst/>
              <a:ahLst/>
              <a:cxnLst/>
              <a:rect l="l" t="t" r="r" b="b"/>
              <a:pathLst>
                <a:path w="5346807" h="1676907">
                  <a:moveTo>
                    <a:pt x="0" y="0"/>
                  </a:moveTo>
                  <a:lnTo>
                    <a:pt x="5346807" y="0"/>
                  </a:lnTo>
                  <a:lnTo>
                    <a:pt x="5346807" y="1676907"/>
                  </a:lnTo>
                  <a:lnTo>
                    <a:pt x="0" y="1676907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46807" cy="171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2499583" y="7154619"/>
            <a:ext cx="1971413" cy="4913178"/>
          </a:xfrm>
          <a:custGeom>
            <a:avLst/>
            <a:gdLst/>
            <a:ahLst/>
            <a:cxnLst/>
            <a:rect l="l" t="t" r="r" b="b"/>
            <a:pathLst>
              <a:path w="1971413" h="4913178">
                <a:moveTo>
                  <a:pt x="0" y="0"/>
                </a:moveTo>
                <a:lnTo>
                  <a:pt x="1971412" y="0"/>
                </a:lnTo>
                <a:lnTo>
                  <a:pt x="1971412" y="4913178"/>
                </a:lnTo>
                <a:lnTo>
                  <a:pt x="0" y="4913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283564" y="3116346"/>
            <a:ext cx="9132013" cy="382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7"/>
              </a:lnSpc>
            </a:pPr>
            <a:r>
              <a:rPr lang="en-US" sz="848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Aktywności</a:t>
            </a:r>
          </a:p>
          <a:p>
            <a:pPr algn="ctr">
              <a:lnSpc>
                <a:spcPts val="7377"/>
              </a:lnSpc>
            </a:pPr>
            <a:r>
              <a:rPr lang="en-US" sz="848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dla </a:t>
            </a:r>
          </a:p>
          <a:p>
            <a:pPr algn="ctr">
              <a:lnSpc>
                <a:spcPts val="7377"/>
              </a:lnSpc>
            </a:pPr>
            <a:r>
              <a:rPr lang="en-US" sz="848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seniorów</a:t>
            </a:r>
          </a:p>
          <a:p>
            <a:pPr algn="l">
              <a:lnSpc>
                <a:spcPts val="7377"/>
              </a:lnSpc>
            </a:pPr>
            <a:endParaRPr lang="en-US" sz="8480">
              <a:solidFill>
                <a:srgbClr val="FBF0ED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7" name="Group 7"/>
          <p:cNvGrpSpPr/>
          <p:nvPr/>
        </p:nvGrpSpPr>
        <p:grpSpPr>
          <a:xfrm rot="-8661149">
            <a:off x="1845830" y="672543"/>
            <a:ext cx="814072" cy="712313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BD9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3833401">
            <a:off x="8049609" y="8732810"/>
            <a:ext cx="814072" cy="712313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BD9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0000">
            <a:off x="15180889" y="-2289242"/>
            <a:ext cx="1971413" cy="4913178"/>
          </a:xfrm>
          <a:custGeom>
            <a:avLst/>
            <a:gdLst/>
            <a:ahLst/>
            <a:cxnLst/>
            <a:rect l="l" t="t" r="r" b="b"/>
            <a:pathLst>
              <a:path w="1971413" h="4913178">
                <a:moveTo>
                  <a:pt x="0" y="0"/>
                </a:moveTo>
                <a:lnTo>
                  <a:pt x="1971413" y="0"/>
                </a:lnTo>
                <a:lnTo>
                  <a:pt x="1971413" y="4913179"/>
                </a:lnTo>
                <a:lnTo>
                  <a:pt x="0" y="49131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4" name="Group 14"/>
          <p:cNvGrpSpPr/>
          <p:nvPr/>
        </p:nvGrpSpPr>
        <p:grpSpPr>
          <a:xfrm>
            <a:off x="9814894" y="630231"/>
            <a:ext cx="6663693" cy="9656769"/>
            <a:chOff x="0" y="0"/>
            <a:chExt cx="1099757" cy="15937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99757" cy="1593725"/>
            </a:xfrm>
            <a:custGeom>
              <a:avLst/>
              <a:gdLst/>
              <a:ahLst/>
              <a:cxnLst/>
              <a:rect l="l" t="t" r="r" b="b"/>
              <a:pathLst>
                <a:path w="1099757" h="1593725">
                  <a:moveTo>
                    <a:pt x="549878" y="0"/>
                  </a:moveTo>
                  <a:lnTo>
                    <a:pt x="1099757" y="203200"/>
                  </a:lnTo>
                  <a:lnTo>
                    <a:pt x="1099757" y="1390525"/>
                  </a:lnTo>
                  <a:lnTo>
                    <a:pt x="549878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549878" y="0"/>
                  </a:lnTo>
                  <a:close/>
                </a:path>
              </a:pathLst>
            </a:custGeom>
            <a:blipFill>
              <a:blip r:embed="rId6"/>
              <a:stretch>
                <a:fillRect l="-46900" r="-7036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" name="Group 16"/>
          <p:cNvGrpSpPr/>
          <p:nvPr/>
        </p:nvGrpSpPr>
        <p:grpSpPr>
          <a:xfrm rot="3160042">
            <a:off x="16852264" y="2540203"/>
            <a:ext cx="814072" cy="712313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BD9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1028700" y="6204506"/>
            <a:ext cx="792689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7073" y="2552256"/>
            <a:ext cx="18829844" cy="7031864"/>
            <a:chOff x="0" y="0"/>
            <a:chExt cx="4959300" cy="1852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852014"/>
            </a:xfrm>
            <a:custGeom>
              <a:avLst/>
              <a:gdLst/>
              <a:ahLst/>
              <a:cxnLst/>
              <a:rect l="l" t="t" r="r" b="b"/>
              <a:pathLst>
                <a:path w="4959300" h="1852014">
                  <a:moveTo>
                    <a:pt x="0" y="0"/>
                  </a:moveTo>
                  <a:lnTo>
                    <a:pt x="4959300" y="0"/>
                  </a:lnTo>
                  <a:lnTo>
                    <a:pt x="4959300" y="1852014"/>
                  </a:lnTo>
                  <a:lnTo>
                    <a:pt x="0" y="185201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89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590017" y="436307"/>
            <a:ext cx="9462997" cy="1152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dirty="0" err="1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krzyżówki</a:t>
            </a:r>
            <a:r>
              <a:rPr lang="en-US" sz="7500" dirty="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7500" dirty="0" err="1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i</a:t>
            </a:r>
            <a:r>
              <a:rPr lang="en-US" sz="7500" dirty="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7500" dirty="0" err="1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łamigówki</a:t>
            </a:r>
            <a:endParaRPr lang="en-US" sz="7500" dirty="0">
              <a:solidFill>
                <a:srgbClr val="FBF0ED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48971" y="66796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5552" y="4022158"/>
            <a:ext cx="4610113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Zwiększają zdolności językowe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Rozwiązywanie krzyżówek rozwija słownictwo, a także pomaga w nauce nowych słów i zwrotów.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99023" y="7062117"/>
            <a:ext cx="3732649" cy="2522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Stymulują koncentrację i uwagę</a:t>
            </a:r>
          </a:p>
          <a:p>
            <a:pPr marL="0" lvl="0" indent="0" algn="ctr">
              <a:lnSpc>
                <a:spcPts val="2757"/>
              </a:lnSpc>
              <a:spcBef>
                <a:spcPct val="0"/>
              </a:spcBef>
            </a:pPr>
            <a:r>
              <a:rPr lang="en-US" sz="196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196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Skupienie na szczegółach i podpowiedziach wymaga pełnej uwagi, co może poprawić zdolność koncentracji w codziennych czynnościach.</a:t>
            </a:r>
          </a:p>
        </p:txBody>
      </p:sp>
      <p:sp>
        <p:nvSpPr>
          <p:cNvPr id="9" name="Freeform 9"/>
          <p:cNvSpPr/>
          <p:nvPr/>
        </p:nvSpPr>
        <p:spPr>
          <a:xfrm rot="9589354">
            <a:off x="16782889" y="1131397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-7251931">
            <a:off x="12125763" y="9419561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6040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51121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486996" y="371305"/>
            <a:ext cx="1819010" cy="1706021"/>
            <a:chOff x="0" y="0"/>
            <a:chExt cx="1094438" cy="10264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4096" y="33268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82970" y="33268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4641" y="661707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68014" y="1453778"/>
            <a:ext cx="9802409" cy="1098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78"/>
              </a:lnSpc>
              <a:spcBef>
                <a:spcPct val="0"/>
              </a:spcBef>
            </a:pPr>
            <a:r>
              <a:rPr lang="en-US" sz="2127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Rozwiązywanie krzyżówek, sudoku i innych zagadek umysłowych to świetny sposób na stymulację mózgu i poprawę zdolności językowych oraz logicznego myślenia.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2056" y="7221076"/>
            <a:ext cx="3980117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Poprawiają zdolności rozwiązywania problemów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Łamigłówki wymagają logicznego myślenia oraz kreatywności w poszukiwaniu rozwiązań.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4989" y="522031"/>
            <a:ext cx="1343025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03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296798" y="1972069"/>
            <a:ext cx="5663446" cy="6919964"/>
            <a:chOff x="0" y="0"/>
            <a:chExt cx="1304339" cy="15937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1639" r="-4163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309288" y="3928813"/>
            <a:ext cx="3980117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Promują zdrową rywalizację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Rozwiązywanie zagadek w grupie lub wspólne wyzwania stwarzają okazję do przyjaznej rywalizacji, co może być zabawne i motywujące.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146" y="-140044"/>
            <a:ext cx="1651064" cy="4114800"/>
          </a:xfrm>
          <a:custGeom>
            <a:avLst/>
            <a:gdLst/>
            <a:ahLst/>
            <a:cxnLst/>
            <a:rect l="l" t="t" r="r" b="b"/>
            <a:pathLst>
              <a:path w="1651064" h="4114800">
                <a:moveTo>
                  <a:pt x="0" y="0"/>
                </a:moveTo>
                <a:lnTo>
                  <a:pt x="1651064" y="0"/>
                </a:lnTo>
                <a:lnTo>
                  <a:pt x="1651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541844" y="9003213"/>
            <a:ext cx="18829844" cy="830953"/>
            <a:chOff x="0" y="0"/>
            <a:chExt cx="4959300" cy="2188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9300" cy="218852"/>
            </a:xfrm>
            <a:custGeom>
              <a:avLst/>
              <a:gdLst/>
              <a:ahLst/>
              <a:cxnLst/>
              <a:rect l="l" t="t" r="r" b="b"/>
              <a:pathLst>
                <a:path w="4959300" h="218852">
                  <a:moveTo>
                    <a:pt x="0" y="0"/>
                  </a:moveTo>
                  <a:lnTo>
                    <a:pt x="4959300" y="0"/>
                  </a:lnTo>
                  <a:lnTo>
                    <a:pt x="4959300" y="218852"/>
                  </a:lnTo>
                  <a:lnTo>
                    <a:pt x="0" y="218852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9300" cy="25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92093" y="-2088015"/>
            <a:ext cx="2280427" cy="5683307"/>
          </a:xfrm>
          <a:custGeom>
            <a:avLst/>
            <a:gdLst/>
            <a:ahLst/>
            <a:cxnLst/>
            <a:rect l="l" t="t" r="r" b="b"/>
            <a:pathLst>
              <a:path w="2280427" h="5683307">
                <a:moveTo>
                  <a:pt x="0" y="0"/>
                </a:moveTo>
                <a:lnTo>
                  <a:pt x="2280427" y="0"/>
                </a:lnTo>
                <a:lnTo>
                  <a:pt x="2280427" y="5683307"/>
                </a:lnTo>
                <a:lnTo>
                  <a:pt x="0" y="568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3163964" y="96103"/>
            <a:ext cx="4481401" cy="5475666"/>
            <a:chOff x="0" y="0"/>
            <a:chExt cx="1304339" cy="1593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1806" r="-418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 rot="-2565228">
            <a:off x="16965924" y="5287343"/>
            <a:ext cx="814072" cy="712313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6516666">
            <a:off x="621664" y="8089674"/>
            <a:ext cx="814072" cy="712313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8661149">
            <a:off x="8364975" y="924121"/>
            <a:ext cx="814072" cy="712313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880685" y="427267"/>
            <a:ext cx="1819010" cy="1706021"/>
            <a:chOff x="0" y="0"/>
            <a:chExt cx="1094438" cy="10264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98825" y="2079407"/>
            <a:ext cx="10510143" cy="2162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45"/>
              </a:lnSpc>
              <a:spcBef>
                <a:spcPct val="0"/>
              </a:spcBef>
            </a:pPr>
            <a:r>
              <a:rPr lang="en-US" sz="7121" dirty="0" err="1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Nauka</a:t>
            </a:r>
            <a:r>
              <a:rPr lang="en-US" sz="7121" dirty="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7121" dirty="0" err="1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nowych</a:t>
            </a:r>
            <a:r>
              <a:rPr lang="en-US" sz="7121" dirty="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7121" dirty="0" err="1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umiejętności</a:t>
            </a:r>
            <a:endParaRPr lang="en-US" sz="7121" dirty="0">
              <a:solidFill>
                <a:srgbClr val="FFABD9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6046" y="4212881"/>
            <a:ext cx="8828288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Uczenie się nowych umiejętności to wspaniały sposób na rozwijanie się intelektualnie i kreatywnie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86829" y="647533"/>
            <a:ext cx="1406723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18112" y="5533668"/>
            <a:ext cx="5538601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Bezpieczeństwo w sieci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Uczenie się, jak zabezpieczać swoje dane osobowe, rozpoznawać oszustwa internetowe oraz dbać o prywatność online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80327" y="5533668"/>
            <a:ext cx="3630015" cy="315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Ogrodnictwo w doniczkach</a:t>
            </a:r>
          </a:p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Uczestnicy mogą nauczyć się, jak dbać o rośliny doniczkowe, co można robić w domowym zaciszu. Uczestnictwo w warsztatach lub online w kursach ogrodniczych może pomóc w rozwijaniu tej umiejętności.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36925" y="5631023"/>
            <a:ext cx="4543761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Rękodzieło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Nauka szycia, robienia biżuterii, czy tworzenia kart okolicznościowych to aktywności, które rozwijają zdolności manualne i kreatywność.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80936" y="1028700"/>
            <a:ext cx="7726128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45"/>
              </a:lnSpc>
              <a:spcBef>
                <a:spcPct val="0"/>
              </a:spcBef>
            </a:pPr>
            <a:r>
              <a:rPr lang="pl-PL" sz="800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Dziękuję </a:t>
            </a:r>
            <a:r>
              <a:rPr lang="pl-PL" sz="8000" dirty="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za uwagę</a:t>
            </a:r>
            <a:endParaRPr lang="en-US" sz="8000" dirty="0">
              <a:solidFill>
                <a:srgbClr val="FFABD9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4911728"/>
            <a:ext cx="18288000" cy="4346572"/>
            <a:chOff x="0" y="0"/>
            <a:chExt cx="4323344" cy="10275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23344" cy="1027544"/>
            </a:xfrm>
            <a:custGeom>
              <a:avLst/>
              <a:gdLst/>
              <a:ahLst/>
              <a:cxnLst/>
              <a:rect l="l" t="t" r="r" b="b"/>
              <a:pathLst>
                <a:path w="4323344" h="1027544">
                  <a:moveTo>
                    <a:pt x="0" y="0"/>
                  </a:moveTo>
                  <a:lnTo>
                    <a:pt x="4323344" y="0"/>
                  </a:lnTo>
                  <a:lnTo>
                    <a:pt x="4323344" y="1027544"/>
                  </a:lnTo>
                  <a:lnTo>
                    <a:pt x="0" y="102754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23344" cy="1065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27557" y="5268753"/>
            <a:ext cx="11810379" cy="70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89"/>
              </a:lnSpc>
              <a:spcBef>
                <a:spcPct val="0"/>
              </a:spcBef>
            </a:pPr>
            <a:r>
              <a:rPr lang="en-US" sz="4299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Miko</a:t>
            </a:r>
            <a:r>
              <a:rPr lang="pl-PL" sz="429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ł</a:t>
            </a:r>
            <a:r>
              <a:rPr lang="en-US" sz="429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aj</a:t>
            </a:r>
            <a:r>
              <a:rPr lang="en-US" sz="4299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Loewnau</a:t>
            </a:r>
          </a:p>
        </p:txBody>
      </p:sp>
      <p:sp>
        <p:nvSpPr>
          <p:cNvPr id="7" name="Freeform 7"/>
          <p:cNvSpPr/>
          <p:nvPr/>
        </p:nvSpPr>
        <p:spPr>
          <a:xfrm rot="-7925470">
            <a:off x="15885490" y="7785634"/>
            <a:ext cx="741954" cy="601658"/>
          </a:xfrm>
          <a:custGeom>
            <a:avLst/>
            <a:gdLst/>
            <a:ahLst/>
            <a:cxnLst/>
            <a:rect l="l" t="t" r="r" b="b"/>
            <a:pathLst>
              <a:path w="741954" h="601658">
                <a:moveTo>
                  <a:pt x="0" y="0"/>
                </a:moveTo>
                <a:lnTo>
                  <a:pt x="741954" y="0"/>
                </a:lnTo>
                <a:lnTo>
                  <a:pt x="741954" y="601658"/>
                </a:lnTo>
                <a:lnTo>
                  <a:pt x="0" y="60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 rot="2700000">
            <a:off x="1700090" y="1879503"/>
            <a:ext cx="1082726" cy="877992"/>
          </a:xfrm>
          <a:custGeom>
            <a:avLst/>
            <a:gdLst/>
            <a:ahLst/>
            <a:cxnLst/>
            <a:rect l="l" t="t" r="r" b="b"/>
            <a:pathLst>
              <a:path w="1082726" h="877992">
                <a:moveTo>
                  <a:pt x="0" y="0"/>
                </a:moveTo>
                <a:lnTo>
                  <a:pt x="1082725" y="0"/>
                </a:lnTo>
                <a:lnTo>
                  <a:pt x="1082725" y="877992"/>
                </a:lnTo>
                <a:lnTo>
                  <a:pt x="0" y="877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6620180" y="325655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5128280" y="325655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3" y="0"/>
                </a:lnTo>
                <a:lnTo>
                  <a:pt x="1310523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996188" y="6782163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100"/>
                </a:lnTo>
                <a:lnTo>
                  <a:pt x="0" y="326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504288" y="6782163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100"/>
                </a:lnTo>
                <a:lnTo>
                  <a:pt x="0" y="326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57593"/>
            <a:ext cx="1135299" cy="2829407"/>
          </a:xfrm>
          <a:custGeom>
            <a:avLst/>
            <a:gdLst/>
            <a:ahLst/>
            <a:cxnLst/>
            <a:rect l="l" t="t" r="r" b="b"/>
            <a:pathLst>
              <a:path w="1135299" h="2829407">
                <a:moveTo>
                  <a:pt x="0" y="0"/>
                </a:moveTo>
                <a:lnTo>
                  <a:pt x="1135299" y="0"/>
                </a:lnTo>
                <a:lnTo>
                  <a:pt x="1135299" y="2829407"/>
                </a:lnTo>
                <a:lnTo>
                  <a:pt x="0" y="2829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168871" y="2930218"/>
            <a:ext cx="18456871" cy="6492761"/>
            <a:chOff x="0" y="0"/>
            <a:chExt cx="4861069" cy="17100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1069" cy="1710028"/>
            </a:xfrm>
            <a:custGeom>
              <a:avLst/>
              <a:gdLst/>
              <a:ahLst/>
              <a:cxnLst/>
              <a:rect l="l" t="t" r="r" b="b"/>
              <a:pathLst>
                <a:path w="4861069" h="1710028">
                  <a:moveTo>
                    <a:pt x="0" y="0"/>
                  </a:moveTo>
                  <a:lnTo>
                    <a:pt x="4861069" y="0"/>
                  </a:lnTo>
                  <a:lnTo>
                    <a:pt x="4861069" y="1710028"/>
                  </a:lnTo>
                  <a:lnTo>
                    <a:pt x="0" y="1710028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61069" cy="1748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774056" y="3472081"/>
            <a:ext cx="9223981" cy="5194232"/>
            <a:chOff x="0" y="0"/>
            <a:chExt cx="835611" cy="4705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5611" cy="470552"/>
            </a:xfrm>
            <a:custGeom>
              <a:avLst/>
              <a:gdLst/>
              <a:ahLst/>
              <a:cxnLst/>
              <a:rect l="l" t="t" r="r" b="b"/>
              <a:pathLst>
                <a:path w="835611" h="470552">
                  <a:moveTo>
                    <a:pt x="632411" y="0"/>
                  </a:moveTo>
                  <a:lnTo>
                    <a:pt x="0" y="0"/>
                  </a:lnTo>
                  <a:lnTo>
                    <a:pt x="0" y="470552"/>
                  </a:lnTo>
                  <a:lnTo>
                    <a:pt x="632411" y="470552"/>
                  </a:lnTo>
                  <a:lnTo>
                    <a:pt x="835611" y="235276"/>
                  </a:lnTo>
                  <a:lnTo>
                    <a:pt x="632411" y="0"/>
                  </a:lnTo>
                  <a:close/>
                </a:path>
              </a:pathLst>
            </a:custGeom>
            <a:blipFill>
              <a:blip r:embed="rId4"/>
              <a:stretch>
                <a:fillRect t="-1982" b="-198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Freeform 8"/>
          <p:cNvSpPr/>
          <p:nvPr/>
        </p:nvSpPr>
        <p:spPr>
          <a:xfrm>
            <a:off x="17316450" y="-483370"/>
            <a:ext cx="1135299" cy="2829407"/>
          </a:xfrm>
          <a:custGeom>
            <a:avLst/>
            <a:gdLst/>
            <a:ahLst/>
            <a:cxnLst/>
            <a:rect l="l" t="t" r="r" b="b"/>
            <a:pathLst>
              <a:path w="1135299" h="2829407">
                <a:moveTo>
                  <a:pt x="0" y="0"/>
                </a:moveTo>
                <a:lnTo>
                  <a:pt x="1135299" y="0"/>
                </a:lnTo>
                <a:lnTo>
                  <a:pt x="1135299" y="2829407"/>
                </a:lnTo>
                <a:lnTo>
                  <a:pt x="0" y="2829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0520818" y="4851340"/>
            <a:ext cx="330607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Ćwiczenia w wodzie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20818" y="3936940"/>
            <a:ext cx="33060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Nordic walking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20818" y="7672025"/>
            <a:ext cx="379447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Tai chi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73856" y="1028700"/>
            <a:ext cx="13340288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 spc="-314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Aktywności ruchowe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28436" y="3551177"/>
            <a:ext cx="952500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83556" y="4808477"/>
            <a:ext cx="163726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83556" y="6065778"/>
            <a:ext cx="163726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03</a:t>
            </a:r>
          </a:p>
        </p:txBody>
      </p:sp>
      <p:sp>
        <p:nvSpPr>
          <p:cNvPr id="16" name="Freeform 16"/>
          <p:cNvSpPr/>
          <p:nvPr/>
        </p:nvSpPr>
        <p:spPr>
          <a:xfrm rot="-8703057">
            <a:off x="9633234" y="8787212"/>
            <a:ext cx="932735" cy="756363"/>
          </a:xfrm>
          <a:custGeom>
            <a:avLst/>
            <a:gdLst/>
            <a:ahLst/>
            <a:cxnLst/>
            <a:rect l="l" t="t" r="r" b="b"/>
            <a:pathLst>
              <a:path w="932735" h="756363">
                <a:moveTo>
                  <a:pt x="0" y="0"/>
                </a:moveTo>
                <a:lnTo>
                  <a:pt x="932735" y="0"/>
                </a:lnTo>
                <a:lnTo>
                  <a:pt x="932735" y="756364"/>
                </a:lnTo>
                <a:lnTo>
                  <a:pt x="0" y="756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 rot="-1820913">
            <a:off x="15247694" y="2328675"/>
            <a:ext cx="844883" cy="685123"/>
          </a:xfrm>
          <a:custGeom>
            <a:avLst/>
            <a:gdLst/>
            <a:ahLst/>
            <a:cxnLst/>
            <a:rect l="l" t="t" r="r" b="b"/>
            <a:pathLst>
              <a:path w="844883" h="685123">
                <a:moveTo>
                  <a:pt x="0" y="0"/>
                </a:moveTo>
                <a:lnTo>
                  <a:pt x="844883" y="0"/>
                </a:lnTo>
                <a:lnTo>
                  <a:pt x="844883" y="685123"/>
                </a:lnTo>
                <a:lnTo>
                  <a:pt x="0" y="685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/>
          <p:cNvSpPr/>
          <p:nvPr/>
        </p:nvSpPr>
        <p:spPr>
          <a:xfrm rot="2860487">
            <a:off x="1603680" y="1373465"/>
            <a:ext cx="927912" cy="752452"/>
          </a:xfrm>
          <a:custGeom>
            <a:avLst/>
            <a:gdLst/>
            <a:ahLst/>
            <a:cxnLst/>
            <a:rect l="l" t="t" r="r" b="b"/>
            <a:pathLst>
              <a:path w="927912" h="752452">
                <a:moveTo>
                  <a:pt x="0" y="0"/>
                </a:moveTo>
                <a:lnTo>
                  <a:pt x="927911" y="0"/>
                </a:lnTo>
                <a:lnTo>
                  <a:pt x="927911" y="752452"/>
                </a:lnTo>
                <a:lnTo>
                  <a:pt x="0" y="7524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TextBox 19"/>
          <p:cNvSpPr txBox="1"/>
          <p:nvPr/>
        </p:nvSpPr>
        <p:spPr>
          <a:xfrm>
            <a:off x="8957676" y="7367224"/>
            <a:ext cx="156314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20818" y="6367099"/>
            <a:ext cx="379447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Taniec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146" y="-140044"/>
            <a:ext cx="1651064" cy="4114800"/>
          </a:xfrm>
          <a:custGeom>
            <a:avLst/>
            <a:gdLst/>
            <a:ahLst/>
            <a:cxnLst/>
            <a:rect l="l" t="t" r="r" b="b"/>
            <a:pathLst>
              <a:path w="1651064" h="4114800">
                <a:moveTo>
                  <a:pt x="0" y="0"/>
                </a:moveTo>
                <a:lnTo>
                  <a:pt x="1651064" y="0"/>
                </a:lnTo>
                <a:lnTo>
                  <a:pt x="1651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541844" y="9003213"/>
            <a:ext cx="18829844" cy="830953"/>
            <a:chOff x="0" y="0"/>
            <a:chExt cx="4959300" cy="2188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9300" cy="218852"/>
            </a:xfrm>
            <a:custGeom>
              <a:avLst/>
              <a:gdLst/>
              <a:ahLst/>
              <a:cxnLst/>
              <a:rect l="l" t="t" r="r" b="b"/>
              <a:pathLst>
                <a:path w="4959300" h="218852">
                  <a:moveTo>
                    <a:pt x="0" y="0"/>
                  </a:moveTo>
                  <a:lnTo>
                    <a:pt x="4959300" y="0"/>
                  </a:lnTo>
                  <a:lnTo>
                    <a:pt x="4959300" y="218852"/>
                  </a:lnTo>
                  <a:lnTo>
                    <a:pt x="0" y="218852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9300" cy="25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92093" y="-2088015"/>
            <a:ext cx="2280427" cy="5683307"/>
          </a:xfrm>
          <a:custGeom>
            <a:avLst/>
            <a:gdLst/>
            <a:ahLst/>
            <a:cxnLst/>
            <a:rect l="l" t="t" r="r" b="b"/>
            <a:pathLst>
              <a:path w="2280427" h="5683307">
                <a:moveTo>
                  <a:pt x="0" y="0"/>
                </a:moveTo>
                <a:lnTo>
                  <a:pt x="2280427" y="0"/>
                </a:lnTo>
                <a:lnTo>
                  <a:pt x="2280427" y="5683307"/>
                </a:lnTo>
                <a:lnTo>
                  <a:pt x="0" y="568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2510400" y="269544"/>
            <a:ext cx="5153399" cy="6296755"/>
            <a:chOff x="0" y="0"/>
            <a:chExt cx="1304339" cy="1593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59479" r="-2413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 rot="-2565228">
            <a:off x="16965924" y="5287343"/>
            <a:ext cx="814072" cy="712313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8661149">
            <a:off x="8364975" y="924121"/>
            <a:ext cx="814072" cy="712313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80685" y="427267"/>
            <a:ext cx="1819010" cy="1706021"/>
            <a:chOff x="0" y="0"/>
            <a:chExt cx="1094438" cy="10264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12674" y="2403131"/>
            <a:ext cx="1106885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FFABD9"/>
                </a:solidFill>
                <a:latin typeface="Boulder"/>
                <a:ea typeface="Boulder"/>
                <a:cs typeface="Boulder"/>
                <a:sym typeface="Boulder"/>
              </a:rPr>
              <a:t>Nordic Walking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17011" y="3643315"/>
            <a:ext cx="7660179" cy="213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3"/>
              </a:lnSpc>
              <a:spcBef>
                <a:spcPct val="0"/>
              </a:spcBef>
            </a:pPr>
            <a:r>
              <a:rPr lang="en-US" sz="2603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rodzaj dynamicznego marszu z użyciem specjalnych kijków, które angażują zarówno mięśnie górnej, jak i dolnej części ciała. Ten rodzaj aktywności jest łagodniejszy niż bieganie, ale bardziej efektywny od tradycyjnego chodzenia.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94878" y="647533"/>
            <a:ext cx="1190625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63931" y="6974048"/>
            <a:ext cx="5538601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Wzmocnienie koordynacji i równowagi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Kijki pomagają w utrzymaniu stabilności, co jest ważne dla seniorów, aby zapobiegać upadkom.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61703" y="6863980"/>
            <a:ext cx="3980117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Poprawa kondycji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Nordic walking wzmacnia układ sercowo-naczyniowy i oddechowy, poprawiając wytrzymałość.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74017" y="6378205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09067" y="6378205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6974048"/>
            <a:ext cx="4543761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Angażowanie całego ciała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Kijki pomagają w ćwiczeniu mięśni ramion, klatki piersiowej, pleców oraz nóg.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05901" y="6378205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0922" y="2552256"/>
            <a:ext cx="18829844" cy="7031864"/>
            <a:chOff x="0" y="0"/>
            <a:chExt cx="4959300" cy="1852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852014"/>
            </a:xfrm>
            <a:custGeom>
              <a:avLst/>
              <a:gdLst/>
              <a:ahLst/>
              <a:cxnLst/>
              <a:rect l="l" t="t" r="r" b="b"/>
              <a:pathLst>
                <a:path w="4959300" h="1852014">
                  <a:moveTo>
                    <a:pt x="0" y="0"/>
                  </a:moveTo>
                  <a:lnTo>
                    <a:pt x="4959300" y="0"/>
                  </a:lnTo>
                  <a:lnTo>
                    <a:pt x="4959300" y="1852014"/>
                  </a:lnTo>
                  <a:lnTo>
                    <a:pt x="0" y="185201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89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06006" y="655381"/>
            <a:ext cx="923438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Aqua Aerobik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56652" y="66796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5552" y="4022158"/>
            <a:ext cx="4388583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Niska intensywność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Woda zmniejsza obciążenie stawów, co sprawia, że ćwiczenia są łagodniejsze, a jednocześnie efektywne.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56652" y="7374958"/>
            <a:ext cx="3980117" cy="192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Lepsze krążenie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Aqua aerobik poprawia ukrwienie organizmu, wspomagając zdrowie serca.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endParaRPr lang="en-US" sz="2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Freeform 9"/>
          <p:cNvSpPr/>
          <p:nvPr/>
        </p:nvSpPr>
        <p:spPr>
          <a:xfrm rot="9589354">
            <a:off x="16782889" y="1131397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-7251931">
            <a:off x="12125763" y="9419561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6040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51121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486996" y="371305"/>
            <a:ext cx="1819010" cy="1706021"/>
            <a:chOff x="0" y="0"/>
            <a:chExt cx="1094438" cy="10264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4096" y="33268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56652" y="33268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4096" y="66796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21996" y="1760282"/>
            <a:ext cx="9802409" cy="79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8"/>
              </a:lnSpc>
              <a:spcBef>
                <a:spcPct val="0"/>
              </a:spcBef>
            </a:pPr>
            <a:r>
              <a:rPr lang="en-US" sz="2327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rodzaj ćwiczeń wykonywanych w wodzie, zazwyczaj na basenie. Ćwiczenia te łączą aerobik z korzystnym działaniem wody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9785" y="7374958"/>
            <a:ext cx="3980117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Poprawa równowagi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Ćwiczenia w wodzie angażują całe ciało, poprawiając równowagę i koordynację.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4096" y="522031"/>
            <a:ext cx="1344811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537180" y="1949716"/>
            <a:ext cx="5663446" cy="6919964"/>
            <a:chOff x="0" y="0"/>
            <a:chExt cx="1304339" cy="15937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1806" r="-418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309288" y="3928813"/>
            <a:ext cx="398011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Wzmacnianie mięśni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Woda stawia opór, co pomaga w budowie siły mięśniowej bez ryzyka kontuzji.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7073" y="2552256"/>
            <a:ext cx="18829844" cy="7031864"/>
            <a:chOff x="0" y="0"/>
            <a:chExt cx="4959300" cy="1852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852014"/>
            </a:xfrm>
            <a:custGeom>
              <a:avLst/>
              <a:gdLst/>
              <a:ahLst/>
              <a:cxnLst/>
              <a:rect l="l" t="t" r="r" b="b"/>
              <a:pathLst>
                <a:path w="4959300" h="1852014">
                  <a:moveTo>
                    <a:pt x="0" y="0"/>
                  </a:moveTo>
                  <a:lnTo>
                    <a:pt x="4959300" y="0"/>
                  </a:lnTo>
                  <a:lnTo>
                    <a:pt x="4959300" y="1852014"/>
                  </a:lnTo>
                  <a:lnTo>
                    <a:pt x="0" y="185201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89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06006" y="655381"/>
            <a:ext cx="923438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Taniec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48971" y="66796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5552" y="4022158"/>
            <a:ext cx="4610113" cy="192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Zwiększenie elastyczności i siły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Ruchy taneczne pomagają w rozciąganiu i wzmacnianiu mięśni, co poprawia ogólną sprawność.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endParaRPr lang="en-US" sz="2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53482" y="7374958"/>
            <a:ext cx="3980117" cy="155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Aktywność społeczna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Taniec w grupach sprzyja nawiązywaniu relacji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endParaRPr lang="en-US" sz="2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Freeform 9"/>
          <p:cNvSpPr/>
          <p:nvPr/>
        </p:nvSpPr>
        <p:spPr>
          <a:xfrm rot="9589354">
            <a:off x="16782889" y="1131397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-7251931">
            <a:off x="12125763" y="9419561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6040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51121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486996" y="371305"/>
            <a:ext cx="1819010" cy="1706021"/>
            <a:chOff x="0" y="0"/>
            <a:chExt cx="1094438" cy="10264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4096" y="33268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82970" y="33268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4096" y="66796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21996" y="1760282"/>
            <a:ext cx="9802409" cy="38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8"/>
              </a:lnSpc>
              <a:spcBef>
                <a:spcPct val="0"/>
              </a:spcBef>
            </a:pPr>
            <a:r>
              <a:rPr lang="en-US" sz="2327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Taniec to aktywność, która angażuje zarówno ciało, jak i umysł.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9785" y="7374958"/>
            <a:ext cx="398011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Redukcja stresu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Taniec działa terapeutycznie, poprawiając nastrój i redukując stres dzięki uwalnianiu endorfin.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4989" y="522031"/>
            <a:ext cx="1343025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03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296798" y="1972069"/>
            <a:ext cx="5663446" cy="6919964"/>
            <a:chOff x="0" y="0"/>
            <a:chExt cx="1304339" cy="15937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4803" r="-122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309288" y="3928813"/>
            <a:ext cx="3980117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Stymulacja mózgu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Zapamiętywanie kroków i rytmów angażuje umysł, co wspiera funkcje poznawcze i opóźnia procesy starzenia.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146" y="-140044"/>
            <a:ext cx="1651064" cy="4114800"/>
          </a:xfrm>
          <a:custGeom>
            <a:avLst/>
            <a:gdLst/>
            <a:ahLst/>
            <a:cxnLst/>
            <a:rect l="l" t="t" r="r" b="b"/>
            <a:pathLst>
              <a:path w="1651064" h="4114800">
                <a:moveTo>
                  <a:pt x="0" y="0"/>
                </a:moveTo>
                <a:lnTo>
                  <a:pt x="1651064" y="0"/>
                </a:lnTo>
                <a:lnTo>
                  <a:pt x="1651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541844" y="9003213"/>
            <a:ext cx="18829844" cy="830953"/>
            <a:chOff x="0" y="0"/>
            <a:chExt cx="4959300" cy="2188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9300" cy="218852"/>
            </a:xfrm>
            <a:custGeom>
              <a:avLst/>
              <a:gdLst/>
              <a:ahLst/>
              <a:cxnLst/>
              <a:rect l="l" t="t" r="r" b="b"/>
              <a:pathLst>
                <a:path w="4959300" h="218852">
                  <a:moveTo>
                    <a:pt x="0" y="0"/>
                  </a:moveTo>
                  <a:lnTo>
                    <a:pt x="4959300" y="0"/>
                  </a:lnTo>
                  <a:lnTo>
                    <a:pt x="4959300" y="218852"/>
                  </a:lnTo>
                  <a:lnTo>
                    <a:pt x="0" y="218852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9300" cy="25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8255792" y="6087142"/>
            <a:ext cx="2405271" cy="5994445"/>
          </a:xfrm>
          <a:custGeom>
            <a:avLst/>
            <a:gdLst/>
            <a:ahLst/>
            <a:cxnLst/>
            <a:rect l="l" t="t" r="r" b="b"/>
            <a:pathLst>
              <a:path w="2405271" h="5994445">
                <a:moveTo>
                  <a:pt x="0" y="0"/>
                </a:moveTo>
                <a:lnTo>
                  <a:pt x="2405271" y="0"/>
                </a:lnTo>
                <a:lnTo>
                  <a:pt x="2405271" y="5994445"/>
                </a:lnTo>
                <a:lnTo>
                  <a:pt x="0" y="5994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5692093" y="-2088015"/>
            <a:ext cx="2280427" cy="5683307"/>
          </a:xfrm>
          <a:custGeom>
            <a:avLst/>
            <a:gdLst/>
            <a:ahLst/>
            <a:cxnLst/>
            <a:rect l="l" t="t" r="r" b="b"/>
            <a:pathLst>
              <a:path w="2280427" h="5683307">
                <a:moveTo>
                  <a:pt x="0" y="0"/>
                </a:moveTo>
                <a:lnTo>
                  <a:pt x="2280427" y="0"/>
                </a:lnTo>
                <a:lnTo>
                  <a:pt x="2280427" y="5683307"/>
                </a:lnTo>
                <a:lnTo>
                  <a:pt x="0" y="568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11595854" y="1683518"/>
            <a:ext cx="5663446" cy="6919964"/>
            <a:chOff x="0" y="0"/>
            <a:chExt cx="1304339" cy="1593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1806" r="-418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 rot="-2565228">
            <a:off x="16965924" y="5287343"/>
            <a:ext cx="814072" cy="712313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6516666">
            <a:off x="1315076" y="7525573"/>
            <a:ext cx="814072" cy="712313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8661149">
            <a:off x="8364975" y="924121"/>
            <a:ext cx="814072" cy="712313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80685" y="753639"/>
            <a:ext cx="1819010" cy="1706021"/>
            <a:chOff x="0" y="0"/>
            <a:chExt cx="1094438" cy="10264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55764" y="2728849"/>
            <a:ext cx="1106885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FFABD9"/>
                </a:solidFill>
                <a:latin typeface="Boulder"/>
                <a:ea typeface="Boulder"/>
                <a:cs typeface="Boulder"/>
                <a:sym typeface="Boulder"/>
              </a:rPr>
              <a:t>Tai chi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6046" y="4212881"/>
            <a:ext cx="8828288" cy="345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Czyli tradycyjna chińska sztuka walki</a:t>
            </a:r>
          </a:p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Jest to rodzaj aktywności fizycznej, który łączy elementy medytacji z delikatnymi ćwiczeniami. Choć wywodzi się ze sztuk walki, Tai Chi praktykowane jest głównie w celach zdrowotnych i relaksacyjnych.</a:t>
            </a:r>
          </a:p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endParaRPr lang="en-US"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086829" y="973905"/>
            <a:ext cx="1406723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1844" y="3596925"/>
            <a:ext cx="18829844" cy="5853956"/>
            <a:chOff x="0" y="0"/>
            <a:chExt cx="4959300" cy="15417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541783"/>
            </a:xfrm>
            <a:custGeom>
              <a:avLst/>
              <a:gdLst/>
              <a:ahLst/>
              <a:cxnLst/>
              <a:rect l="l" t="t" r="r" b="b"/>
              <a:pathLst>
                <a:path w="4959300" h="1541783">
                  <a:moveTo>
                    <a:pt x="0" y="0"/>
                  </a:moveTo>
                  <a:lnTo>
                    <a:pt x="4959300" y="0"/>
                  </a:lnTo>
                  <a:lnTo>
                    <a:pt x="4959300" y="1541783"/>
                  </a:lnTo>
                  <a:lnTo>
                    <a:pt x="0" y="1541783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579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408417" y="-2761375"/>
            <a:ext cx="3436341" cy="4216370"/>
          </a:xfrm>
          <a:custGeom>
            <a:avLst/>
            <a:gdLst/>
            <a:ahLst/>
            <a:cxnLst/>
            <a:rect l="l" t="t" r="r" b="b"/>
            <a:pathLst>
              <a:path w="3436341" h="4216370">
                <a:moveTo>
                  <a:pt x="0" y="0"/>
                </a:moveTo>
                <a:lnTo>
                  <a:pt x="3436341" y="0"/>
                </a:lnTo>
                <a:lnTo>
                  <a:pt x="3436341" y="4216369"/>
                </a:lnTo>
                <a:lnTo>
                  <a:pt x="0" y="4216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3551886" y="1009650"/>
            <a:ext cx="1118422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Aktywności “siedzące”</a:t>
            </a:r>
          </a:p>
        </p:txBody>
      </p:sp>
      <p:sp>
        <p:nvSpPr>
          <p:cNvPr id="7" name="Freeform 7"/>
          <p:cNvSpPr/>
          <p:nvPr/>
        </p:nvSpPr>
        <p:spPr>
          <a:xfrm rot="9589354">
            <a:off x="15801961" y="2124894"/>
            <a:ext cx="1199315" cy="972536"/>
          </a:xfrm>
          <a:custGeom>
            <a:avLst/>
            <a:gdLst/>
            <a:ahLst/>
            <a:cxnLst/>
            <a:rect l="l" t="t" r="r" b="b"/>
            <a:pathLst>
              <a:path w="1199315" h="972536">
                <a:moveTo>
                  <a:pt x="0" y="0"/>
                </a:moveTo>
                <a:lnTo>
                  <a:pt x="1199315" y="0"/>
                </a:lnTo>
                <a:lnTo>
                  <a:pt x="1199315" y="972536"/>
                </a:lnTo>
                <a:lnTo>
                  <a:pt x="0" y="972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 rot="-3188640">
            <a:off x="885565" y="1786909"/>
            <a:ext cx="785960" cy="637342"/>
          </a:xfrm>
          <a:custGeom>
            <a:avLst/>
            <a:gdLst/>
            <a:ahLst/>
            <a:cxnLst/>
            <a:rect l="l" t="t" r="r" b="b"/>
            <a:pathLst>
              <a:path w="785960" h="637342">
                <a:moveTo>
                  <a:pt x="0" y="0"/>
                </a:moveTo>
                <a:lnTo>
                  <a:pt x="785960" y="0"/>
                </a:lnTo>
                <a:lnTo>
                  <a:pt x="785960" y="637342"/>
                </a:lnTo>
                <a:lnTo>
                  <a:pt x="0" y="637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 rot="-9045396">
            <a:off x="12020747" y="8903648"/>
            <a:ext cx="785960" cy="637342"/>
          </a:xfrm>
          <a:custGeom>
            <a:avLst/>
            <a:gdLst/>
            <a:ahLst/>
            <a:cxnLst/>
            <a:rect l="l" t="t" r="r" b="b"/>
            <a:pathLst>
              <a:path w="785960" h="637342">
                <a:moveTo>
                  <a:pt x="0" y="0"/>
                </a:moveTo>
                <a:lnTo>
                  <a:pt x="785961" y="0"/>
                </a:lnTo>
                <a:lnTo>
                  <a:pt x="785961" y="637342"/>
                </a:lnTo>
                <a:lnTo>
                  <a:pt x="0" y="637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306443" y="6523903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49792" y="6523903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1278545" y="5306663"/>
            <a:ext cx="3734269" cy="37342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8"/>
              <a:stretch>
                <a:fillRect l="-6818" r="-68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19292" y="3707358"/>
            <a:ext cx="4103487" cy="41034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9"/>
              <a:stretch>
                <a:fillRect l="-42190" r="-4878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050162" y="5044726"/>
            <a:ext cx="33060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Malowanie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51704" y="3868388"/>
            <a:ext cx="33060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Gry karciane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51704" y="7603473"/>
            <a:ext cx="379447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Nauka nowych umiejętności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9322" y="3482625"/>
            <a:ext cx="952500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77000" y="4739926"/>
            <a:ext cx="1258171" cy="9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75556" y="5993747"/>
            <a:ext cx="1258171" cy="9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03</a:t>
            </a:r>
          </a:p>
        </p:txBody>
      </p:sp>
      <p:sp>
        <p:nvSpPr>
          <p:cNvPr id="22" name="Freeform 22"/>
          <p:cNvSpPr/>
          <p:nvPr/>
        </p:nvSpPr>
        <p:spPr>
          <a:xfrm rot="-8703057">
            <a:off x="9633234" y="8787212"/>
            <a:ext cx="932735" cy="756363"/>
          </a:xfrm>
          <a:custGeom>
            <a:avLst/>
            <a:gdLst/>
            <a:ahLst/>
            <a:cxnLst/>
            <a:rect l="l" t="t" r="r" b="b"/>
            <a:pathLst>
              <a:path w="932735" h="756363">
                <a:moveTo>
                  <a:pt x="0" y="0"/>
                </a:moveTo>
                <a:lnTo>
                  <a:pt x="932735" y="0"/>
                </a:lnTo>
                <a:lnTo>
                  <a:pt x="932735" y="756364"/>
                </a:lnTo>
                <a:lnTo>
                  <a:pt x="0" y="756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TextBox 23"/>
          <p:cNvSpPr txBox="1"/>
          <p:nvPr/>
        </p:nvSpPr>
        <p:spPr>
          <a:xfrm>
            <a:off x="6501080" y="7489173"/>
            <a:ext cx="1258171" cy="9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51704" y="6298547"/>
            <a:ext cx="475444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Krzyżówki i łamigłowki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146" y="-140044"/>
            <a:ext cx="1651064" cy="4114800"/>
          </a:xfrm>
          <a:custGeom>
            <a:avLst/>
            <a:gdLst/>
            <a:ahLst/>
            <a:cxnLst/>
            <a:rect l="l" t="t" r="r" b="b"/>
            <a:pathLst>
              <a:path w="1651064" h="4114800">
                <a:moveTo>
                  <a:pt x="0" y="0"/>
                </a:moveTo>
                <a:lnTo>
                  <a:pt x="1651064" y="0"/>
                </a:lnTo>
                <a:lnTo>
                  <a:pt x="1651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541844" y="9003213"/>
            <a:ext cx="18829844" cy="830953"/>
            <a:chOff x="0" y="0"/>
            <a:chExt cx="4959300" cy="2188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9300" cy="218852"/>
            </a:xfrm>
            <a:custGeom>
              <a:avLst/>
              <a:gdLst/>
              <a:ahLst/>
              <a:cxnLst/>
              <a:rect l="l" t="t" r="r" b="b"/>
              <a:pathLst>
                <a:path w="4959300" h="218852">
                  <a:moveTo>
                    <a:pt x="0" y="0"/>
                  </a:moveTo>
                  <a:lnTo>
                    <a:pt x="4959300" y="0"/>
                  </a:lnTo>
                  <a:lnTo>
                    <a:pt x="4959300" y="218852"/>
                  </a:lnTo>
                  <a:lnTo>
                    <a:pt x="0" y="218852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9300" cy="25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92093" y="-2088015"/>
            <a:ext cx="2280427" cy="5683307"/>
          </a:xfrm>
          <a:custGeom>
            <a:avLst/>
            <a:gdLst/>
            <a:ahLst/>
            <a:cxnLst/>
            <a:rect l="l" t="t" r="r" b="b"/>
            <a:pathLst>
              <a:path w="2280427" h="5683307">
                <a:moveTo>
                  <a:pt x="0" y="0"/>
                </a:moveTo>
                <a:lnTo>
                  <a:pt x="2280427" y="0"/>
                </a:lnTo>
                <a:lnTo>
                  <a:pt x="2280427" y="5683307"/>
                </a:lnTo>
                <a:lnTo>
                  <a:pt x="0" y="568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2621165" y="269544"/>
            <a:ext cx="5153399" cy="6296755"/>
            <a:chOff x="0" y="0"/>
            <a:chExt cx="1304339" cy="1593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16492" r="-6712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 rot="-2565228">
            <a:off x="16965924" y="5287343"/>
            <a:ext cx="814072" cy="712313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8661149">
            <a:off x="8364975" y="924121"/>
            <a:ext cx="814072" cy="712313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80685" y="427267"/>
            <a:ext cx="1819010" cy="1706021"/>
            <a:chOff x="0" y="0"/>
            <a:chExt cx="1094438" cy="10264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12674" y="2403131"/>
            <a:ext cx="1106885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FFABD9"/>
                </a:solidFill>
                <a:latin typeface="Boulder"/>
                <a:ea typeface="Boulder"/>
                <a:cs typeface="Boulder"/>
                <a:sym typeface="Boulder"/>
              </a:rPr>
              <a:t>Gry karciane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17011" y="3643315"/>
            <a:ext cx="7660179" cy="12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3"/>
              </a:lnSpc>
              <a:spcBef>
                <a:spcPct val="0"/>
              </a:spcBef>
            </a:pPr>
            <a:r>
              <a:rPr lang="en-US" sz="2603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Gry karciane, takie jak brydż, poker, remik czy canasta, to popularne formy rozrywki, które można grać w grupie lub w parach.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94878" y="647533"/>
            <a:ext cx="1190625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93705" y="6974048"/>
            <a:ext cx="5538601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Promują interakcje społeczne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Gry towarzyskie sprzyjają budowaniu relacji i spędzaniu czasu w miłej atmosferze.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99695" y="6873505"/>
            <a:ext cx="3630015" cy="212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</a:pPr>
            <a:r>
              <a:rPr lang="en-US" sz="228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Zachęcają do strategii i planowania</a:t>
            </a:r>
          </a:p>
          <a:p>
            <a:pPr marL="0" lvl="0" indent="0" algn="ctr">
              <a:lnSpc>
                <a:spcPts val="2681"/>
              </a:lnSpc>
              <a:spcBef>
                <a:spcPct val="0"/>
              </a:spcBef>
            </a:pPr>
            <a:r>
              <a:rPr lang="en-US" sz="191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Gry karciane wymagają przewidywania ruchów innych graczy, co rozwija umiejętność logicznego myślenia.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5204" y="61813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85503" y="61813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6863980"/>
            <a:ext cx="4543761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Wzmacniają pamięć i umiejętności analityczne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Zapamiętywanie kart, strategii oraz ruchów przeciwnika stymuluje pamięć.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93594" y="6304361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0922" y="2643330"/>
            <a:ext cx="18829844" cy="7031864"/>
            <a:chOff x="0" y="0"/>
            <a:chExt cx="4959300" cy="1852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852014"/>
            </a:xfrm>
            <a:custGeom>
              <a:avLst/>
              <a:gdLst/>
              <a:ahLst/>
              <a:cxnLst/>
              <a:rect l="l" t="t" r="r" b="b"/>
              <a:pathLst>
                <a:path w="4959300" h="1852014">
                  <a:moveTo>
                    <a:pt x="0" y="0"/>
                  </a:moveTo>
                  <a:lnTo>
                    <a:pt x="4959300" y="0"/>
                  </a:lnTo>
                  <a:lnTo>
                    <a:pt x="4959300" y="1852014"/>
                  </a:lnTo>
                  <a:lnTo>
                    <a:pt x="0" y="185201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89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38400" y="196060"/>
            <a:ext cx="923438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dirty="0" err="1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Malowanie</a:t>
            </a:r>
            <a:endParaRPr lang="en-US" sz="7500" dirty="0">
              <a:solidFill>
                <a:srgbClr val="FBF0ED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56652" y="66796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5552" y="4022158"/>
            <a:ext cx="4388583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Rozwija zdolności motoryczne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Precyzyjne ruchy ręki związane z rysowaniem i malowaniem pomagają w utrzymaniu sprawności manualnej.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56652" y="7374958"/>
            <a:ext cx="3980117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Umożliwia medytację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Proces tworzenia może stać się formą medytacji, pomagając skupić myśli i poprawić samopoczucie psychiczne.</a:t>
            </a:r>
          </a:p>
        </p:txBody>
      </p:sp>
      <p:sp>
        <p:nvSpPr>
          <p:cNvPr id="9" name="Freeform 9"/>
          <p:cNvSpPr/>
          <p:nvPr/>
        </p:nvSpPr>
        <p:spPr>
          <a:xfrm rot="9589354">
            <a:off x="16782889" y="1131397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-7251931">
            <a:off x="12125763" y="9419561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6040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51121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486996" y="371305"/>
            <a:ext cx="1819010" cy="1706021"/>
            <a:chOff x="0" y="0"/>
            <a:chExt cx="1094438" cy="10264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4096" y="33268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56652" y="33268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4096" y="66796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0743" y="1383712"/>
            <a:ext cx="11855013" cy="1676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8"/>
              </a:lnSpc>
            </a:pP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Rysowanie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malowanie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to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formy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twórczości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artystycznej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</a:p>
          <a:p>
            <a:pPr algn="ctr">
              <a:lnSpc>
                <a:spcPts val="3258"/>
              </a:lnSpc>
            </a:pP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Tworzenie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dzieł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sztuki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może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obejmować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zarówno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proste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szkice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jak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bardziej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skomplikowane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27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obrazy</a:t>
            </a: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0" lvl="0" indent="0" algn="ctr">
              <a:lnSpc>
                <a:spcPts val="3258"/>
              </a:lnSpc>
              <a:spcBef>
                <a:spcPct val="0"/>
              </a:spcBef>
            </a:pPr>
            <a:endParaRPr lang="en-US" sz="2327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69785" y="7165408"/>
            <a:ext cx="3980117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Sprzyja budowaniu pewności siebie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Ukończenie dzieła sztuki, może przynieść satysfakcję i wzmocnić poczucie własnej wartości.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4096" y="522031"/>
            <a:ext cx="1344811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799336" y="1757628"/>
            <a:ext cx="5663446" cy="6919964"/>
            <a:chOff x="0" y="0"/>
            <a:chExt cx="1304339" cy="15937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t="-11493" b="-1149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309288" y="3928813"/>
            <a:ext cx="3980117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Wspiera ekspresję emocjonalną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Artystyczne tworzenie daje możliwość wyrażenia emocji, co może być terapeutyczne, zwłaszcza w trudnych czasach.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731</Words>
  <Application>Microsoft Office PowerPoint</Application>
  <PresentationFormat>Niestandardowy</PresentationFormat>
  <Paragraphs>121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Boulder</vt:lpstr>
      <vt:lpstr>Arial</vt:lpstr>
      <vt:lpstr>Calibri</vt:lpstr>
      <vt:lpstr>Nunito</vt:lpstr>
      <vt:lpstr>Gagalin</vt:lpstr>
      <vt:lpstr>Nunito Bold</vt:lpstr>
      <vt:lpstr>Baloo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 Store Social Media Strategy Presentation – kopia</dc:title>
  <dc:creator>Mikołaj</dc:creator>
  <cp:lastModifiedBy>Anna Grabowska</cp:lastModifiedBy>
  <cp:revision>5</cp:revision>
  <dcterms:created xsi:type="dcterms:W3CDTF">2006-08-16T00:00:00Z</dcterms:created>
  <dcterms:modified xsi:type="dcterms:W3CDTF">2024-10-27T17:30:10Z</dcterms:modified>
  <dc:identifier>DAGUbJLF-mM</dc:identifier>
</cp:coreProperties>
</file>