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Montserrat" panose="00000500000000000000" pitchFamily="2" charset="-18"/>
      <p:regular r:id="rId30"/>
      <p:bold r:id="rId31"/>
      <p:italic r:id="rId32"/>
      <p:boldItalic r:id="rId33"/>
    </p:embeddedFont>
    <p:embeddedFont>
      <p:font typeface="Play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iwxq2nZwj1N9UauhqWmHGGZFnI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customschemas.google.com/relationships/presentationmetadata" Target="meta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46a25c1db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3046a25c1d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046a25c1db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3046a25c1d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0842fc5b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30842fc5b6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30842fc5b6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00e7a06266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g300e7a0626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00e7a06266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300e7a0626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00e7a06266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9" name="Google Shape;429;g300e7a0626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0" name="Google Shape;4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0e7a06266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300e7a0626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00e7a0626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300e7a06266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300e7a06266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046a25c1db_2_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3046a25c1db_2_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g3046a25c1db_2_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3046a25c1db_2_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3046a25c1db_2_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46a25c1db_2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3046a25c1db_2_6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3046a25c1db_2_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046a25c1db_2_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3046a25c1db_2_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46a25c1db_2_6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3046a25c1db_2_6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3046a25c1db_2_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3046a25c1db_2_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3046a25c1db_2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braz z podpisem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>
  <p:cSld name="PICTURE_WITH_CAPTION_TEXT 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046a25c1db_2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3046a25c1db_2_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g3046a25c1db_2_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3046a25c1db_2_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3046a25c1db_2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046a25c1db_2_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3046a25c1db_2_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g3046a25c1db_2_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g3046a25c1db_2_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3046a25c1db_2_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3046a25c1db_2_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046a25c1db_2_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3046a25c1db_2_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g3046a25c1db_2_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g3046a25c1db_2_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3046a25c1db_2_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3046a25c1db_2_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046a25c1db_2_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3046a25c1db_2_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g3046a25c1db_2_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g3046a25c1db_2_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g3046a25c1db_2_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g3046a25c1db_2_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3046a25c1db_2_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046a25c1db_2_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46a25c1db_2_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046a25c1db_2_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g3046a25c1db_2_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3046a25c1db_2_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3046a25c1db_2_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46a25c1db_2_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3046a25c1db_2_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g3046a25c1db_2_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3046a25c1db_2_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3046a25c1db_2_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3046a25c1db_2_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046a25c1db_2_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3046a25c1db_2_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046a25c1db_2_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046a25c1db_2_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46a25c1db_2_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046a25c1db_2_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3046a25c1db_2_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046a25c1db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3046a25c1db_2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3046a25c1db_2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3046a25c1db_2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g3046a25c1db_2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rwer2006912.home.pl/sw2/muzeum-pamiec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://www.sieciwsparcia.pl/?fbclid=IwZXh0bgNhZW0CMTAAAR2isnhDiinB02NN5FHg1bFQR5lXCmo_Q4n-g-Sxkj_pnMWc4kBW02jbZiA_aem_7ZbaXNkqLPRy0P4Pjbzv6g&amp;h=AT3W1ju3XYIzuYjPaIyKCaxZV8xOzRAhmlwWWuc1BnalMw5OKKksOr2XsPzIj4M89cwaLlMc6KldtGHiI7AfoDM0eHI_0C1ChfFky_BkuUvjkstynczy6BeCJEymDDPuzA&amp;__tn__=-UK-y-R&amp;c%5b0%5d=AT3V2PRyGp_lapzLX1vb29BnZa-Btv5DRwPOwJpqRhJ9XRuD9bOmSl0jQocEVByzOcF3rTetPeU3wCaV4E-xWR1Ay36zv8iJngA-mRo4FX7mmzbEZG_kEoisdyBkAeodljaO17ZDK_SgX2njrgDr_6nn--s0lJk1WxqshTMQFZZg7fkOwkCo7TpRdGG8VipjuFVIQrvexzXgE2ZHdtQ5YO0slJwA7tWs1W6o-CNZN0dE2FnRKSKQX8G99pb-MIepzJcPoiLMCtOarbfSE1Yb2gEaw9PNW7T7uEa-GiR-abAwUB6gQqmAti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0FF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3046a25c1db_2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450"/>
            <a:ext cx="12192000" cy="812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046a25c1db_2_75"/>
          <p:cNvSpPr/>
          <p:nvPr/>
        </p:nvSpPr>
        <p:spPr>
          <a:xfrm>
            <a:off x="0" y="6902295"/>
            <a:ext cx="12192000" cy="14016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g3046a25c1db_2_75" descr="Obraz zawierający Czcionka, Grafika, tekst, design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3774" y="7262774"/>
            <a:ext cx="1444075" cy="6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046a25c1db_2_75"/>
          <p:cNvSpPr/>
          <p:nvPr/>
        </p:nvSpPr>
        <p:spPr>
          <a:xfrm>
            <a:off x="159776" y="317900"/>
            <a:ext cx="7593300" cy="9579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000" b="1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Dobre życie, dłużej</a:t>
            </a:r>
            <a:endParaRPr sz="5000" b="1" i="0" u="none" strike="noStrike" cap="none">
              <a:solidFill>
                <a:srgbClr val="57376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g3046a25c1db_2_75"/>
          <p:cNvSpPr/>
          <p:nvPr/>
        </p:nvSpPr>
        <p:spPr>
          <a:xfrm>
            <a:off x="159775" y="1443875"/>
            <a:ext cx="9927600" cy="10656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l-PL" sz="3300" b="0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Innowacje społeczne na rzecz osób starszych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Google Shape;175;g3046a25c1db_2_75"/>
          <p:cNvCxnSpPr/>
          <p:nvPr/>
        </p:nvCxnSpPr>
        <p:spPr>
          <a:xfrm>
            <a:off x="3062205" y="5634155"/>
            <a:ext cx="0" cy="1065548"/>
          </a:xfrm>
          <a:prstGeom prst="straightConnector1">
            <a:avLst/>
          </a:prstGeom>
          <a:noFill/>
          <a:ln w="12700" cap="flat" cmpd="sng">
            <a:solidFill>
              <a:srgbClr val="57376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" name="Google Shape;176;g3046a25c1db_2_75"/>
          <p:cNvSpPr/>
          <p:nvPr/>
        </p:nvSpPr>
        <p:spPr>
          <a:xfrm>
            <a:off x="10574754" y="5212192"/>
            <a:ext cx="492450" cy="492450"/>
          </a:xfrm>
          <a:custGeom>
            <a:avLst/>
            <a:gdLst/>
            <a:ahLst/>
            <a:cxnLst/>
            <a:rect l="l" t="t" r="r" b="b"/>
            <a:pathLst>
              <a:path w="357221" h="357221" extrusionOk="0">
                <a:moveTo>
                  <a:pt x="357222" y="178611"/>
                </a:moveTo>
                <a:cubicBezTo>
                  <a:pt x="357222" y="277255"/>
                  <a:pt x="277255" y="357222"/>
                  <a:pt x="178611" y="357222"/>
                </a:cubicBezTo>
                <a:cubicBezTo>
                  <a:pt x="79967" y="357222"/>
                  <a:pt x="0" y="277255"/>
                  <a:pt x="0" y="178611"/>
                </a:cubicBezTo>
                <a:cubicBezTo>
                  <a:pt x="0" y="79967"/>
                  <a:pt x="79967" y="0"/>
                  <a:pt x="178611" y="0"/>
                </a:cubicBezTo>
                <a:cubicBezTo>
                  <a:pt x="277255" y="0"/>
                  <a:pt x="357222" y="79967"/>
                  <a:pt x="357222" y="178611"/>
                </a:cubicBezTo>
                <a:close/>
              </a:path>
            </a:pathLst>
          </a:custGeom>
          <a:solidFill>
            <a:srgbClr val="000000">
              <a:alpha val="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g3046a25c1db_2_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" y="6902309"/>
            <a:ext cx="10157966" cy="14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046a25c1db_0_21"/>
          <p:cNvSpPr txBox="1"/>
          <p:nvPr/>
        </p:nvSpPr>
        <p:spPr>
          <a:xfrm>
            <a:off x="1077075" y="2011500"/>
            <a:ext cx="9701700" cy="3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2000" b="0" i="0" u="none" strike="noStrike" cap="none">
                <a:solidFill>
                  <a:srgbClr val="2725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Innowacja stwarza osobom z chorobami otępiennymi warunki do kontaktu z kolekcjami sztuki, a edukatorki i edukatorów muzealnych wyposaża w wiedzę niezbędną do pracy z tą grupą odbiorczą. </a:t>
            </a:r>
            <a:endParaRPr sz="2000" b="0" i="0" u="none" strike="noStrike" cap="none">
              <a:solidFill>
                <a:srgbClr val="27251F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000" b="0" i="0" u="none" strike="noStrike" cap="none">
                <a:solidFill>
                  <a:srgbClr val="27251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Tym samym zmniejsza jej społeczną izolację, przynosząc radość i uśmiech na twarzach seniorek i seniorów oraz dając wytchnienie ich opiekunkom     i opiekunom.</a:t>
            </a:r>
            <a:endParaRPr sz="2000" b="0" i="0" u="none" strike="noStrike" cap="none">
              <a:solidFill>
                <a:srgbClr val="27251F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Muzeum Pamięci</a:t>
            </a: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7" name="Google Shape;267;g3046a25c1db_0_21" descr="Obraz zawierający Czcionka, Grafika, tekst, design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4515" y="6157032"/>
            <a:ext cx="1138012" cy="53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046a25c1db_0_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52400"/>
            <a:ext cx="11887200" cy="1157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"/>
          <p:cNvSpPr txBox="1">
            <a:spLocks noGrp="1"/>
          </p:cNvSpPr>
          <p:nvPr>
            <p:ph type="sldNum" idx="12"/>
          </p:nvPr>
        </p:nvSpPr>
        <p:spPr>
          <a:xfrm>
            <a:off x="9285550" y="62905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0" y="2024183"/>
            <a:ext cx="127000" cy="790189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/>
          <p:nvPr/>
        </p:nvSpPr>
        <p:spPr>
          <a:xfrm>
            <a:off x="0" y="3138471"/>
            <a:ext cx="127000" cy="790189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"/>
          <p:cNvSpPr/>
          <p:nvPr/>
        </p:nvSpPr>
        <p:spPr>
          <a:xfrm>
            <a:off x="0" y="4218364"/>
            <a:ext cx="127000" cy="790189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5"/>
          <p:cNvSpPr txBox="1"/>
          <p:nvPr/>
        </p:nvSpPr>
        <p:spPr>
          <a:xfrm>
            <a:off x="609250" y="1256372"/>
            <a:ext cx="11419500" cy="51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PCG Polska i Towarzystwo Inicjatyw Twórczych „ę” czekają na pomysły i obserwacje, które:</a:t>
            </a:r>
            <a:endParaRPr sz="20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pomogą </a:t>
            </a:r>
            <a:r>
              <a:rPr lang="pl-PL" sz="2000" b="1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włączać osoby starsze w życie społeczne</a:t>
            </a: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endParaRPr sz="20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1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uruchomią lokalne i sąsiedzkie sieci wsparcia</a:t>
            </a: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 dla osób starszych i ich opiekunów,</a:t>
            </a:r>
            <a:endParaRPr sz="20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sprawią, że instytucje będą oferować </a:t>
            </a:r>
            <a:r>
              <a:rPr lang="pl-PL" sz="2000" b="1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usługi wysokiej jakości, dostępne dla osób starszych,</a:t>
            </a:r>
            <a:endParaRPr sz="2000" b="1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1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poprawią warunki życia osób starszych z doświadczeniem migranckim                            i uchodźczym</a:t>
            </a:r>
            <a:r>
              <a:rPr lang="pl-PL" sz="2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"/>
          <p:cNvSpPr/>
          <p:nvPr/>
        </p:nvSpPr>
        <p:spPr>
          <a:xfrm>
            <a:off x="0" y="5959603"/>
            <a:ext cx="12192000" cy="898396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p5"/>
          <p:cNvGrpSpPr/>
          <p:nvPr/>
        </p:nvGrpSpPr>
        <p:grpSpPr>
          <a:xfrm>
            <a:off x="9862457" y="5990255"/>
            <a:ext cx="2329544" cy="889352"/>
            <a:chOff x="8407399" y="5434756"/>
            <a:chExt cx="3784602" cy="1444851"/>
          </a:xfrm>
        </p:grpSpPr>
        <p:sp>
          <p:nvSpPr>
            <p:cNvPr id="280" name="Google Shape;280;p5"/>
            <p:cNvSpPr/>
            <p:nvPr/>
          </p:nvSpPr>
          <p:spPr>
            <a:xfrm>
              <a:off x="9611838" y="5822517"/>
              <a:ext cx="1347176" cy="1057090"/>
            </a:xfrm>
            <a:custGeom>
              <a:avLst/>
              <a:gdLst/>
              <a:ahLst/>
              <a:cxnLst/>
              <a:rect l="l" t="t" r="r" b="b"/>
              <a:pathLst>
                <a:path w="1347176" h="1057090" extrusionOk="0">
                  <a:moveTo>
                    <a:pt x="1033213" y="43"/>
                  </a:moveTo>
                  <a:cubicBezTo>
                    <a:pt x="1204300" y="-2813"/>
                    <a:pt x="1346687" y="136648"/>
                    <a:pt x="1347175" y="307806"/>
                  </a:cubicBezTo>
                  <a:cubicBezTo>
                    <a:pt x="1347453" y="414666"/>
                    <a:pt x="1293397" y="508987"/>
                    <a:pt x="1211127" y="564646"/>
                  </a:cubicBezTo>
                  <a:cubicBezTo>
                    <a:pt x="1177690" y="587286"/>
                    <a:pt x="1158324" y="625669"/>
                    <a:pt x="1158324" y="666072"/>
                  </a:cubicBezTo>
                  <a:lnTo>
                    <a:pt x="1158324" y="682791"/>
                  </a:lnTo>
                  <a:cubicBezTo>
                    <a:pt x="1158324" y="723194"/>
                    <a:pt x="1177690" y="761578"/>
                    <a:pt x="1211127" y="784217"/>
                  </a:cubicBezTo>
                  <a:cubicBezTo>
                    <a:pt x="1293397" y="839876"/>
                    <a:pt x="1347453" y="934058"/>
                    <a:pt x="1347175" y="1040918"/>
                  </a:cubicBezTo>
                  <a:lnTo>
                    <a:pt x="1345526" y="1057090"/>
                  </a:lnTo>
                  <a:lnTo>
                    <a:pt x="2132" y="1057090"/>
                  </a:lnTo>
                  <a:lnTo>
                    <a:pt x="0" y="1040152"/>
                  </a:lnTo>
                  <a:cubicBezTo>
                    <a:pt x="0" y="869064"/>
                    <a:pt x="136954" y="731763"/>
                    <a:pt x="308041" y="731414"/>
                  </a:cubicBezTo>
                  <a:cubicBezTo>
                    <a:pt x="414274" y="731136"/>
                    <a:pt x="507968" y="784566"/>
                    <a:pt x="563697" y="866069"/>
                  </a:cubicBezTo>
                  <a:cubicBezTo>
                    <a:pt x="586407" y="899367"/>
                    <a:pt x="624790" y="918524"/>
                    <a:pt x="665054" y="918524"/>
                  </a:cubicBezTo>
                  <a:lnTo>
                    <a:pt x="682330" y="918524"/>
                  </a:lnTo>
                  <a:cubicBezTo>
                    <a:pt x="722594" y="918524"/>
                    <a:pt x="760768" y="899297"/>
                    <a:pt x="783478" y="866069"/>
                  </a:cubicBezTo>
                  <a:cubicBezTo>
                    <a:pt x="805421" y="834025"/>
                    <a:pt x="833285" y="806230"/>
                    <a:pt x="865469" y="784426"/>
                  </a:cubicBezTo>
                  <a:cubicBezTo>
                    <a:pt x="899045" y="761717"/>
                    <a:pt x="918551" y="723334"/>
                    <a:pt x="918551" y="682861"/>
                  </a:cubicBezTo>
                  <a:lnTo>
                    <a:pt x="918551" y="666072"/>
                  </a:lnTo>
                  <a:cubicBezTo>
                    <a:pt x="918551" y="625599"/>
                    <a:pt x="899115" y="587216"/>
                    <a:pt x="865608" y="564576"/>
                  </a:cubicBezTo>
                  <a:cubicBezTo>
                    <a:pt x="783617" y="509056"/>
                    <a:pt x="729699" y="415153"/>
                    <a:pt x="729699" y="308711"/>
                  </a:cubicBezTo>
                  <a:cubicBezTo>
                    <a:pt x="729699" y="139992"/>
                    <a:pt x="865120" y="2830"/>
                    <a:pt x="1033213" y="43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11185885" y="6564232"/>
              <a:ext cx="1006116" cy="293769"/>
            </a:xfrm>
            <a:custGeom>
              <a:avLst/>
              <a:gdLst/>
              <a:ahLst/>
              <a:cxnLst/>
              <a:rect l="l" t="t" r="r" b="b"/>
              <a:pathLst>
                <a:path w="1006116" h="293769" extrusionOk="0">
                  <a:moveTo>
                    <a:pt x="287561" y="289"/>
                  </a:moveTo>
                  <a:cubicBezTo>
                    <a:pt x="393794" y="-4308"/>
                    <a:pt x="488533" y="46266"/>
                    <a:pt x="545516" y="125679"/>
                  </a:cubicBezTo>
                  <a:cubicBezTo>
                    <a:pt x="571430" y="161764"/>
                    <a:pt x="612669" y="183707"/>
                    <a:pt x="657112" y="183707"/>
                  </a:cubicBezTo>
                  <a:lnTo>
                    <a:pt x="664009" y="183707"/>
                  </a:lnTo>
                  <a:cubicBezTo>
                    <a:pt x="708453" y="183707"/>
                    <a:pt x="749692" y="161764"/>
                    <a:pt x="775606" y="125679"/>
                  </a:cubicBezTo>
                  <a:cubicBezTo>
                    <a:pt x="818343" y="66119"/>
                    <a:pt x="882318" y="22820"/>
                    <a:pt x="956451" y="6804"/>
                  </a:cubicBezTo>
                  <a:lnTo>
                    <a:pt x="1006116" y="2608"/>
                  </a:lnTo>
                  <a:lnTo>
                    <a:pt x="1006116" y="293769"/>
                  </a:lnTo>
                  <a:lnTo>
                    <a:pt x="396" y="293769"/>
                  </a:lnTo>
                  <a:lnTo>
                    <a:pt x="0" y="286875"/>
                  </a:lnTo>
                  <a:cubicBezTo>
                    <a:pt x="7175" y="132227"/>
                    <a:pt x="132913" y="6907"/>
                    <a:pt x="287561" y="28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11206923" y="5868467"/>
              <a:ext cx="561328" cy="561328"/>
            </a:xfrm>
            <a:custGeom>
              <a:avLst/>
              <a:gdLst/>
              <a:ahLst/>
              <a:cxnLst/>
              <a:rect l="l" t="t" r="r" b="b"/>
              <a:pathLst>
                <a:path w="561328" h="561328" extrusionOk="0">
                  <a:moveTo>
                    <a:pt x="561329" y="280664"/>
                  </a:moveTo>
                  <a:cubicBezTo>
                    <a:pt x="561329" y="435671"/>
                    <a:pt x="435671" y="561329"/>
                    <a:pt x="280664" y="561329"/>
                  </a:cubicBezTo>
                  <a:cubicBezTo>
                    <a:pt x="125658" y="561329"/>
                    <a:pt x="0" y="435671"/>
                    <a:pt x="0" y="280664"/>
                  </a:cubicBezTo>
                  <a:cubicBezTo>
                    <a:pt x="0" y="125658"/>
                    <a:pt x="125658" y="0"/>
                    <a:pt x="280664" y="0"/>
                  </a:cubicBezTo>
                  <a:cubicBezTo>
                    <a:pt x="435671" y="0"/>
                    <a:pt x="561329" y="125658"/>
                    <a:pt x="561329" y="280664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11327923" y="5434756"/>
              <a:ext cx="319326" cy="175996"/>
            </a:xfrm>
            <a:custGeom>
              <a:avLst/>
              <a:gdLst/>
              <a:ahLst/>
              <a:cxnLst/>
              <a:rect l="l" t="t" r="r" b="b"/>
              <a:pathLst>
                <a:path w="319326" h="175996" extrusionOk="0">
                  <a:moveTo>
                    <a:pt x="3297" y="0"/>
                  </a:moveTo>
                  <a:lnTo>
                    <a:pt x="316028" y="0"/>
                  </a:lnTo>
                  <a:lnTo>
                    <a:pt x="319326" y="16333"/>
                  </a:lnTo>
                  <a:cubicBezTo>
                    <a:pt x="319326" y="104513"/>
                    <a:pt x="247843" y="175996"/>
                    <a:pt x="159663" y="175996"/>
                  </a:cubicBezTo>
                  <a:cubicBezTo>
                    <a:pt x="71484" y="175996"/>
                    <a:pt x="0" y="104513"/>
                    <a:pt x="0" y="16333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2042855" y="5945969"/>
              <a:ext cx="149145" cy="406324"/>
            </a:xfrm>
            <a:custGeom>
              <a:avLst/>
              <a:gdLst/>
              <a:ahLst/>
              <a:cxnLst/>
              <a:rect l="l" t="t" r="r" b="b"/>
              <a:pathLst>
                <a:path w="149145" h="406324" extrusionOk="0">
                  <a:moveTo>
                    <a:pt x="149145" y="0"/>
                  </a:moveTo>
                  <a:lnTo>
                    <a:pt x="149145" y="406324"/>
                  </a:lnTo>
                  <a:lnTo>
                    <a:pt x="130913" y="400665"/>
                  </a:lnTo>
                  <a:cubicBezTo>
                    <a:pt x="53981" y="368125"/>
                    <a:pt x="0" y="291948"/>
                    <a:pt x="0" y="203162"/>
                  </a:cubicBezTo>
                  <a:cubicBezTo>
                    <a:pt x="0" y="114376"/>
                    <a:pt x="53981" y="38199"/>
                    <a:pt x="130913" y="5660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9060610" y="5996086"/>
              <a:ext cx="285749" cy="285749"/>
            </a:xfrm>
            <a:custGeom>
              <a:avLst/>
              <a:gdLst/>
              <a:ahLst/>
              <a:cxnLst/>
              <a:rect l="l" t="t" r="r" b="b"/>
              <a:pathLst>
                <a:path w="285749" h="285749" extrusionOk="0">
                  <a:moveTo>
                    <a:pt x="285750" y="142875"/>
                  </a:moveTo>
                  <a:cubicBezTo>
                    <a:pt x="285750" y="221782"/>
                    <a:pt x="221782" y="285750"/>
                    <a:pt x="142875" y="285750"/>
                  </a:cubicBezTo>
                  <a:cubicBezTo>
                    <a:pt x="63967" y="285750"/>
                    <a:pt x="0" y="221782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2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9727786" y="5960350"/>
              <a:ext cx="357221" cy="357221"/>
            </a:xfrm>
            <a:custGeom>
              <a:avLst/>
              <a:gdLst/>
              <a:ahLst/>
              <a:cxnLst/>
              <a:rect l="l" t="t" r="r" b="b"/>
              <a:pathLst>
                <a:path w="357221" h="357221" extrusionOk="0">
                  <a:moveTo>
                    <a:pt x="357222" y="178611"/>
                  </a:moveTo>
                  <a:cubicBezTo>
                    <a:pt x="357222" y="277255"/>
                    <a:pt x="277255" y="357222"/>
                    <a:pt x="178611" y="357222"/>
                  </a:cubicBezTo>
                  <a:cubicBezTo>
                    <a:pt x="79967" y="357222"/>
                    <a:pt x="0" y="277255"/>
                    <a:pt x="0" y="178611"/>
                  </a:cubicBezTo>
                  <a:cubicBezTo>
                    <a:pt x="0" y="79967"/>
                    <a:pt x="79967" y="0"/>
                    <a:pt x="178611" y="0"/>
                  </a:cubicBezTo>
                  <a:cubicBezTo>
                    <a:pt x="277255" y="0"/>
                    <a:pt x="357222" y="79967"/>
                    <a:pt x="357222" y="178611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407399" y="6031822"/>
              <a:ext cx="214277" cy="214277"/>
            </a:xfrm>
            <a:custGeom>
              <a:avLst/>
              <a:gdLst/>
              <a:ahLst/>
              <a:cxnLst/>
              <a:rect l="l" t="t" r="r" b="b"/>
              <a:pathLst>
                <a:path w="214277" h="214277" extrusionOk="0">
                  <a:moveTo>
                    <a:pt x="214277" y="107139"/>
                  </a:moveTo>
                  <a:cubicBezTo>
                    <a:pt x="214277" y="166310"/>
                    <a:pt x="166310" y="214277"/>
                    <a:pt x="107139" y="214277"/>
                  </a:cubicBezTo>
                  <a:cubicBezTo>
                    <a:pt x="47968" y="214277"/>
                    <a:pt x="0" y="166310"/>
                    <a:pt x="0" y="107139"/>
                  </a:cubicBezTo>
                  <a:cubicBezTo>
                    <a:pt x="0" y="47968"/>
                    <a:pt x="47968" y="0"/>
                    <a:pt x="107139" y="0"/>
                  </a:cubicBezTo>
                  <a:cubicBezTo>
                    <a:pt x="166310" y="0"/>
                    <a:pt x="214277" y="47968"/>
                    <a:pt x="214277" y="10713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5"/>
          <p:cNvSpPr txBox="1"/>
          <p:nvPr/>
        </p:nvSpPr>
        <p:spPr>
          <a:xfrm>
            <a:off x="388176" y="268575"/>
            <a:ext cx="114195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W poszukiwaniu nowatorskich rozwiązań</a:t>
            </a:r>
            <a:endParaRPr sz="4000" b="1" i="0" u="none" strike="noStrike" cap="none">
              <a:solidFill>
                <a:srgbClr val="57376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5" descr="Obraz zawierający Czcionka, Grafika, tekst, design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942" y="6155521"/>
            <a:ext cx="1138012" cy="53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0842fc5b6b_0_0"/>
          <p:cNvSpPr txBox="1"/>
          <p:nvPr/>
        </p:nvSpPr>
        <p:spPr>
          <a:xfrm>
            <a:off x="758942" y="2151724"/>
            <a:ext cx="8514300" cy="29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1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Ścieżka 1. </a:t>
            </a:r>
            <a:r>
              <a:rPr lang="pl-PL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Zgłaszasz pomysł lub zalążek pomysłu na innowację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1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Ścieżka 2.</a:t>
            </a:r>
            <a:r>
              <a:rPr lang="pl-PL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 Zgłaszasz obserwację wyzwania społecznego, które chcesz razem z nami zmienić w innowacyjne rozwiązanie. </a:t>
            </a:r>
            <a:endParaRPr sz="2000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Niezależnie od ścieżki, którą wybierzesz, otrzymasz od nas takie samo długofalowe wsparcie.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g30842fc5b6b_0_0"/>
          <p:cNvSpPr txBox="1"/>
          <p:nvPr/>
        </p:nvSpPr>
        <p:spPr>
          <a:xfrm>
            <a:off x="766988" y="772886"/>
            <a:ext cx="685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Dwie ścieżki</a:t>
            </a:r>
            <a:endParaRPr sz="4000" b="1" i="0" u="none" strike="noStrike" cap="none">
              <a:solidFill>
                <a:srgbClr val="57376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g30842fc5b6b_0_0"/>
          <p:cNvSpPr/>
          <p:nvPr/>
        </p:nvSpPr>
        <p:spPr>
          <a:xfrm>
            <a:off x="9546772" y="-2"/>
            <a:ext cx="2645100" cy="68580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g30842fc5b6b_0_0" descr="Obraz zawierający Czcionka, Grafika, tekst, design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942" y="6155521"/>
            <a:ext cx="1138012" cy="53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/>
          <p:nvPr/>
        </p:nvSpPr>
        <p:spPr>
          <a:xfrm>
            <a:off x="758942" y="2151724"/>
            <a:ext cx="85143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nowe usługi i metody, których jeszcze nikt nie stosował w Polsce;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ulepszenie istniejących rozwiązania – dodawane sensowne, nieoczywiste elementy, dzięki którym rozwiązanie będzie nowatorskie;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rozwiązania, które sprawdziły się w innych krajach przeniesione na polski grunt.</a:t>
            </a:r>
            <a:endParaRPr/>
          </a:p>
        </p:txBody>
      </p:sp>
      <p:sp>
        <p:nvSpPr>
          <p:cNvPr id="305" name="Google Shape;305;p9"/>
          <p:cNvSpPr txBox="1"/>
          <p:nvPr/>
        </p:nvSpPr>
        <p:spPr>
          <a:xfrm>
            <a:off x="766988" y="772886"/>
            <a:ext cx="68515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Innowacyjne, czyli jakie?</a:t>
            </a:r>
            <a:endParaRPr sz="4000" b="1" i="0" u="none" strike="noStrike" cap="none">
              <a:solidFill>
                <a:srgbClr val="57376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9546772" y="-2"/>
            <a:ext cx="2645228" cy="6857999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9" descr="Obraz zawierający Czcionka, Grafika, tekst, design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942" y="6155521"/>
            <a:ext cx="1138012" cy="53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 txBox="1"/>
          <p:nvPr/>
        </p:nvSpPr>
        <p:spPr>
          <a:xfrm>
            <a:off x="766988" y="772886"/>
            <a:ext cx="58400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Innowacje społeczne</a:t>
            </a:r>
            <a:endParaRPr sz="4000" b="1" i="0" u="none" strike="noStrike" cap="none">
              <a:solidFill>
                <a:srgbClr val="57376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9546772" y="-2"/>
            <a:ext cx="2645228" cy="6857999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0" descr="Obraz zawierający Czcionka, Grafika, tekst, design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942" y="6155521"/>
            <a:ext cx="1138012" cy="53638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0"/>
          <p:cNvSpPr/>
          <p:nvPr/>
        </p:nvSpPr>
        <p:spPr>
          <a:xfrm>
            <a:off x="529224" y="2327820"/>
            <a:ext cx="2783388" cy="135337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BF17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oddolne</a:t>
            </a:r>
            <a:endParaRPr/>
          </a:p>
        </p:txBody>
      </p:sp>
      <p:sp>
        <p:nvSpPr>
          <p:cNvPr id="317" name="Google Shape;317;p10"/>
          <p:cNvSpPr/>
          <p:nvPr/>
        </p:nvSpPr>
        <p:spPr>
          <a:xfrm>
            <a:off x="505260" y="4014581"/>
            <a:ext cx="2783388" cy="135337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odpowiadają na autentyczne potrzeby</a:t>
            </a:r>
            <a:endParaRPr/>
          </a:p>
        </p:txBody>
      </p:sp>
      <p:sp>
        <p:nvSpPr>
          <p:cNvPr id="318" name="Google Shape;318;p10"/>
          <p:cNvSpPr/>
          <p:nvPr/>
        </p:nvSpPr>
        <p:spPr>
          <a:xfrm>
            <a:off x="3390780" y="2327819"/>
            <a:ext cx="2783388" cy="135337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sprytne</a:t>
            </a:r>
            <a:endParaRPr/>
          </a:p>
        </p:txBody>
      </p:sp>
      <p:sp>
        <p:nvSpPr>
          <p:cNvPr id="319" name="Google Shape;319;p10"/>
          <p:cNvSpPr/>
          <p:nvPr/>
        </p:nvSpPr>
        <p:spPr>
          <a:xfrm>
            <a:off x="6252336" y="2327821"/>
            <a:ext cx="2783388" cy="135337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realne do wdrożenia</a:t>
            </a:r>
            <a:endParaRPr/>
          </a:p>
        </p:txBody>
      </p:sp>
      <p:sp>
        <p:nvSpPr>
          <p:cNvPr id="320" name="Google Shape;320;p10"/>
          <p:cNvSpPr/>
          <p:nvPr/>
        </p:nvSpPr>
        <p:spPr>
          <a:xfrm>
            <a:off x="3390780" y="4014582"/>
            <a:ext cx="2783388" cy="135337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BF17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efektywne</a:t>
            </a:r>
            <a:endParaRPr/>
          </a:p>
        </p:txBody>
      </p:sp>
      <p:sp>
        <p:nvSpPr>
          <p:cNvPr id="321" name="Google Shape;321;p10"/>
          <p:cNvSpPr/>
          <p:nvPr/>
        </p:nvSpPr>
        <p:spPr>
          <a:xfrm>
            <a:off x="6276300" y="4014580"/>
            <a:ext cx="2783388" cy="135337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funkcjonują w “oderwaniu od autora, autorki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11" descr="Obraz zawierający Czcionka, Grafika, tekst, design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4515" y="6157032"/>
            <a:ext cx="1138012" cy="53638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1"/>
          <p:cNvSpPr txBox="1"/>
          <p:nvPr/>
        </p:nvSpPr>
        <p:spPr>
          <a:xfrm>
            <a:off x="388176" y="268575"/>
            <a:ext cx="11419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Od idei do wdrożenia rozwiązania, czyli jak rozwija się innowacja </a:t>
            </a:r>
            <a:r>
              <a:rPr lang="pl-PL" sz="4000" b="1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społeczna</a:t>
            </a:r>
            <a:endParaRPr sz="4000" b="1" i="0" u="none" strike="noStrike" cap="none">
              <a:solidFill>
                <a:srgbClr val="57376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8" name="Google Shape;328;p11"/>
          <p:cNvPicPr preferRelativeResize="0"/>
          <p:nvPr/>
        </p:nvPicPr>
        <p:blipFill rotWithShape="1">
          <a:blip r:embed="rId4">
            <a:alphaModFix/>
          </a:blip>
          <a:srcRect b="7630"/>
          <a:stretch/>
        </p:blipFill>
        <p:spPr>
          <a:xfrm>
            <a:off x="506799" y="2053076"/>
            <a:ext cx="4442935" cy="410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1"/>
          <p:cNvSpPr/>
          <p:nvPr/>
        </p:nvSpPr>
        <p:spPr>
          <a:xfrm>
            <a:off x="7500182" y="1921402"/>
            <a:ext cx="1421296" cy="1323399"/>
          </a:xfrm>
          <a:prstGeom prst="flowChartConnector">
            <a:avLst/>
          </a:prstGeom>
          <a:solidFill>
            <a:srgbClr val="DEB0FF"/>
          </a:solidFill>
          <a:ln w="25400" cap="flat" cmpd="sng">
            <a:solidFill>
              <a:srgbClr val="DEB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5808275" y="2968898"/>
            <a:ext cx="1421296" cy="1323399"/>
          </a:xfrm>
          <a:prstGeom prst="flowChartConnector">
            <a:avLst/>
          </a:prstGeom>
          <a:solidFill>
            <a:srgbClr val="FFB7B0"/>
          </a:solidFill>
          <a:ln w="25400" cap="flat" cmpd="sng">
            <a:solidFill>
              <a:srgbClr val="FFB7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6518923" y="4699053"/>
            <a:ext cx="1421296" cy="1323399"/>
          </a:xfrm>
          <a:prstGeom prst="flowChartConnector">
            <a:avLst/>
          </a:prstGeom>
          <a:solidFill>
            <a:srgbClr val="B0FFDE"/>
          </a:solidFill>
          <a:ln w="25400" cap="flat" cmpd="sng">
            <a:solidFill>
              <a:srgbClr val="B0FF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8514590" y="4699053"/>
            <a:ext cx="1421296" cy="1323399"/>
          </a:xfrm>
          <a:prstGeom prst="flowChartConnector">
            <a:avLst/>
          </a:prstGeom>
          <a:solidFill>
            <a:srgbClr val="07F3F9"/>
          </a:solidFill>
          <a:ln w="25400" cap="flat" cmpd="sng">
            <a:solidFill>
              <a:srgbClr val="07F3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9397919" y="2968898"/>
            <a:ext cx="1421296" cy="1323399"/>
          </a:xfrm>
          <a:prstGeom prst="flowChartConnector">
            <a:avLst/>
          </a:prstGeom>
          <a:solidFill>
            <a:srgbClr val="FFDEB0"/>
          </a:solidFill>
          <a:ln w="25400" cap="flat" cmpd="sng">
            <a:solidFill>
              <a:srgbClr val="FFDE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 rot="1313755">
            <a:off x="9088688" y="2781603"/>
            <a:ext cx="384048" cy="31297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EB0FF"/>
          </a:solidFill>
          <a:ln w="25400" cap="flat" cmpd="sng">
            <a:solidFill>
              <a:srgbClr val="DEB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 rot="7025648">
            <a:off x="9573615" y="4418288"/>
            <a:ext cx="384048" cy="31297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EB0"/>
          </a:solidFill>
          <a:ln w="25400" cap="flat" cmpd="sng">
            <a:solidFill>
              <a:srgbClr val="FFDE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 rot="10800000">
            <a:off x="8018806" y="5204263"/>
            <a:ext cx="384048" cy="31297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7F3F9"/>
          </a:solidFill>
          <a:ln w="25400" cap="flat" cmpd="sng">
            <a:solidFill>
              <a:srgbClr val="07F3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 rot="-7044839">
            <a:off x="6622188" y="4335791"/>
            <a:ext cx="384048" cy="31297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FFDE"/>
          </a:solidFill>
          <a:ln w="25400" cap="flat" cmpd="sng">
            <a:solidFill>
              <a:srgbClr val="B0FF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 rot="-1850459">
            <a:off x="7076812" y="2768591"/>
            <a:ext cx="384048" cy="31297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B7B0"/>
          </a:solidFill>
          <a:ln w="25400" cap="flat" cmpd="sng">
            <a:solidFill>
              <a:srgbClr val="FFB7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 txBox="1"/>
          <p:nvPr/>
        </p:nvSpPr>
        <p:spPr>
          <a:xfrm>
            <a:off x="7618005" y="2435151"/>
            <a:ext cx="13648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>
                <a:solidFill>
                  <a:srgbClr val="402A51"/>
                </a:solidFill>
                <a:latin typeface="Montserrat"/>
                <a:ea typeface="Montserrat"/>
                <a:cs typeface="Montserrat"/>
                <a:sym typeface="Montserrat"/>
              </a:rPr>
              <a:t>POTRZEBA</a:t>
            </a:r>
            <a:endParaRPr/>
          </a:p>
        </p:txBody>
      </p:sp>
      <p:sp>
        <p:nvSpPr>
          <p:cNvPr id="340" name="Google Shape;340;p11"/>
          <p:cNvSpPr txBox="1"/>
          <p:nvPr/>
        </p:nvSpPr>
        <p:spPr>
          <a:xfrm>
            <a:off x="9646124" y="3481855"/>
            <a:ext cx="13648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>
                <a:solidFill>
                  <a:srgbClr val="402A51"/>
                </a:solidFill>
                <a:latin typeface="Montserrat"/>
                <a:ea typeface="Montserrat"/>
                <a:cs typeface="Montserrat"/>
                <a:sym typeface="Montserrat"/>
              </a:rPr>
              <a:t>POMYSŁ</a:t>
            </a:r>
            <a:endParaRPr/>
          </a:p>
        </p:txBody>
      </p:sp>
      <p:sp>
        <p:nvSpPr>
          <p:cNvPr id="341" name="Google Shape;341;p11"/>
          <p:cNvSpPr txBox="1"/>
          <p:nvPr/>
        </p:nvSpPr>
        <p:spPr>
          <a:xfrm>
            <a:off x="8540190" y="5134073"/>
            <a:ext cx="14810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>
                <a:solidFill>
                  <a:srgbClr val="402A51"/>
                </a:solidFill>
                <a:latin typeface="Montserrat"/>
                <a:ea typeface="Montserrat"/>
                <a:cs typeface="Montserrat"/>
                <a:sym typeface="Montserrat"/>
              </a:rPr>
              <a:t>TESTOWANIE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>
                <a:solidFill>
                  <a:srgbClr val="402A51"/>
                </a:solidFill>
                <a:latin typeface="Montserrat"/>
                <a:ea typeface="Montserrat"/>
                <a:cs typeface="Montserrat"/>
                <a:sym typeface="Montserrat"/>
              </a:rPr>
              <a:t>EWALUACJA</a:t>
            </a:r>
            <a:endParaRPr/>
          </a:p>
        </p:txBody>
      </p:sp>
      <p:sp>
        <p:nvSpPr>
          <p:cNvPr id="342" name="Google Shape;342;p11"/>
          <p:cNvSpPr txBox="1"/>
          <p:nvPr/>
        </p:nvSpPr>
        <p:spPr>
          <a:xfrm>
            <a:off x="6518923" y="5177283"/>
            <a:ext cx="15939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>
                <a:solidFill>
                  <a:srgbClr val="402A51"/>
                </a:solidFill>
                <a:latin typeface="Montserrat"/>
                <a:ea typeface="Montserrat"/>
                <a:cs typeface="Montserrat"/>
                <a:sym typeface="Montserrat"/>
              </a:rPr>
              <a:t>SKALOWANIE MODELU</a:t>
            </a:r>
            <a:endParaRPr/>
          </a:p>
        </p:txBody>
      </p:sp>
      <p:sp>
        <p:nvSpPr>
          <p:cNvPr id="343" name="Google Shape;343;p11"/>
          <p:cNvSpPr txBox="1"/>
          <p:nvPr/>
        </p:nvSpPr>
        <p:spPr>
          <a:xfrm>
            <a:off x="5883804" y="3358947"/>
            <a:ext cx="15939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>
                <a:solidFill>
                  <a:srgbClr val="402A51"/>
                </a:solidFill>
                <a:latin typeface="Montserrat"/>
                <a:ea typeface="Montserrat"/>
                <a:cs typeface="Montserrat"/>
                <a:sym typeface="Montserrat"/>
              </a:rPr>
              <a:t>ZMIANA SPOŁECZNA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00e7a06266_0_28"/>
          <p:cNvSpPr txBox="1">
            <a:spLocks noGrp="1"/>
          </p:cNvSpPr>
          <p:nvPr>
            <p:ph type="sldNum" idx="12"/>
          </p:nvPr>
        </p:nvSpPr>
        <p:spPr>
          <a:xfrm>
            <a:off x="9285550" y="629054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16</a:t>
            </a:fld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g300e7a06266_0_28"/>
          <p:cNvSpPr/>
          <p:nvPr/>
        </p:nvSpPr>
        <p:spPr>
          <a:xfrm>
            <a:off x="0" y="2024183"/>
            <a:ext cx="126900" cy="7902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300e7a06266_0_28"/>
          <p:cNvSpPr/>
          <p:nvPr/>
        </p:nvSpPr>
        <p:spPr>
          <a:xfrm>
            <a:off x="0" y="3138471"/>
            <a:ext cx="126900" cy="7902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300e7a06266_0_28"/>
          <p:cNvSpPr/>
          <p:nvPr/>
        </p:nvSpPr>
        <p:spPr>
          <a:xfrm>
            <a:off x="0" y="4218364"/>
            <a:ext cx="126900" cy="7902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300e7a06266_0_28"/>
          <p:cNvSpPr txBox="1"/>
          <p:nvPr/>
        </p:nvSpPr>
        <p:spPr>
          <a:xfrm>
            <a:off x="607506" y="644684"/>
            <a:ext cx="10825200" cy="47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grupy nieformalne</a:t>
            </a:r>
            <a:endParaRPr sz="20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organizacje pozarządowe, podmioty publiczne, firmy</a:t>
            </a:r>
            <a:endParaRPr sz="20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osoby z doświadczeniem w działaniach społecznych, edukacyjnych</a:t>
            </a:r>
            <a:r>
              <a:rPr lang="pl-PL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 medycznych, pomocowych</a:t>
            </a:r>
            <a:endParaRPr sz="20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artyści, designerzy, projektanci usług, programiści, psycholodzy, socjolodzy, opiekunowie, badacze</a:t>
            </a:r>
            <a:endParaRPr sz="20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inne osoby i organizacje zainteresowane temat</a:t>
            </a:r>
            <a:r>
              <a:rPr lang="pl-PL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yką projektu</a:t>
            </a: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300e7a06266_0_28"/>
          <p:cNvSpPr/>
          <p:nvPr/>
        </p:nvSpPr>
        <p:spPr>
          <a:xfrm>
            <a:off x="0" y="5959603"/>
            <a:ext cx="12192000" cy="8985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" name="Google Shape;354;g300e7a06266_0_28"/>
          <p:cNvGrpSpPr/>
          <p:nvPr/>
        </p:nvGrpSpPr>
        <p:grpSpPr>
          <a:xfrm>
            <a:off x="9862187" y="5990081"/>
            <a:ext cx="2329423" cy="889306"/>
            <a:chOff x="8407399" y="5434756"/>
            <a:chExt cx="3784602" cy="1444851"/>
          </a:xfrm>
        </p:grpSpPr>
        <p:sp>
          <p:nvSpPr>
            <p:cNvPr id="355" name="Google Shape;355;g300e7a06266_0_28"/>
            <p:cNvSpPr/>
            <p:nvPr/>
          </p:nvSpPr>
          <p:spPr>
            <a:xfrm>
              <a:off x="9611838" y="5822517"/>
              <a:ext cx="1347176" cy="1057090"/>
            </a:xfrm>
            <a:custGeom>
              <a:avLst/>
              <a:gdLst/>
              <a:ahLst/>
              <a:cxnLst/>
              <a:rect l="l" t="t" r="r" b="b"/>
              <a:pathLst>
                <a:path w="1347176" h="1057090" extrusionOk="0">
                  <a:moveTo>
                    <a:pt x="1033213" y="43"/>
                  </a:moveTo>
                  <a:cubicBezTo>
                    <a:pt x="1204300" y="-2813"/>
                    <a:pt x="1346687" y="136648"/>
                    <a:pt x="1347175" y="307806"/>
                  </a:cubicBezTo>
                  <a:cubicBezTo>
                    <a:pt x="1347453" y="414666"/>
                    <a:pt x="1293397" y="508987"/>
                    <a:pt x="1211127" y="564646"/>
                  </a:cubicBezTo>
                  <a:cubicBezTo>
                    <a:pt x="1177690" y="587286"/>
                    <a:pt x="1158324" y="625669"/>
                    <a:pt x="1158324" y="666072"/>
                  </a:cubicBezTo>
                  <a:lnTo>
                    <a:pt x="1158324" y="682791"/>
                  </a:lnTo>
                  <a:cubicBezTo>
                    <a:pt x="1158324" y="723194"/>
                    <a:pt x="1177690" y="761578"/>
                    <a:pt x="1211127" y="784217"/>
                  </a:cubicBezTo>
                  <a:cubicBezTo>
                    <a:pt x="1293397" y="839876"/>
                    <a:pt x="1347453" y="934058"/>
                    <a:pt x="1347175" y="1040918"/>
                  </a:cubicBezTo>
                  <a:lnTo>
                    <a:pt x="1345526" y="1057090"/>
                  </a:lnTo>
                  <a:lnTo>
                    <a:pt x="2132" y="1057090"/>
                  </a:lnTo>
                  <a:lnTo>
                    <a:pt x="0" y="1040152"/>
                  </a:lnTo>
                  <a:cubicBezTo>
                    <a:pt x="0" y="869064"/>
                    <a:pt x="136954" y="731763"/>
                    <a:pt x="308041" y="731414"/>
                  </a:cubicBezTo>
                  <a:cubicBezTo>
                    <a:pt x="414274" y="731136"/>
                    <a:pt x="507968" y="784566"/>
                    <a:pt x="563697" y="866069"/>
                  </a:cubicBezTo>
                  <a:cubicBezTo>
                    <a:pt x="586407" y="899367"/>
                    <a:pt x="624790" y="918524"/>
                    <a:pt x="665054" y="918524"/>
                  </a:cubicBezTo>
                  <a:lnTo>
                    <a:pt x="682330" y="918524"/>
                  </a:lnTo>
                  <a:cubicBezTo>
                    <a:pt x="722594" y="918524"/>
                    <a:pt x="760768" y="899297"/>
                    <a:pt x="783478" y="866069"/>
                  </a:cubicBezTo>
                  <a:cubicBezTo>
                    <a:pt x="805421" y="834025"/>
                    <a:pt x="833285" y="806230"/>
                    <a:pt x="865469" y="784426"/>
                  </a:cubicBezTo>
                  <a:cubicBezTo>
                    <a:pt x="899045" y="761717"/>
                    <a:pt x="918551" y="723334"/>
                    <a:pt x="918551" y="682861"/>
                  </a:cubicBezTo>
                  <a:lnTo>
                    <a:pt x="918551" y="666072"/>
                  </a:lnTo>
                  <a:cubicBezTo>
                    <a:pt x="918551" y="625599"/>
                    <a:pt x="899115" y="587216"/>
                    <a:pt x="865608" y="564576"/>
                  </a:cubicBezTo>
                  <a:cubicBezTo>
                    <a:pt x="783617" y="509056"/>
                    <a:pt x="729699" y="415153"/>
                    <a:pt x="729699" y="308711"/>
                  </a:cubicBezTo>
                  <a:cubicBezTo>
                    <a:pt x="729699" y="139992"/>
                    <a:pt x="865120" y="2830"/>
                    <a:pt x="1033213" y="43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300e7a06266_0_28"/>
            <p:cNvSpPr/>
            <p:nvPr/>
          </p:nvSpPr>
          <p:spPr>
            <a:xfrm>
              <a:off x="11185885" y="6564232"/>
              <a:ext cx="1006116" cy="293769"/>
            </a:xfrm>
            <a:custGeom>
              <a:avLst/>
              <a:gdLst/>
              <a:ahLst/>
              <a:cxnLst/>
              <a:rect l="l" t="t" r="r" b="b"/>
              <a:pathLst>
                <a:path w="1006116" h="293769" extrusionOk="0">
                  <a:moveTo>
                    <a:pt x="287561" y="289"/>
                  </a:moveTo>
                  <a:cubicBezTo>
                    <a:pt x="393794" y="-4308"/>
                    <a:pt x="488533" y="46266"/>
                    <a:pt x="545516" y="125679"/>
                  </a:cubicBezTo>
                  <a:cubicBezTo>
                    <a:pt x="571430" y="161764"/>
                    <a:pt x="612669" y="183707"/>
                    <a:pt x="657112" y="183707"/>
                  </a:cubicBezTo>
                  <a:lnTo>
                    <a:pt x="664009" y="183707"/>
                  </a:lnTo>
                  <a:cubicBezTo>
                    <a:pt x="708453" y="183707"/>
                    <a:pt x="749692" y="161764"/>
                    <a:pt x="775606" y="125679"/>
                  </a:cubicBezTo>
                  <a:cubicBezTo>
                    <a:pt x="818343" y="66119"/>
                    <a:pt x="882318" y="22820"/>
                    <a:pt x="956451" y="6804"/>
                  </a:cubicBezTo>
                  <a:lnTo>
                    <a:pt x="1006116" y="2608"/>
                  </a:lnTo>
                  <a:lnTo>
                    <a:pt x="1006116" y="293769"/>
                  </a:lnTo>
                  <a:lnTo>
                    <a:pt x="396" y="293769"/>
                  </a:lnTo>
                  <a:lnTo>
                    <a:pt x="0" y="286875"/>
                  </a:lnTo>
                  <a:cubicBezTo>
                    <a:pt x="7175" y="132227"/>
                    <a:pt x="132913" y="6907"/>
                    <a:pt x="287561" y="28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300e7a06266_0_28"/>
            <p:cNvSpPr/>
            <p:nvPr/>
          </p:nvSpPr>
          <p:spPr>
            <a:xfrm>
              <a:off x="11206923" y="5868467"/>
              <a:ext cx="561328" cy="561328"/>
            </a:xfrm>
            <a:custGeom>
              <a:avLst/>
              <a:gdLst/>
              <a:ahLst/>
              <a:cxnLst/>
              <a:rect l="l" t="t" r="r" b="b"/>
              <a:pathLst>
                <a:path w="561328" h="561328" extrusionOk="0">
                  <a:moveTo>
                    <a:pt x="561329" y="280664"/>
                  </a:moveTo>
                  <a:cubicBezTo>
                    <a:pt x="561329" y="435671"/>
                    <a:pt x="435671" y="561329"/>
                    <a:pt x="280664" y="561329"/>
                  </a:cubicBezTo>
                  <a:cubicBezTo>
                    <a:pt x="125658" y="561329"/>
                    <a:pt x="0" y="435671"/>
                    <a:pt x="0" y="280664"/>
                  </a:cubicBezTo>
                  <a:cubicBezTo>
                    <a:pt x="0" y="125658"/>
                    <a:pt x="125658" y="0"/>
                    <a:pt x="280664" y="0"/>
                  </a:cubicBezTo>
                  <a:cubicBezTo>
                    <a:pt x="435671" y="0"/>
                    <a:pt x="561329" y="125658"/>
                    <a:pt x="561329" y="280664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300e7a06266_0_28"/>
            <p:cNvSpPr/>
            <p:nvPr/>
          </p:nvSpPr>
          <p:spPr>
            <a:xfrm>
              <a:off x="11327923" y="5434756"/>
              <a:ext cx="319326" cy="175996"/>
            </a:xfrm>
            <a:custGeom>
              <a:avLst/>
              <a:gdLst/>
              <a:ahLst/>
              <a:cxnLst/>
              <a:rect l="l" t="t" r="r" b="b"/>
              <a:pathLst>
                <a:path w="319326" h="175996" extrusionOk="0">
                  <a:moveTo>
                    <a:pt x="3297" y="0"/>
                  </a:moveTo>
                  <a:lnTo>
                    <a:pt x="316028" y="0"/>
                  </a:lnTo>
                  <a:lnTo>
                    <a:pt x="319326" y="16333"/>
                  </a:lnTo>
                  <a:cubicBezTo>
                    <a:pt x="319326" y="104513"/>
                    <a:pt x="247843" y="175996"/>
                    <a:pt x="159663" y="175996"/>
                  </a:cubicBezTo>
                  <a:cubicBezTo>
                    <a:pt x="71484" y="175996"/>
                    <a:pt x="0" y="104513"/>
                    <a:pt x="0" y="16333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300e7a06266_0_28"/>
            <p:cNvSpPr/>
            <p:nvPr/>
          </p:nvSpPr>
          <p:spPr>
            <a:xfrm>
              <a:off x="12042855" y="5945969"/>
              <a:ext cx="149145" cy="406324"/>
            </a:xfrm>
            <a:custGeom>
              <a:avLst/>
              <a:gdLst/>
              <a:ahLst/>
              <a:cxnLst/>
              <a:rect l="l" t="t" r="r" b="b"/>
              <a:pathLst>
                <a:path w="149145" h="406324" extrusionOk="0">
                  <a:moveTo>
                    <a:pt x="149145" y="0"/>
                  </a:moveTo>
                  <a:lnTo>
                    <a:pt x="149145" y="406324"/>
                  </a:lnTo>
                  <a:lnTo>
                    <a:pt x="130913" y="400665"/>
                  </a:lnTo>
                  <a:cubicBezTo>
                    <a:pt x="53981" y="368125"/>
                    <a:pt x="0" y="291948"/>
                    <a:pt x="0" y="203162"/>
                  </a:cubicBezTo>
                  <a:cubicBezTo>
                    <a:pt x="0" y="114376"/>
                    <a:pt x="53981" y="38199"/>
                    <a:pt x="130913" y="5660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300e7a06266_0_28"/>
            <p:cNvSpPr/>
            <p:nvPr/>
          </p:nvSpPr>
          <p:spPr>
            <a:xfrm>
              <a:off x="9060610" y="5996086"/>
              <a:ext cx="285749" cy="285749"/>
            </a:xfrm>
            <a:custGeom>
              <a:avLst/>
              <a:gdLst/>
              <a:ahLst/>
              <a:cxnLst/>
              <a:rect l="l" t="t" r="r" b="b"/>
              <a:pathLst>
                <a:path w="285749" h="285749" extrusionOk="0">
                  <a:moveTo>
                    <a:pt x="285750" y="142875"/>
                  </a:moveTo>
                  <a:cubicBezTo>
                    <a:pt x="285750" y="221782"/>
                    <a:pt x="221782" y="285750"/>
                    <a:pt x="142875" y="285750"/>
                  </a:cubicBezTo>
                  <a:cubicBezTo>
                    <a:pt x="63967" y="285750"/>
                    <a:pt x="0" y="221782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2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g300e7a06266_0_28"/>
            <p:cNvSpPr/>
            <p:nvPr/>
          </p:nvSpPr>
          <p:spPr>
            <a:xfrm>
              <a:off x="9727786" y="5960350"/>
              <a:ext cx="357221" cy="357221"/>
            </a:xfrm>
            <a:custGeom>
              <a:avLst/>
              <a:gdLst/>
              <a:ahLst/>
              <a:cxnLst/>
              <a:rect l="l" t="t" r="r" b="b"/>
              <a:pathLst>
                <a:path w="357221" h="357221" extrusionOk="0">
                  <a:moveTo>
                    <a:pt x="357222" y="178611"/>
                  </a:moveTo>
                  <a:cubicBezTo>
                    <a:pt x="357222" y="277255"/>
                    <a:pt x="277255" y="357222"/>
                    <a:pt x="178611" y="357222"/>
                  </a:cubicBezTo>
                  <a:cubicBezTo>
                    <a:pt x="79967" y="357222"/>
                    <a:pt x="0" y="277255"/>
                    <a:pt x="0" y="178611"/>
                  </a:cubicBezTo>
                  <a:cubicBezTo>
                    <a:pt x="0" y="79967"/>
                    <a:pt x="79967" y="0"/>
                    <a:pt x="178611" y="0"/>
                  </a:cubicBezTo>
                  <a:cubicBezTo>
                    <a:pt x="277255" y="0"/>
                    <a:pt x="357222" y="79967"/>
                    <a:pt x="357222" y="178611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g300e7a06266_0_28"/>
            <p:cNvSpPr/>
            <p:nvPr/>
          </p:nvSpPr>
          <p:spPr>
            <a:xfrm>
              <a:off x="8407399" y="6031822"/>
              <a:ext cx="214277" cy="214277"/>
            </a:xfrm>
            <a:custGeom>
              <a:avLst/>
              <a:gdLst/>
              <a:ahLst/>
              <a:cxnLst/>
              <a:rect l="l" t="t" r="r" b="b"/>
              <a:pathLst>
                <a:path w="214277" h="214277" extrusionOk="0">
                  <a:moveTo>
                    <a:pt x="214277" y="107139"/>
                  </a:moveTo>
                  <a:cubicBezTo>
                    <a:pt x="214277" y="166310"/>
                    <a:pt x="166310" y="214277"/>
                    <a:pt x="107139" y="214277"/>
                  </a:cubicBezTo>
                  <a:cubicBezTo>
                    <a:pt x="47968" y="214277"/>
                    <a:pt x="0" y="166310"/>
                    <a:pt x="0" y="107139"/>
                  </a:cubicBezTo>
                  <a:cubicBezTo>
                    <a:pt x="0" y="47968"/>
                    <a:pt x="47968" y="0"/>
                    <a:pt x="107139" y="0"/>
                  </a:cubicBezTo>
                  <a:cubicBezTo>
                    <a:pt x="166310" y="0"/>
                    <a:pt x="214277" y="47968"/>
                    <a:pt x="214277" y="10713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" name="Google Shape;363;g300e7a06266_0_28"/>
          <p:cNvSpPr txBox="1"/>
          <p:nvPr/>
        </p:nvSpPr>
        <p:spPr>
          <a:xfrm>
            <a:off x="388176" y="268575"/>
            <a:ext cx="11163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Kto może się zgłosić?</a:t>
            </a:r>
            <a:endParaRPr sz="4000" b="1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4" name="Google Shape;364;g300e7a06266_0_28" descr="Obraz zawierający Czcionka, Grafika, tekst, design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942" y="6155521"/>
            <a:ext cx="1138012" cy="53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00e7a06266_0_50"/>
          <p:cNvSpPr txBox="1">
            <a:spLocks noGrp="1"/>
          </p:cNvSpPr>
          <p:nvPr>
            <p:ph type="sldNum" idx="12"/>
          </p:nvPr>
        </p:nvSpPr>
        <p:spPr>
          <a:xfrm>
            <a:off x="9285550" y="629054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17</a:t>
            </a:fld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g300e7a06266_0_50"/>
          <p:cNvSpPr/>
          <p:nvPr/>
        </p:nvSpPr>
        <p:spPr>
          <a:xfrm>
            <a:off x="0" y="2024183"/>
            <a:ext cx="126900" cy="7902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300e7a06266_0_50"/>
          <p:cNvSpPr/>
          <p:nvPr/>
        </p:nvSpPr>
        <p:spPr>
          <a:xfrm>
            <a:off x="0" y="3138471"/>
            <a:ext cx="126900" cy="7902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300e7a06266_0_50"/>
          <p:cNvSpPr/>
          <p:nvPr/>
        </p:nvSpPr>
        <p:spPr>
          <a:xfrm>
            <a:off x="0" y="4218364"/>
            <a:ext cx="126900" cy="7902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300e7a06266_0_50"/>
          <p:cNvSpPr txBox="1"/>
          <p:nvPr/>
        </p:nvSpPr>
        <p:spPr>
          <a:xfrm>
            <a:off x="557525" y="1171375"/>
            <a:ext cx="10825200" cy="472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Autorki i autorzy najlepszych zgłoszeń otrzymają długofalowe wsparcie:</a:t>
            </a:r>
            <a:endParaRPr sz="20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1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grant</a:t>
            </a: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 na testowanie rozwiązania w wysokości do 90 tys. zł</a:t>
            </a:r>
            <a:endParaRPr sz="20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wsparcie eksperckie o wartości </a:t>
            </a:r>
            <a:r>
              <a:rPr lang="pl-PL" sz="2000" b="1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od 13 do 31 tys. zł</a:t>
            </a:r>
            <a:endParaRPr sz="2000" b="1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indywidualną </a:t>
            </a:r>
            <a:r>
              <a:rPr lang="pl-PL" sz="2000" b="1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pomoc tutorską</a:t>
            </a: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 w rozwijaniu rozwiązania</a:t>
            </a:r>
            <a:endParaRPr sz="20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1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profesjonalną promocję innowacji </a:t>
            </a: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o wartości prawie </a:t>
            </a:r>
            <a:r>
              <a:rPr lang="pl-PL" sz="2000" b="1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39 tys. zł</a:t>
            </a:r>
            <a:endParaRPr sz="2000" b="1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Montserrat"/>
              <a:buChar char="➔"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udział w targach, warsztatach, spotkaniach i pitchingach.</a:t>
            </a:r>
            <a:endParaRPr sz="20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A także: przestrzeń na sprawdzanie, mylenie się i poprawianie pomysłów.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300e7a06266_0_50"/>
          <p:cNvSpPr/>
          <p:nvPr/>
        </p:nvSpPr>
        <p:spPr>
          <a:xfrm>
            <a:off x="0" y="5959603"/>
            <a:ext cx="12192000" cy="8985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g300e7a06266_0_50"/>
          <p:cNvGrpSpPr/>
          <p:nvPr/>
        </p:nvGrpSpPr>
        <p:grpSpPr>
          <a:xfrm>
            <a:off x="9862187" y="5990081"/>
            <a:ext cx="2329423" cy="889306"/>
            <a:chOff x="8407399" y="5434756"/>
            <a:chExt cx="3784602" cy="1444851"/>
          </a:xfrm>
        </p:grpSpPr>
        <p:sp>
          <p:nvSpPr>
            <p:cNvPr id="376" name="Google Shape;376;g300e7a06266_0_50"/>
            <p:cNvSpPr/>
            <p:nvPr/>
          </p:nvSpPr>
          <p:spPr>
            <a:xfrm>
              <a:off x="9611838" y="5822517"/>
              <a:ext cx="1347176" cy="1057090"/>
            </a:xfrm>
            <a:custGeom>
              <a:avLst/>
              <a:gdLst/>
              <a:ahLst/>
              <a:cxnLst/>
              <a:rect l="l" t="t" r="r" b="b"/>
              <a:pathLst>
                <a:path w="1347176" h="1057090" extrusionOk="0">
                  <a:moveTo>
                    <a:pt x="1033213" y="43"/>
                  </a:moveTo>
                  <a:cubicBezTo>
                    <a:pt x="1204300" y="-2813"/>
                    <a:pt x="1346687" y="136648"/>
                    <a:pt x="1347175" y="307806"/>
                  </a:cubicBezTo>
                  <a:cubicBezTo>
                    <a:pt x="1347453" y="414666"/>
                    <a:pt x="1293397" y="508987"/>
                    <a:pt x="1211127" y="564646"/>
                  </a:cubicBezTo>
                  <a:cubicBezTo>
                    <a:pt x="1177690" y="587286"/>
                    <a:pt x="1158324" y="625669"/>
                    <a:pt x="1158324" y="666072"/>
                  </a:cubicBezTo>
                  <a:lnTo>
                    <a:pt x="1158324" y="682791"/>
                  </a:lnTo>
                  <a:cubicBezTo>
                    <a:pt x="1158324" y="723194"/>
                    <a:pt x="1177690" y="761578"/>
                    <a:pt x="1211127" y="784217"/>
                  </a:cubicBezTo>
                  <a:cubicBezTo>
                    <a:pt x="1293397" y="839876"/>
                    <a:pt x="1347453" y="934058"/>
                    <a:pt x="1347175" y="1040918"/>
                  </a:cubicBezTo>
                  <a:lnTo>
                    <a:pt x="1345526" y="1057090"/>
                  </a:lnTo>
                  <a:lnTo>
                    <a:pt x="2132" y="1057090"/>
                  </a:lnTo>
                  <a:lnTo>
                    <a:pt x="0" y="1040152"/>
                  </a:lnTo>
                  <a:cubicBezTo>
                    <a:pt x="0" y="869064"/>
                    <a:pt x="136954" y="731763"/>
                    <a:pt x="308041" y="731414"/>
                  </a:cubicBezTo>
                  <a:cubicBezTo>
                    <a:pt x="414274" y="731136"/>
                    <a:pt x="507968" y="784566"/>
                    <a:pt x="563697" y="866069"/>
                  </a:cubicBezTo>
                  <a:cubicBezTo>
                    <a:pt x="586407" y="899367"/>
                    <a:pt x="624790" y="918524"/>
                    <a:pt x="665054" y="918524"/>
                  </a:cubicBezTo>
                  <a:lnTo>
                    <a:pt x="682330" y="918524"/>
                  </a:lnTo>
                  <a:cubicBezTo>
                    <a:pt x="722594" y="918524"/>
                    <a:pt x="760768" y="899297"/>
                    <a:pt x="783478" y="866069"/>
                  </a:cubicBezTo>
                  <a:cubicBezTo>
                    <a:pt x="805421" y="834025"/>
                    <a:pt x="833285" y="806230"/>
                    <a:pt x="865469" y="784426"/>
                  </a:cubicBezTo>
                  <a:cubicBezTo>
                    <a:pt x="899045" y="761717"/>
                    <a:pt x="918551" y="723334"/>
                    <a:pt x="918551" y="682861"/>
                  </a:cubicBezTo>
                  <a:lnTo>
                    <a:pt x="918551" y="666072"/>
                  </a:lnTo>
                  <a:cubicBezTo>
                    <a:pt x="918551" y="625599"/>
                    <a:pt x="899115" y="587216"/>
                    <a:pt x="865608" y="564576"/>
                  </a:cubicBezTo>
                  <a:cubicBezTo>
                    <a:pt x="783617" y="509056"/>
                    <a:pt x="729699" y="415153"/>
                    <a:pt x="729699" y="308711"/>
                  </a:cubicBezTo>
                  <a:cubicBezTo>
                    <a:pt x="729699" y="139992"/>
                    <a:pt x="865120" y="2830"/>
                    <a:pt x="1033213" y="43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300e7a06266_0_50"/>
            <p:cNvSpPr/>
            <p:nvPr/>
          </p:nvSpPr>
          <p:spPr>
            <a:xfrm>
              <a:off x="11185885" y="6564232"/>
              <a:ext cx="1006116" cy="293769"/>
            </a:xfrm>
            <a:custGeom>
              <a:avLst/>
              <a:gdLst/>
              <a:ahLst/>
              <a:cxnLst/>
              <a:rect l="l" t="t" r="r" b="b"/>
              <a:pathLst>
                <a:path w="1006116" h="293769" extrusionOk="0">
                  <a:moveTo>
                    <a:pt x="287561" y="289"/>
                  </a:moveTo>
                  <a:cubicBezTo>
                    <a:pt x="393794" y="-4308"/>
                    <a:pt x="488533" y="46266"/>
                    <a:pt x="545516" y="125679"/>
                  </a:cubicBezTo>
                  <a:cubicBezTo>
                    <a:pt x="571430" y="161764"/>
                    <a:pt x="612669" y="183707"/>
                    <a:pt x="657112" y="183707"/>
                  </a:cubicBezTo>
                  <a:lnTo>
                    <a:pt x="664009" y="183707"/>
                  </a:lnTo>
                  <a:cubicBezTo>
                    <a:pt x="708453" y="183707"/>
                    <a:pt x="749692" y="161764"/>
                    <a:pt x="775606" y="125679"/>
                  </a:cubicBezTo>
                  <a:cubicBezTo>
                    <a:pt x="818343" y="66119"/>
                    <a:pt x="882318" y="22820"/>
                    <a:pt x="956451" y="6804"/>
                  </a:cubicBezTo>
                  <a:lnTo>
                    <a:pt x="1006116" y="2608"/>
                  </a:lnTo>
                  <a:lnTo>
                    <a:pt x="1006116" y="293769"/>
                  </a:lnTo>
                  <a:lnTo>
                    <a:pt x="396" y="293769"/>
                  </a:lnTo>
                  <a:lnTo>
                    <a:pt x="0" y="286875"/>
                  </a:lnTo>
                  <a:cubicBezTo>
                    <a:pt x="7175" y="132227"/>
                    <a:pt x="132913" y="6907"/>
                    <a:pt x="287561" y="28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300e7a06266_0_50"/>
            <p:cNvSpPr/>
            <p:nvPr/>
          </p:nvSpPr>
          <p:spPr>
            <a:xfrm>
              <a:off x="11206923" y="5868467"/>
              <a:ext cx="561328" cy="561328"/>
            </a:xfrm>
            <a:custGeom>
              <a:avLst/>
              <a:gdLst/>
              <a:ahLst/>
              <a:cxnLst/>
              <a:rect l="l" t="t" r="r" b="b"/>
              <a:pathLst>
                <a:path w="561328" h="561328" extrusionOk="0">
                  <a:moveTo>
                    <a:pt x="561329" y="280664"/>
                  </a:moveTo>
                  <a:cubicBezTo>
                    <a:pt x="561329" y="435671"/>
                    <a:pt x="435671" y="561329"/>
                    <a:pt x="280664" y="561329"/>
                  </a:cubicBezTo>
                  <a:cubicBezTo>
                    <a:pt x="125658" y="561329"/>
                    <a:pt x="0" y="435671"/>
                    <a:pt x="0" y="280664"/>
                  </a:cubicBezTo>
                  <a:cubicBezTo>
                    <a:pt x="0" y="125658"/>
                    <a:pt x="125658" y="0"/>
                    <a:pt x="280664" y="0"/>
                  </a:cubicBezTo>
                  <a:cubicBezTo>
                    <a:pt x="435671" y="0"/>
                    <a:pt x="561329" y="125658"/>
                    <a:pt x="561329" y="280664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300e7a06266_0_50"/>
            <p:cNvSpPr/>
            <p:nvPr/>
          </p:nvSpPr>
          <p:spPr>
            <a:xfrm>
              <a:off x="11327923" y="5434756"/>
              <a:ext cx="319326" cy="175996"/>
            </a:xfrm>
            <a:custGeom>
              <a:avLst/>
              <a:gdLst/>
              <a:ahLst/>
              <a:cxnLst/>
              <a:rect l="l" t="t" r="r" b="b"/>
              <a:pathLst>
                <a:path w="319326" h="175996" extrusionOk="0">
                  <a:moveTo>
                    <a:pt x="3297" y="0"/>
                  </a:moveTo>
                  <a:lnTo>
                    <a:pt x="316028" y="0"/>
                  </a:lnTo>
                  <a:lnTo>
                    <a:pt x="319326" y="16333"/>
                  </a:lnTo>
                  <a:cubicBezTo>
                    <a:pt x="319326" y="104513"/>
                    <a:pt x="247843" y="175996"/>
                    <a:pt x="159663" y="175996"/>
                  </a:cubicBezTo>
                  <a:cubicBezTo>
                    <a:pt x="71484" y="175996"/>
                    <a:pt x="0" y="104513"/>
                    <a:pt x="0" y="16333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300e7a06266_0_50"/>
            <p:cNvSpPr/>
            <p:nvPr/>
          </p:nvSpPr>
          <p:spPr>
            <a:xfrm>
              <a:off x="12042855" y="5945969"/>
              <a:ext cx="149145" cy="406324"/>
            </a:xfrm>
            <a:custGeom>
              <a:avLst/>
              <a:gdLst/>
              <a:ahLst/>
              <a:cxnLst/>
              <a:rect l="l" t="t" r="r" b="b"/>
              <a:pathLst>
                <a:path w="149145" h="406324" extrusionOk="0">
                  <a:moveTo>
                    <a:pt x="149145" y="0"/>
                  </a:moveTo>
                  <a:lnTo>
                    <a:pt x="149145" y="406324"/>
                  </a:lnTo>
                  <a:lnTo>
                    <a:pt x="130913" y="400665"/>
                  </a:lnTo>
                  <a:cubicBezTo>
                    <a:pt x="53981" y="368125"/>
                    <a:pt x="0" y="291948"/>
                    <a:pt x="0" y="203162"/>
                  </a:cubicBezTo>
                  <a:cubicBezTo>
                    <a:pt x="0" y="114376"/>
                    <a:pt x="53981" y="38199"/>
                    <a:pt x="130913" y="5660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300e7a06266_0_50"/>
            <p:cNvSpPr/>
            <p:nvPr/>
          </p:nvSpPr>
          <p:spPr>
            <a:xfrm>
              <a:off x="9060610" y="5996086"/>
              <a:ext cx="285749" cy="285749"/>
            </a:xfrm>
            <a:custGeom>
              <a:avLst/>
              <a:gdLst/>
              <a:ahLst/>
              <a:cxnLst/>
              <a:rect l="l" t="t" r="r" b="b"/>
              <a:pathLst>
                <a:path w="285749" h="285749" extrusionOk="0">
                  <a:moveTo>
                    <a:pt x="285750" y="142875"/>
                  </a:moveTo>
                  <a:cubicBezTo>
                    <a:pt x="285750" y="221782"/>
                    <a:pt x="221782" y="285750"/>
                    <a:pt x="142875" y="285750"/>
                  </a:cubicBezTo>
                  <a:cubicBezTo>
                    <a:pt x="63967" y="285750"/>
                    <a:pt x="0" y="221782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2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300e7a06266_0_50"/>
            <p:cNvSpPr/>
            <p:nvPr/>
          </p:nvSpPr>
          <p:spPr>
            <a:xfrm>
              <a:off x="9727786" y="5960350"/>
              <a:ext cx="357221" cy="357221"/>
            </a:xfrm>
            <a:custGeom>
              <a:avLst/>
              <a:gdLst/>
              <a:ahLst/>
              <a:cxnLst/>
              <a:rect l="l" t="t" r="r" b="b"/>
              <a:pathLst>
                <a:path w="357221" h="357221" extrusionOk="0">
                  <a:moveTo>
                    <a:pt x="357222" y="178611"/>
                  </a:moveTo>
                  <a:cubicBezTo>
                    <a:pt x="357222" y="277255"/>
                    <a:pt x="277255" y="357222"/>
                    <a:pt x="178611" y="357222"/>
                  </a:cubicBezTo>
                  <a:cubicBezTo>
                    <a:pt x="79967" y="357222"/>
                    <a:pt x="0" y="277255"/>
                    <a:pt x="0" y="178611"/>
                  </a:cubicBezTo>
                  <a:cubicBezTo>
                    <a:pt x="0" y="79967"/>
                    <a:pt x="79967" y="0"/>
                    <a:pt x="178611" y="0"/>
                  </a:cubicBezTo>
                  <a:cubicBezTo>
                    <a:pt x="277255" y="0"/>
                    <a:pt x="357222" y="79967"/>
                    <a:pt x="357222" y="178611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300e7a06266_0_50"/>
            <p:cNvSpPr/>
            <p:nvPr/>
          </p:nvSpPr>
          <p:spPr>
            <a:xfrm>
              <a:off x="8407399" y="6031822"/>
              <a:ext cx="214277" cy="214277"/>
            </a:xfrm>
            <a:custGeom>
              <a:avLst/>
              <a:gdLst/>
              <a:ahLst/>
              <a:cxnLst/>
              <a:rect l="l" t="t" r="r" b="b"/>
              <a:pathLst>
                <a:path w="214277" h="214277" extrusionOk="0">
                  <a:moveTo>
                    <a:pt x="214277" y="107139"/>
                  </a:moveTo>
                  <a:cubicBezTo>
                    <a:pt x="214277" y="166310"/>
                    <a:pt x="166310" y="214277"/>
                    <a:pt x="107139" y="214277"/>
                  </a:cubicBezTo>
                  <a:cubicBezTo>
                    <a:pt x="47968" y="214277"/>
                    <a:pt x="0" y="166310"/>
                    <a:pt x="0" y="107139"/>
                  </a:cubicBezTo>
                  <a:cubicBezTo>
                    <a:pt x="0" y="47968"/>
                    <a:pt x="47968" y="0"/>
                    <a:pt x="107139" y="0"/>
                  </a:cubicBezTo>
                  <a:cubicBezTo>
                    <a:pt x="166310" y="0"/>
                    <a:pt x="214277" y="47968"/>
                    <a:pt x="214277" y="10713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4" name="Google Shape;384;g300e7a06266_0_50"/>
          <p:cNvSpPr txBox="1"/>
          <p:nvPr/>
        </p:nvSpPr>
        <p:spPr>
          <a:xfrm>
            <a:off x="388176" y="268575"/>
            <a:ext cx="11163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Co oferujemy?</a:t>
            </a:r>
            <a:endParaRPr sz="4000" b="1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5" name="Google Shape;385;g300e7a06266_0_50" descr="Obraz zawierający Czcionka, Grafika, tekst, design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942" y="6155521"/>
            <a:ext cx="1138012" cy="53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2"/>
          <p:cNvSpPr txBox="1">
            <a:spLocks noGrp="1"/>
          </p:cNvSpPr>
          <p:nvPr>
            <p:ph type="sldNum" idx="12"/>
          </p:nvPr>
        </p:nvSpPr>
        <p:spPr>
          <a:xfrm>
            <a:off x="9285550" y="629054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18</a:t>
            </a:fld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12"/>
          <p:cNvSpPr/>
          <p:nvPr/>
        </p:nvSpPr>
        <p:spPr>
          <a:xfrm>
            <a:off x="0" y="2024183"/>
            <a:ext cx="126900" cy="7902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2"/>
          <p:cNvSpPr/>
          <p:nvPr/>
        </p:nvSpPr>
        <p:spPr>
          <a:xfrm>
            <a:off x="0" y="3138471"/>
            <a:ext cx="126900" cy="7902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2"/>
          <p:cNvSpPr/>
          <p:nvPr/>
        </p:nvSpPr>
        <p:spPr>
          <a:xfrm>
            <a:off x="0" y="4218364"/>
            <a:ext cx="126900" cy="7902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2"/>
          <p:cNvSpPr txBox="1"/>
          <p:nvPr/>
        </p:nvSpPr>
        <p:spPr>
          <a:xfrm>
            <a:off x="557525" y="1171375"/>
            <a:ext cx="108252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EB0FF"/>
              </a:buClr>
              <a:buSzPts val="2000"/>
              <a:buFont typeface="Noto Sans Symbols"/>
              <a:buChar char="❖"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Doświadczone osoby eksperckie wspierają </a:t>
            </a:r>
            <a:r>
              <a:rPr lang="pl-PL" sz="2000" b="1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rozwój Waszego rozwiązania</a:t>
            </a:r>
            <a:endParaRPr sz="2000" b="1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DEB0FF"/>
              </a:buClr>
              <a:buSzPts val="2000"/>
              <a:buFont typeface="Noto Sans Symbols"/>
              <a:buChar char="❖"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Jest </a:t>
            </a:r>
            <a:r>
              <a:rPr lang="pl-PL" sz="2000" b="1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czas na przemyślenie i opracowanie </a:t>
            </a: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różnych opcji</a:t>
            </a:r>
            <a:endParaRPr sz="20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DEB0FF"/>
              </a:buClr>
              <a:buSzPts val="2000"/>
              <a:buFont typeface="Noto Sans Symbols"/>
              <a:buChar char="❖"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Otrzymujecie </a:t>
            </a:r>
            <a:r>
              <a:rPr lang="pl-PL" sz="2000" b="1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wsparcie badawcze </a:t>
            </a: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podczas przygotowania rozwiązania</a:t>
            </a:r>
            <a:endParaRPr sz="20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DEB0FF"/>
              </a:buClr>
              <a:buSzPts val="2000"/>
              <a:buFont typeface="Noto Sans Symbols"/>
              <a:buChar char="❖"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Sprawdzacie </a:t>
            </a:r>
            <a:r>
              <a:rPr lang="pl-PL" sz="2000" b="1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czy rozwiązanie działa </a:t>
            </a: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(testowanie) i poprawiacie na podstawie ewaluacji</a:t>
            </a:r>
            <a:endParaRPr sz="20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DEB0FF"/>
              </a:buClr>
              <a:buSzPts val="2000"/>
              <a:buFont typeface="Noto Sans Symbols"/>
              <a:buChar char="❖"/>
            </a:pPr>
            <a:r>
              <a:rPr lang="pl-PL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Rozbudowujecie</a:t>
            </a: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2000" b="1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sieć kontaktów </a:t>
            </a: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i poszerzacie horyzonty</a:t>
            </a:r>
            <a:endParaRPr sz="20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Clr>
                <a:srgbClr val="DEB0FF"/>
              </a:buClr>
              <a:buSzPts val="2000"/>
              <a:buFont typeface="Noto Sans Symbols"/>
              <a:buChar char="❖"/>
            </a:pP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Robicie zmianę społeczne </a:t>
            </a:r>
            <a:r>
              <a:rPr lang="pl-PL" sz="2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pl-PL" sz="20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 stajecie się innowatorami, innowatorkami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2"/>
          <p:cNvSpPr/>
          <p:nvPr/>
        </p:nvSpPr>
        <p:spPr>
          <a:xfrm>
            <a:off x="0" y="5959603"/>
            <a:ext cx="12192000" cy="8985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" name="Google Shape;396;p12"/>
          <p:cNvGrpSpPr/>
          <p:nvPr/>
        </p:nvGrpSpPr>
        <p:grpSpPr>
          <a:xfrm>
            <a:off x="9862187" y="5990081"/>
            <a:ext cx="2329423" cy="889306"/>
            <a:chOff x="8407399" y="5434756"/>
            <a:chExt cx="3784602" cy="1444851"/>
          </a:xfrm>
        </p:grpSpPr>
        <p:sp>
          <p:nvSpPr>
            <p:cNvPr id="397" name="Google Shape;397;p12"/>
            <p:cNvSpPr/>
            <p:nvPr/>
          </p:nvSpPr>
          <p:spPr>
            <a:xfrm>
              <a:off x="9611838" y="5822517"/>
              <a:ext cx="1347176" cy="1057090"/>
            </a:xfrm>
            <a:custGeom>
              <a:avLst/>
              <a:gdLst/>
              <a:ahLst/>
              <a:cxnLst/>
              <a:rect l="l" t="t" r="r" b="b"/>
              <a:pathLst>
                <a:path w="1347176" h="1057090" extrusionOk="0">
                  <a:moveTo>
                    <a:pt x="1033213" y="43"/>
                  </a:moveTo>
                  <a:cubicBezTo>
                    <a:pt x="1204300" y="-2813"/>
                    <a:pt x="1346687" y="136648"/>
                    <a:pt x="1347175" y="307806"/>
                  </a:cubicBezTo>
                  <a:cubicBezTo>
                    <a:pt x="1347453" y="414666"/>
                    <a:pt x="1293397" y="508987"/>
                    <a:pt x="1211127" y="564646"/>
                  </a:cubicBezTo>
                  <a:cubicBezTo>
                    <a:pt x="1177690" y="587286"/>
                    <a:pt x="1158324" y="625669"/>
                    <a:pt x="1158324" y="666072"/>
                  </a:cubicBezTo>
                  <a:lnTo>
                    <a:pt x="1158324" y="682791"/>
                  </a:lnTo>
                  <a:cubicBezTo>
                    <a:pt x="1158324" y="723194"/>
                    <a:pt x="1177690" y="761578"/>
                    <a:pt x="1211127" y="784217"/>
                  </a:cubicBezTo>
                  <a:cubicBezTo>
                    <a:pt x="1293397" y="839876"/>
                    <a:pt x="1347453" y="934058"/>
                    <a:pt x="1347175" y="1040918"/>
                  </a:cubicBezTo>
                  <a:lnTo>
                    <a:pt x="1345526" y="1057090"/>
                  </a:lnTo>
                  <a:lnTo>
                    <a:pt x="2132" y="1057090"/>
                  </a:lnTo>
                  <a:lnTo>
                    <a:pt x="0" y="1040152"/>
                  </a:lnTo>
                  <a:cubicBezTo>
                    <a:pt x="0" y="869064"/>
                    <a:pt x="136954" y="731763"/>
                    <a:pt x="308041" y="731414"/>
                  </a:cubicBezTo>
                  <a:cubicBezTo>
                    <a:pt x="414274" y="731136"/>
                    <a:pt x="507968" y="784566"/>
                    <a:pt x="563697" y="866069"/>
                  </a:cubicBezTo>
                  <a:cubicBezTo>
                    <a:pt x="586407" y="899367"/>
                    <a:pt x="624790" y="918524"/>
                    <a:pt x="665054" y="918524"/>
                  </a:cubicBezTo>
                  <a:lnTo>
                    <a:pt x="682330" y="918524"/>
                  </a:lnTo>
                  <a:cubicBezTo>
                    <a:pt x="722594" y="918524"/>
                    <a:pt x="760768" y="899297"/>
                    <a:pt x="783478" y="866069"/>
                  </a:cubicBezTo>
                  <a:cubicBezTo>
                    <a:pt x="805421" y="834025"/>
                    <a:pt x="833285" y="806230"/>
                    <a:pt x="865469" y="784426"/>
                  </a:cubicBezTo>
                  <a:cubicBezTo>
                    <a:pt x="899045" y="761717"/>
                    <a:pt x="918551" y="723334"/>
                    <a:pt x="918551" y="682861"/>
                  </a:cubicBezTo>
                  <a:lnTo>
                    <a:pt x="918551" y="666072"/>
                  </a:lnTo>
                  <a:cubicBezTo>
                    <a:pt x="918551" y="625599"/>
                    <a:pt x="899115" y="587216"/>
                    <a:pt x="865608" y="564576"/>
                  </a:cubicBezTo>
                  <a:cubicBezTo>
                    <a:pt x="783617" y="509056"/>
                    <a:pt x="729699" y="415153"/>
                    <a:pt x="729699" y="308711"/>
                  </a:cubicBezTo>
                  <a:cubicBezTo>
                    <a:pt x="729699" y="139992"/>
                    <a:pt x="865120" y="2830"/>
                    <a:pt x="1033213" y="43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2"/>
            <p:cNvSpPr/>
            <p:nvPr/>
          </p:nvSpPr>
          <p:spPr>
            <a:xfrm>
              <a:off x="11185885" y="6564232"/>
              <a:ext cx="1006116" cy="293769"/>
            </a:xfrm>
            <a:custGeom>
              <a:avLst/>
              <a:gdLst/>
              <a:ahLst/>
              <a:cxnLst/>
              <a:rect l="l" t="t" r="r" b="b"/>
              <a:pathLst>
                <a:path w="1006116" h="293769" extrusionOk="0">
                  <a:moveTo>
                    <a:pt x="287561" y="289"/>
                  </a:moveTo>
                  <a:cubicBezTo>
                    <a:pt x="393794" y="-4308"/>
                    <a:pt x="488533" y="46266"/>
                    <a:pt x="545516" y="125679"/>
                  </a:cubicBezTo>
                  <a:cubicBezTo>
                    <a:pt x="571430" y="161764"/>
                    <a:pt x="612669" y="183707"/>
                    <a:pt x="657112" y="183707"/>
                  </a:cubicBezTo>
                  <a:lnTo>
                    <a:pt x="664009" y="183707"/>
                  </a:lnTo>
                  <a:cubicBezTo>
                    <a:pt x="708453" y="183707"/>
                    <a:pt x="749692" y="161764"/>
                    <a:pt x="775606" y="125679"/>
                  </a:cubicBezTo>
                  <a:cubicBezTo>
                    <a:pt x="818343" y="66119"/>
                    <a:pt x="882318" y="22820"/>
                    <a:pt x="956451" y="6804"/>
                  </a:cubicBezTo>
                  <a:lnTo>
                    <a:pt x="1006116" y="2608"/>
                  </a:lnTo>
                  <a:lnTo>
                    <a:pt x="1006116" y="293769"/>
                  </a:lnTo>
                  <a:lnTo>
                    <a:pt x="396" y="293769"/>
                  </a:lnTo>
                  <a:lnTo>
                    <a:pt x="0" y="286875"/>
                  </a:lnTo>
                  <a:cubicBezTo>
                    <a:pt x="7175" y="132227"/>
                    <a:pt x="132913" y="6907"/>
                    <a:pt x="287561" y="28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2"/>
            <p:cNvSpPr/>
            <p:nvPr/>
          </p:nvSpPr>
          <p:spPr>
            <a:xfrm>
              <a:off x="11206923" y="5868467"/>
              <a:ext cx="561328" cy="561328"/>
            </a:xfrm>
            <a:custGeom>
              <a:avLst/>
              <a:gdLst/>
              <a:ahLst/>
              <a:cxnLst/>
              <a:rect l="l" t="t" r="r" b="b"/>
              <a:pathLst>
                <a:path w="561328" h="561328" extrusionOk="0">
                  <a:moveTo>
                    <a:pt x="561329" y="280664"/>
                  </a:moveTo>
                  <a:cubicBezTo>
                    <a:pt x="561329" y="435671"/>
                    <a:pt x="435671" y="561329"/>
                    <a:pt x="280664" y="561329"/>
                  </a:cubicBezTo>
                  <a:cubicBezTo>
                    <a:pt x="125658" y="561329"/>
                    <a:pt x="0" y="435671"/>
                    <a:pt x="0" y="280664"/>
                  </a:cubicBezTo>
                  <a:cubicBezTo>
                    <a:pt x="0" y="125658"/>
                    <a:pt x="125658" y="0"/>
                    <a:pt x="280664" y="0"/>
                  </a:cubicBezTo>
                  <a:cubicBezTo>
                    <a:pt x="435671" y="0"/>
                    <a:pt x="561329" y="125658"/>
                    <a:pt x="561329" y="280664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2"/>
            <p:cNvSpPr/>
            <p:nvPr/>
          </p:nvSpPr>
          <p:spPr>
            <a:xfrm>
              <a:off x="11327923" y="5434756"/>
              <a:ext cx="319326" cy="175996"/>
            </a:xfrm>
            <a:custGeom>
              <a:avLst/>
              <a:gdLst/>
              <a:ahLst/>
              <a:cxnLst/>
              <a:rect l="l" t="t" r="r" b="b"/>
              <a:pathLst>
                <a:path w="319326" h="175996" extrusionOk="0">
                  <a:moveTo>
                    <a:pt x="3297" y="0"/>
                  </a:moveTo>
                  <a:lnTo>
                    <a:pt x="316028" y="0"/>
                  </a:lnTo>
                  <a:lnTo>
                    <a:pt x="319326" y="16333"/>
                  </a:lnTo>
                  <a:cubicBezTo>
                    <a:pt x="319326" y="104513"/>
                    <a:pt x="247843" y="175996"/>
                    <a:pt x="159663" y="175996"/>
                  </a:cubicBezTo>
                  <a:cubicBezTo>
                    <a:pt x="71484" y="175996"/>
                    <a:pt x="0" y="104513"/>
                    <a:pt x="0" y="16333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2"/>
            <p:cNvSpPr/>
            <p:nvPr/>
          </p:nvSpPr>
          <p:spPr>
            <a:xfrm>
              <a:off x="12042855" y="5945969"/>
              <a:ext cx="149145" cy="406324"/>
            </a:xfrm>
            <a:custGeom>
              <a:avLst/>
              <a:gdLst/>
              <a:ahLst/>
              <a:cxnLst/>
              <a:rect l="l" t="t" r="r" b="b"/>
              <a:pathLst>
                <a:path w="149145" h="406324" extrusionOk="0">
                  <a:moveTo>
                    <a:pt x="149145" y="0"/>
                  </a:moveTo>
                  <a:lnTo>
                    <a:pt x="149145" y="406324"/>
                  </a:lnTo>
                  <a:lnTo>
                    <a:pt x="130913" y="400665"/>
                  </a:lnTo>
                  <a:cubicBezTo>
                    <a:pt x="53981" y="368125"/>
                    <a:pt x="0" y="291948"/>
                    <a:pt x="0" y="203162"/>
                  </a:cubicBezTo>
                  <a:cubicBezTo>
                    <a:pt x="0" y="114376"/>
                    <a:pt x="53981" y="38199"/>
                    <a:pt x="130913" y="5660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2"/>
            <p:cNvSpPr/>
            <p:nvPr/>
          </p:nvSpPr>
          <p:spPr>
            <a:xfrm>
              <a:off x="9060610" y="5996086"/>
              <a:ext cx="285749" cy="285749"/>
            </a:xfrm>
            <a:custGeom>
              <a:avLst/>
              <a:gdLst/>
              <a:ahLst/>
              <a:cxnLst/>
              <a:rect l="l" t="t" r="r" b="b"/>
              <a:pathLst>
                <a:path w="285749" h="285749" extrusionOk="0">
                  <a:moveTo>
                    <a:pt x="285750" y="142875"/>
                  </a:moveTo>
                  <a:cubicBezTo>
                    <a:pt x="285750" y="221782"/>
                    <a:pt x="221782" y="285750"/>
                    <a:pt x="142875" y="285750"/>
                  </a:cubicBezTo>
                  <a:cubicBezTo>
                    <a:pt x="63967" y="285750"/>
                    <a:pt x="0" y="221782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2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9727786" y="5960350"/>
              <a:ext cx="357221" cy="357221"/>
            </a:xfrm>
            <a:custGeom>
              <a:avLst/>
              <a:gdLst/>
              <a:ahLst/>
              <a:cxnLst/>
              <a:rect l="l" t="t" r="r" b="b"/>
              <a:pathLst>
                <a:path w="357221" h="357221" extrusionOk="0">
                  <a:moveTo>
                    <a:pt x="357222" y="178611"/>
                  </a:moveTo>
                  <a:cubicBezTo>
                    <a:pt x="357222" y="277255"/>
                    <a:pt x="277255" y="357222"/>
                    <a:pt x="178611" y="357222"/>
                  </a:cubicBezTo>
                  <a:cubicBezTo>
                    <a:pt x="79967" y="357222"/>
                    <a:pt x="0" y="277255"/>
                    <a:pt x="0" y="178611"/>
                  </a:cubicBezTo>
                  <a:cubicBezTo>
                    <a:pt x="0" y="79967"/>
                    <a:pt x="79967" y="0"/>
                    <a:pt x="178611" y="0"/>
                  </a:cubicBezTo>
                  <a:cubicBezTo>
                    <a:pt x="277255" y="0"/>
                    <a:pt x="357222" y="79967"/>
                    <a:pt x="357222" y="178611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2"/>
            <p:cNvSpPr/>
            <p:nvPr/>
          </p:nvSpPr>
          <p:spPr>
            <a:xfrm>
              <a:off x="8407399" y="6031822"/>
              <a:ext cx="214277" cy="214277"/>
            </a:xfrm>
            <a:custGeom>
              <a:avLst/>
              <a:gdLst/>
              <a:ahLst/>
              <a:cxnLst/>
              <a:rect l="l" t="t" r="r" b="b"/>
              <a:pathLst>
                <a:path w="214277" h="214277" extrusionOk="0">
                  <a:moveTo>
                    <a:pt x="214277" y="107139"/>
                  </a:moveTo>
                  <a:cubicBezTo>
                    <a:pt x="214277" y="166310"/>
                    <a:pt x="166310" y="214277"/>
                    <a:pt x="107139" y="214277"/>
                  </a:cubicBezTo>
                  <a:cubicBezTo>
                    <a:pt x="47968" y="214277"/>
                    <a:pt x="0" y="166310"/>
                    <a:pt x="0" y="107139"/>
                  </a:cubicBezTo>
                  <a:cubicBezTo>
                    <a:pt x="0" y="47968"/>
                    <a:pt x="47968" y="0"/>
                    <a:pt x="107139" y="0"/>
                  </a:cubicBezTo>
                  <a:cubicBezTo>
                    <a:pt x="166310" y="0"/>
                    <a:pt x="214277" y="47968"/>
                    <a:pt x="214277" y="10713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12"/>
          <p:cNvSpPr txBox="1"/>
          <p:nvPr/>
        </p:nvSpPr>
        <p:spPr>
          <a:xfrm>
            <a:off x="388176" y="268575"/>
            <a:ext cx="11163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Dlaczego warto?</a:t>
            </a:r>
            <a:endParaRPr sz="4000" b="1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6" name="Google Shape;406;p12" descr="Obraz zawierający Czcionka, Grafika, tekst, design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942" y="6155521"/>
            <a:ext cx="1138012" cy="53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 txBox="1"/>
          <p:nvPr/>
        </p:nvSpPr>
        <p:spPr>
          <a:xfrm>
            <a:off x="388176" y="268575"/>
            <a:ext cx="11163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Nasza podróż zaczyna się teraz</a:t>
            </a:r>
            <a:endParaRPr sz="4000" b="1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2" name="Google Shape;41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9658" y="924933"/>
            <a:ext cx="3416476" cy="566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0416" y="1410324"/>
            <a:ext cx="4248368" cy="537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4567" y="2001313"/>
            <a:ext cx="3695890" cy="351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71556" y="5513043"/>
            <a:ext cx="273064" cy="2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3"/>
          <p:cNvSpPr txBox="1"/>
          <p:nvPr/>
        </p:nvSpPr>
        <p:spPr>
          <a:xfrm>
            <a:off x="8344567" y="5903997"/>
            <a:ext cx="334688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1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Kontynuacja</a:t>
            </a:r>
            <a:r>
              <a:rPr lang="pl-PL" sz="20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 działań</a:t>
            </a:r>
            <a:endParaRPr sz="2000" b="1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"/>
          <p:cNvSpPr txBox="1"/>
          <p:nvPr/>
        </p:nvSpPr>
        <p:spPr>
          <a:xfrm>
            <a:off x="6628479" y="5996209"/>
            <a:ext cx="52206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-PL" sz="1000" b="1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Generator Innowacji. Sieci Wsparcia 3 </a:t>
            </a:r>
            <a:r>
              <a:rPr lang="pl-PL" sz="1000" b="0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jest realizowany przez PCG Polska </a:t>
            </a:r>
            <a:br>
              <a:rPr lang="pl-PL" sz="1000" b="0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-PL" sz="1000" b="0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w partnerstwie z Towarzystwem Inicjatyw Twórczych „ę”. Projekt jest </a:t>
            </a:r>
            <a:br>
              <a:rPr lang="pl-PL" sz="1000" b="0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-PL" sz="1000" b="0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w 95% finansowany przez Fundusze Europejskie dla Rozwoju Społecznego, </a:t>
            </a:r>
            <a:br>
              <a:rPr lang="pl-PL" sz="1000" b="0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-PL" sz="1000" b="0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a w 5% przez budżet państwa.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3"/>
          <p:cNvPicPr preferRelativeResize="0"/>
          <p:nvPr/>
        </p:nvPicPr>
        <p:blipFill rotWithShape="1">
          <a:blip r:embed="rId3">
            <a:alphaModFix/>
          </a:blip>
          <a:srcRect t="25406" r="19885"/>
          <a:stretch/>
        </p:blipFill>
        <p:spPr>
          <a:xfrm>
            <a:off x="8470902" y="-2"/>
            <a:ext cx="3721098" cy="2304663"/>
          </a:xfrm>
          <a:custGeom>
            <a:avLst/>
            <a:gdLst/>
            <a:ahLst/>
            <a:cxnLst/>
            <a:rect l="l" t="t" r="r" b="b"/>
            <a:pathLst>
              <a:path w="6569916" h="4069081" extrusionOk="0">
                <a:moveTo>
                  <a:pt x="0" y="0"/>
                </a:moveTo>
                <a:lnTo>
                  <a:pt x="6569916" y="0"/>
                </a:lnTo>
                <a:lnTo>
                  <a:pt x="6569916" y="4069081"/>
                </a:lnTo>
                <a:lnTo>
                  <a:pt x="0" y="4069081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84" name="Google Shape;184;p3"/>
          <p:cNvGrpSpPr/>
          <p:nvPr/>
        </p:nvGrpSpPr>
        <p:grpSpPr>
          <a:xfrm>
            <a:off x="4314346" y="2012988"/>
            <a:ext cx="3350836" cy="2044624"/>
            <a:chOff x="4038600" y="2030326"/>
            <a:chExt cx="3657600" cy="2231806"/>
          </a:xfrm>
        </p:grpSpPr>
        <p:cxnSp>
          <p:nvCxnSpPr>
            <p:cNvPr id="185" name="Google Shape;185;p3"/>
            <p:cNvCxnSpPr/>
            <p:nvPr/>
          </p:nvCxnSpPr>
          <p:spPr>
            <a:xfrm>
              <a:off x="4038600" y="2030326"/>
              <a:ext cx="0" cy="2231806"/>
            </a:xfrm>
            <a:prstGeom prst="straightConnector1">
              <a:avLst/>
            </a:prstGeom>
            <a:noFill/>
            <a:ln w="12700" cap="flat" cmpd="sng">
              <a:solidFill>
                <a:srgbClr val="57376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" name="Google Shape;186;p3"/>
            <p:cNvCxnSpPr/>
            <p:nvPr/>
          </p:nvCxnSpPr>
          <p:spPr>
            <a:xfrm>
              <a:off x="7696200" y="2030326"/>
              <a:ext cx="0" cy="2231806"/>
            </a:xfrm>
            <a:prstGeom prst="straightConnector1">
              <a:avLst/>
            </a:prstGeom>
            <a:noFill/>
            <a:ln w="12700" cap="flat" cmpd="sng">
              <a:solidFill>
                <a:srgbClr val="57376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87" name="Google Shape;187;p3"/>
          <p:cNvCxnSpPr/>
          <p:nvPr/>
        </p:nvCxnSpPr>
        <p:spPr>
          <a:xfrm>
            <a:off x="6235700" y="6025683"/>
            <a:ext cx="0" cy="645802"/>
          </a:xfrm>
          <a:prstGeom prst="straightConnector1">
            <a:avLst/>
          </a:prstGeom>
          <a:noFill/>
          <a:ln w="12700" cap="flat" cmpd="sng">
            <a:solidFill>
              <a:srgbClr val="57376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8" name="Google Shape;188;p3" descr="Obraz zawierający Czcionka, tekst, design, typografia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9418" y="2143661"/>
            <a:ext cx="2040692" cy="179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" descr="Obraz zawierający Czcionka, Grafika, tekst, design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6928" y="2426724"/>
            <a:ext cx="2433220" cy="114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5479" y="5944763"/>
            <a:ext cx="5540822" cy="7645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3"/>
          <p:cNvCxnSpPr/>
          <p:nvPr/>
        </p:nvCxnSpPr>
        <p:spPr>
          <a:xfrm>
            <a:off x="0" y="5817141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57376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2" name="Google Shape;192;p3" descr="Obraz zawierający Czcionka, Grafika, symbol, logo&#10;&#10;Opis wygenerowany automatyczni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29906" y="2292786"/>
            <a:ext cx="2469807" cy="15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"/>
          <p:cNvSpPr txBox="1"/>
          <p:nvPr/>
        </p:nvSpPr>
        <p:spPr>
          <a:xfrm>
            <a:off x="766988" y="772886"/>
            <a:ext cx="63305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Webinar informacyjny</a:t>
            </a:r>
            <a:endParaRPr sz="4000" b="1" i="0" u="none" strike="noStrike" cap="none">
              <a:solidFill>
                <a:srgbClr val="57376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4398202" y="4720501"/>
            <a:ext cx="67633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Agnieszka Sokolnicka 	Marta Białek-Graczyk</a:t>
            </a:r>
            <a:endParaRPr sz="2000" b="1" i="0" u="none" strike="noStrike" cap="none">
              <a:solidFill>
                <a:srgbClr val="57376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6"/>
          <p:cNvSpPr txBox="1"/>
          <p:nvPr/>
        </p:nvSpPr>
        <p:spPr>
          <a:xfrm>
            <a:off x="767005" y="1540677"/>
            <a:ext cx="79929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Kolejne webinary:</a:t>
            </a:r>
            <a:endParaRPr/>
          </a:p>
          <a:p>
            <a:pPr marL="914400" marR="0" lvl="4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ZAINSPIRUJ SIĘ </a:t>
            </a:r>
            <a:r>
              <a:rPr lang="pl-PL" sz="2000" b="0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– 1</a:t>
            </a:r>
            <a:r>
              <a:rPr lang="pl-PL" sz="200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pl-PL" sz="2000" b="0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 I 17 października</a:t>
            </a:r>
            <a:endParaRPr sz="2000" b="0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4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KONSULTUJ POMYSŁ, OBSERWACJĘ </a:t>
            </a:r>
            <a:r>
              <a:rPr lang="pl-PL" sz="2000" b="0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– 2</a:t>
            </a:r>
            <a:r>
              <a:rPr lang="pl-PL" sz="200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pl-PL" sz="2000" b="0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200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pl-PL" sz="2000" b="0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pl-PL" sz="200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pl-PL" sz="2000" b="0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 października</a:t>
            </a:r>
            <a:endParaRPr sz="2000" b="0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Baza wiedzy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Przewodnik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3" name="Google Shape;423;p26"/>
          <p:cNvSpPr txBox="1"/>
          <p:nvPr/>
        </p:nvSpPr>
        <p:spPr>
          <a:xfrm>
            <a:off x="766988" y="772886"/>
            <a:ext cx="47652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Następne kroki</a:t>
            </a:r>
            <a:endParaRPr sz="4000" b="1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26"/>
          <p:cNvSpPr/>
          <p:nvPr/>
        </p:nvSpPr>
        <p:spPr>
          <a:xfrm>
            <a:off x="9546772" y="-2"/>
            <a:ext cx="2645100" cy="68580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26" descr="Obraz zawierający Czcionka, Grafika, tekst, design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942" y="6155521"/>
            <a:ext cx="1138012" cy="536388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6"/>
          <p:cNvSpPr txBox="1"/>
          <p:nvPr/>
        </p:nvSpPr>
        <p:spPr>
          <a:xfrm>
            <a:off x="1481328" y="4609921"/>
            <a:ext cx="6217920" cy="11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2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Na zgłoszenie masz czas do 31 października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00e7a06266_0_71"/>
          <p:cNvSpPr txBox="1">
            <a:spLocks noGrp="1"/>
          </p:cNvSpPr>
          <p:nvPr>
            <p:ph type="sldNum" idx="12"/>
          </p:nvPr>
        </p:nvSpPr>
        <p:spPr>
          <a:xfrm>
            <a:off x="9285550" y="629054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21</a:t>
            </a:fld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g300e7a06266_0_71"/>
          <p:cNvSpPr/>
          <p:nvPr/>
        </p:nvSpPr>
        <p:spPr>
          <a:xfrm>
            <a:off x="0" y="2024183"/>
            <a:ext cx="126900" cy="7902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300e7a06266_0_71"/>
          <p:cNvSpPr/>
          <p:nvPr/>
        </p:nvSpPr>
        <p:spPr>
          <a:xfrm>
            <a:off x="0" y="3138471"/>
            <a:ext cx="126900" cy="7902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300e7a06266_0_71"/>
          <p:cNvSpPr/>
          <p:nvPr/>
        </p:nvSpPr>
        <p:spPr>
          <a:xfrm>
            <a:off x="0" y="4218364"/>
            <a:ext cx="126900" cy="7902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DEB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300e7a06266_0_71"/>
          <p:cNvSpPr txBox="1"/>
          <p:nvPr/>
        </p:nvSpPr>
        <p:spPr>
          <a:xfrm>
            <a:off x="557525" y="1851250"/>
            <a:ext cx="108252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3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Zajrzyj:</a:t>
            </a:r>
            <a:r>
              <a:rPr lang="pl-PL" sz="3300" b="0" i="0" u="none" strike="noStrike" cap="none">
                <a:solidFill>
                  <a:srgbClr val="0D0D0D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3300" b="0" i="0" u="sng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www.sieciwsparcia.pl</a:t>
            </a:r>
            <a:endParaRPr sz="3300" b="0" i="0" u="sng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3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Napisz:</a:t>
            </a:r>
            <a:r>
              <a:rPr lang="pl-PL" sz="33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 kontakt@sieciwsparcia3.pl</a:t>
            </a:r>
            <a:endParaRPr sz="33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3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Zadzwoń:</a:t>
            </a:r>
            <a:r>
              <a:rPr lang="pl-PL" sz="3300" b="0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33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453 547 603</a:t>
            </a:r>
            <a:r>
              <a:rPr lang="pl-PL" sz="33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 lub </a:t>
            </a:r>
            <a:r>
              <a:rPr lang="pl-PL" sz="33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453 379 286</a:t>
            </a:r>
            <a:endParaRPr sz="33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300" b="0" i="0" u="none" strike="noStrike" cap="non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3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g300e7a06266_0_71"/>
          <p:cNvSpPr/>
          <p:nvPr/>
        </p:nvSpPr>
        <p:spPr>
          <a:xfrm>
            <a:off x="0" y="5959603"/>
            <a:ext cx="12192000" cy="8985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7" name="Google Shape;437;g300e7a06266_0_71"/>
          <p:cNvGrpSpPr/>
          <p:nvPr/>
        </p:nvGrpSpPr>
        <p:grpSpPr>
          <a:xfrm>
            <a:off x="9862187" y="5990081"/>
            <a:ext cx="2329423" cy="889306"/>
            <a:chOff x="8407399" y="5434756"/>
            <a:chExt cx="3784602" cy="1444851"/>
          </a:xfrm>
        </p:grpSpPr>
        <p:sp>
          <p:nvSpPr>
            <p:cNvPr id="438" name="Google Shape;438;g300e7a06266_0_71"/>
            <p:cNvSpPr/>
            <p:nvPr/>
          </p:nvSpPr>
          <p:spPr>
            <a:xfrm>
              <a:off x="9611838" y="5822517"/>
              <a:ext cx="1347176" cy="1057090"/>
            </a:xfrm>
            <a:custGeom>
              <a:avLst/>
              <a:gdLst/>
              <a:ahLst/>
              <a:cxnLst/>
              <a:rect l="l" t="t" r="r" b="b"/>
              <a:pathLst>
                <a:path w="1347176" h="1057090" extrusionOk="0">
                  <a:moveTo>
                    <a:pt x="1033213" y="43"/>
                  </a:moveTo>
                  <a:cubicBezTo>
                    <a:pt x="1204300" y="-2813"/>
                    <a:pt x="1346687" y="136648"/>
                    <a:pt x="1347175" y="307806"/>
                  </a:cubicBezTo>
                  <a:cubicBezTo>
                    <a:pt x="1347453" y="414666"/>
                    <a:pt x="1293397" y="508987"/>
                    <a:pt x="1211127" y="564646"/>
                  </a:cubicBezTo>
                  <a:cubicBezTo>
                    <a:pt x="1177690" y="587286"/>
                    <a:pt x="1158324" y="625669"/>
                    <a:pt x="1158324" y="666072"/>
                  </a:cubicBezTo>
                  <a:lnTo>
                    <a:pt x="1158324" y="682791"/>
                  </a:lnTo>
                  <a:cubicBezTo>
                    <a:pt x="1158324" y="723194"/>
                    <a:pt x="1177690" y="761578"/>
                    <a:pt x="1211127" y="784217"/>
                  </a:cubicBezTo>
                  <a:cubicBezTo>
                    <a:pt x="1293397" y="839876"/>
                    <a:pt x="1347453" y="934058"/>
                    <a:pt x="1347175" y="1040918"/>
                  </a:cubicBezTo>
                  <a:lnTo>
                    <a:pt x="1345526" y="1057090"/>
                  </a:lnTo>
                  <a:lnTo>
                    <a:pt x="2132" y="1057090"/>
                  </a:lnTo>
                  <a:lnTo>
                    <a:pt x="0" y="1040152"/>
                  </a:lnTo>
                  <a:cubicBezTo>
                    <a:pt x="0" y="869064"/>
                    <a:pt x="136954" y="731763"/>
                    <a:pt x="308041" y="731414"/>
                  </a:cubicBezTo>
                  <a:cubicBezTo>
                    <a:pt x="414274" y="731136"/>
                    <a:pt x="507968" y="784566"/>
                    <a:pt x="563697" y="866069"/>
                  </a:cubicBezTo>
                  <a:cubicBezTo>
                    <a:pt x="586407" y="899367"/>
                    <a:pt x="624790" y="918524"/>
                    <a:pt x="665054" y="918524"/>
                  </a:cubicBezTo>
                  <a:lnTo>
                    <a:pt x="682330" y="918524"/>
                  </a:lnTo>
                  <a:cubicBezTo>
                    <a:pt x="722594" y="918524"/>
                    <a:pt x="760768" y="899297"/>
                    <a:pt x="783478" y="866069"/>
                  </a:cubicBezTo>
                  <a:cubicBezTo>
                    <a:pt x="805421" y="834025"/>
                    <a:pt x="833285" y="806230"/>
                    <a:pt x="865469" y="784426"/>
                  </a:cubicBezTo>
                  <a:cubicBezTo>
                    <a:pt x="899045" y="761717"/>
                    <a:pt x="918551" y="723334"/>
                    <a:pt x="918551" y="682861"/>
                  </a:cubicBezTo>
                  <a:lnTo>
                    <a:pt x="918551" y="666072"/>
                  </a:lnTo>
                  <a:cubicBezTo>
                    <a:pt x="918551" y="625599"/>
                    <a:pt x="899115" y="587216"/>
                    <a:pt x="865608" y="564576"/>
                  </a:cubicBezTo>
                  <a:cubicBezTo>
                    <a:pt x="783617" y="509056"/>
                    <a:pt x="729699" y="415153"/>
                    <a:pt x="729699" y="308711"/>
                  </a:cubicBezTo>
                  <a:cubicBezTo>
                    <a:pt x="729699" y="139992"/>
                    <a:pt x="865120" y="2830"/>
                    <a:pt x="1033213" y="43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300e7a06266_0_71"/>
            <p:cNvSpPr/>
            <p:nvPr/>
          </p:nvSpPr>
          <p:spPr>
            <a:xfrm>
              <a:off x="11185885" y="6564232"/>
              <a:ext cx="1006116" cy="293769"/>
            </a:xfrm>
            <a:custGeom>
              <a:avLst/>
              <a:gdLst/>
              <a:ahLst/>
              <a:cxnLst/>
              <a:rect l="l" t="t" r="r" b="b"/>
              <a:pathLst>
                <a:path w="1006116" h="293769" extrusionOk="0">
                  <a:moveTo>
                    <a:pt x="287561" y="289"/>
                  </a:moveTo>
                  <a:cubicBezTo>
                    <a:pt x="393794" y="-4308"/>
                    <a:pt x="488533" y="46266"/>
                    <a:pt x="545516" y="125679"/>
                  </a:cubicBezTo>
                  <a:cubicBezTo>
                    <a:pt x="571430" y="161764"/>
                    <a:pt x="612669" y="183707"/>
                    <a:pt x="657112" y="183707"/>
                  </a:cubicBezTo>
                  <a:lnTo>
                    <a:pt x="664009" y="183707"/>
                  </a:lnTo>
                  <a:cubicBezTo>
                    <a:pt x="708453" y="183707"/>
                    <a:pt x="749692" y="161764"/>
                    <a:pt x="775606" y="125679"/>
                  </a:cubicBezTo>
                  <a:cubicBezTo>
                    <a:pt x="818343" y="66119"/>
                    <a:pt x="882318" y="22820"/>
                    <a:pt x="956451" y="6804"/>
                  </a:cubicBezTo>
                  <a:lnTo>
                    <a:pt x="1006116" y="2608"/>
                  </a:lnTo>
                  <a:lnTo>
                    <a:pt x="1006116" y="293769"/>
                  </a:lnTo>
                  <a:lnTo>
                    <a:pt x="396" y="293769"/>
                  </a:lnTo>
                  <a:lnTo>
                    <a:pt x="0" y="286875"/>
                  </a:lnTo>
                  <a:cubicBezTo>
                    <a:pt x="7175" y="132227"/>
                    <a:pt x="132913" y="6907"/>
                    <a:pt x="287561" y="28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300e7a06266_0_71"/>
            <p:cNvSpPr/>
            <p:nvPr/>
          </p:nvSpPr>
          <p:spPr>
            <a:xfrm>
              <a:off x="11206923" y="5868467"/>
              <a:ext cx="561328" cy="561328"/>
            </a:xfrm>
            <a:custGeom>
              <a:avLst/>
              <a:gdLst/>
              <a:ahLst/>
              <a:cxnLst/>
              <a:rect l="l" t="t" r="r" b="b"/>
              <a:pathLst>
                <a:path w="561328" h="561328" extrusionOk="0">
                  <a:moveTo>
                    <a:pt x="561329" y="280664"/>
                  </a:moveTo>
                  <a:cubicBezTo>
                    <a:pt x="561329" y="435671"/>
                    <a:pt x="435671" y="561329"/>
                    <a:pt x="280664" y="561329"/>
                  </a:cubicBezTo>
                  <a:cubicBezTo>
                    <a:pt x="125658" y="561329"/>
                    <a:pt x="0" y="435671"/>
                    <a:pt x="0" y="280664"/>
                  </a:cubicBezTo>
                  <a:cubicBezTo>
                    <a:pt x="0" y="125658"/>
                    <a:pt x="125658" y="0"/>
                    <a:pt x="280664" y="0"/>
                  </a:cubicBezTo>
                  <a:cubicBezTo>
                    <a:pt x="435671" y="0"/>
                    <a:pt x="561329" y="125658"/>
                    <a:pt x="561329" y="280664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300e7a06266_0_71"/>
            <p:cNvSpPr/>
            <p:nvPr/>
          </p:nvSpPr>
          <p:spPr>
            <a:xfrm>
              <a:off x="11327923" y="5434756"/>
              <a:ext cx="319326" cy="175996"/>
            </a:xfrm>
            <a:custGeom>
              <a:avLst/>
              <a:gdLst/>
              <a:ahLst/>
              <a:cxnLst/>
              <a:rect l="l" t="t" r="r" b="b"/>
              <a:pathLst>
                <a:path w="319326" h="175996" extrusionOk="0">
                  <a:moveTo>
                    <a:pt x="3297" y="0"/>
                  </a:moveTo>
                  <a:lnTo>
                    <a:pt x="316028" y="0"/>
                  </a:lnTo>
                  <a:lnTo>
                    <a:pt x="319326" y="16333"/>
                  </a:lnTo>
                  <a:cubicBezTo>
                    <a:pt x="319326" y="104513"/>
                    <a:pt x="247843" y="175996"/>
                    <a:pt x="159663" y="175996"/>
                  </a:cubicBezTo>
                  <a:cubicBezTo>
                    <a:pt x="71484" y="175996"/>
                    <a:pt x="0" y="104513"/>
                    <a:pt x="0" y="16333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300e7a06266_0_71"/>
            <p:cNvSpPr/>
            <p:nvPr/>
          </p:nvSpPr>
          <p:spPr>
            <a:xfrm>
              <a:off x="12042855" y="5945969"/>
              <a:ext cx="149145" cy="406324"/>
            </a:xfrm>
            <a:custGeom>
              <a:avLst/>
              <a:gdLst/>
              <a:ahLst/>
              <a:cxnLst/>
              <a:rect l="l" t="t" r="r" b="b"/>
              <a:pathLst>
                <a:path w="149145" h="406324" extrusionOk="0">
                  <a:moveTo>
                    <a:pt x="149145" y="0"/>
                  </a:moveTo>
                  <a:lnTo>
                    <a:pt x="149145" y="406324"/>
                  </a:lnTo>
                  <a:lnTo>
                    <a:pt x="130913" y="400665"/>
                  </a:lnTo>
                  <a:cubicBezTo>
                    <a:pt x="53981" y="368125"/>
                    <a:pt x="0" y="291948"/>
                    <a:pt x="0" y="203162"/>
                  </a:cubicBezTo>
                  <a:cubicBezTo>
                    <a:pt x="0" y="114376"/>
                    <a:pt x="53981" y="38199"/>
                    <a:pt x="130913" y="5660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300e7a06266_0_71"/>
            <p:cNvSpPr/>
            <p:nvPr/>
          </p:nvSpPr>
          <p:spPr>
            <a:xfrm>
              <a:off x="9060610" y="5996086"/>
              <a:ext cx="285749" cy="285749"/>
            </a:xfrm>
            <a:custGeom>
              <a:avLst/>
              <a:gdLst/>
              <a:ahLst/>
              <a:cxnLst/>
              <a:rect l="l" t="t" r="r" b="b"/>
              <a:pathLst>
                <a:path w="285749" h="285749" extrusionOk="0">
                  <a:moveTo>
                    <a:pt x="285750" y="142875"/>
                  </a:moveTo>
                  <a:cubicBezTo>
                    <a:pt x="285750" y="221782"/>
                    <a:pt x="221782" y="285750"/>
                    <a:pt x="142875" y="285750"/>
                  </a:cubicBezTo>
                  <a:cubicBezTo>
                    <a:pt x="63967" y="285750"/>
                    <a:pt x="0" y="221782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2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g300e7a06266_0_71"/>
            <p:cNvSpPr/>
            <p:nvPr/>
          </p:nvSpPr>
          <p:spPr>
            <a:xfrm>
              <a:off x="9727786" y="5960350"/>
              <a:ext cx="357221" cy="357221"/>
            </a:xfrm>
            <a:custGeom>
              <a:avLst/>
              <a:gdLst/>
              <a:ahLst/>
              <a:cxnLst/>
              <a:rect l="l" t="t" r="r" b="b"/>
              <a:pathLst>
                <a:path w="357221" h="357221" extrusionOk="0">
                  <a:moveTo>
                    <a:pt x="357222" y="178611"/>
                  </a:moveTo>
                  <a:cubicBezTo>
                    <a:pt x="357222" y="277255"/>
                    <a:pt x="277255" y="357222"/>
                    <a:pt x="178611" y="357222"/>
                  </a:cubicBezTo>
                  <a:cubicBezTo>
                    <a:pt x="79967" y="357222"/>
                    <a:pt x="0" y="277255"/>
                    <a:pt x="0" y="178611"/>
                  </a:cubicBezTo>
                  <a:cubicBezTo>
                    <a:pt x="0" y="79967"/>
                    <a:pt x="79967" y="0"/>
                    <a:pt x="178611" y="0"/>
                  </a:cubicBezTo>
                  <a:cubicBezTo>
                    <a:pt x="277255" y="0"/>
                    <a:pt x="357222" y="79967"/>
                    <a:pt x="357222" y="178611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300e7a06266_0_71"/>
            <p:cNvSpPr/>
            <p:nvPr/>
          </p:nvSpPr>
          <p:spPr>
            <a:xfrm>
              <a:off x="8407399" y="6031822"/>
              <a:ext cx="214277" cy="214277"/>
            </a:xfrm>
            <a:custGeom>
              <a:avLst/>
              <a:gdLst/>
              <a:ahLst/>
              <a:cxnLst/>
              <a:rect l="l" t="t" r="r" b="b"/>
              <a:pathLst>
                <a:path w="214277" h="214277" extrusionOk="0">
                  <a:moveTo>
                    <a:pt x="214277" y="107139"/>
                  </a:moveTo>
                  <a:cubicBezTo>
                    <a:pt x="214277" y="166310"/>
                    <a:pt x="166310" y="214277"/>
                    <a:pt x="107139" y="214277"/>
                  </a:cubicBezTo>
                  <a:cubicBezTo>
                    <a:pt x="47968" y="214277"/>
                    <a:pt x="0" y="166310"/>
                    <a:pt x="0" y="107139"/>
                  </a:cubicBezTo>
                  <a:cubicBezTo>
                    <a:pt x="0" y="47968"/>
                    <a:pt x="47968" y="0"/>
                    <a:pt x="107139" y="0"/>
                  </a:cubicBezTo>
                  <a:cubicBezTo>
                    <a:pt x="166310" y="0"/>
                    <a:pt x="214277" y="47968"/>
                    <a:pt x="214277" y="10713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6" name="Google Shape;446;g300e7a06266_0_71"/>
          <p:cNvSpPr txBox="1"/>
          <p:nvPr/>
        </p:nvSpPr>
        <p:spPr>
          <a:xfrm>
            <a:off x="388176" y="774750"/>
            <a:ext cx="11163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pl-PL" sz="38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Chcesz wiedzieć więcej? Masz pytania?</a:t>
            </a:r>
            <a:endParaRPr sz="3800" b="1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7" name="Google Shape;447;g300e7a06266_0_71" descr="Obraz zawierający Czcionka, Grafika, tekst, design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942" y="6155521"/>
            <a:ext cx="1138012" cy="53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0FF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"/>
          <p:cNvSpPr txBox="1"/>
          <p:nvPr/>
        </p:nvSpPr>
        <p:spPr>
          <a:xfrm>
            <a:off x="1028700" y="1972499"/>
            <a:ext cx="10134600" cy="29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pl-PL" sz="55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Dobre życie, dłużej. </a:t>
            </a:r>
            <a:endParaRPr sz="5500" b="1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55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Rozwijaj z nami pomysły na nową długowieczność.</a:t>
            </a:r>
            <a:endParaRPr sz="5500" b="0" i="0" u="none" strike="noStrike" cap="none">
              <a:solidFill>
                <a:srgbClr val="57376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3" name="Google Shape;453;p8"/>
          <p:cNvSpPr/>
          <p:nvPr/>
        </p:nvSpPr>
        <p:spPr>
          <a:xfrm>
            <a:off x="-1" y="5959604"/>
            <a:ext cx="12192000" cy="898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" name="Google Shape;454;p8"/>
          <p:cNvGrpSpPr/>
          <p:nvPr/>
        </p:nvGrpSpPr>
        <p:grpSpPr>
          <a:xfrm rot="10800000">
            <a:off x="-1" y="-1"/>
            <a:ext cx="5431971" cy="1517222"/>
            <a:chOff x="8407399" y="5822517"/>
            <a:chExt cx="3784602" cy="1057090"/>
          </a:xfrm>
        </p:grpSpPr>
        <p:sp>
          <p:nvSpPr>
            <p:cNvPr id="455" name="Google Shape;455;p8"/>
            <p:cNvSpPr/>
            <p:nvPr/>
          </p:nvSpPr>
          <p:spPr>
            <a:xfrm>
              <a:off x="9611838" y="5822517"/>
              <a:ext cx="1347176" cy="1057090"/>
            </a:xfrm>
            <a:custGeom>
              <a:avLst/>
              <a:gdLst/>
              <a:ahLst/>
              <a:cxnLst/>
              <a:rect l="l" t="t" r="r" b="b"/>
              <a:pathLst>
                <a:path w="1347176" h="1057090" extrusionOk="0">
                  <a:moveTo>
                    <a:pt x="1033213" y="43"/>
                  </a:moveTo>
                  <a:cubicBezTo>
                    <a:pt x="1204300" y="-2813"/>
                    <a:pt x="1346687" y="136648"/>
                    <a:pt x="1347175" y="307806"/>
                  </a:cubicBezTo>
                  <a:cubicBezTo>
                    <a:pt x="1347453" y="414666"/>
                    <a:pt x="1293397" y="508987"/>
                    <a:pt x="1211127" y="564646"/>
                  </a:cubicBezTo>
                  <a:cubicBezTo>
                    <a:pt x="1177690" y="587286"/>
                    <a:pt x="1158324" y="625669"/>
                    <a:pt x="1158324" y="666072"/>
                  </a:cubicBezTo>
                  <a:lnTo>
                    <a:pt x="1158324" y="682791"/>
                  </a:lnTo>
                  <a:cubicBezTo>
                    <a:pt x="1158324" y="723194"/>
                    <a:pt x="1177690" y="761578"/>
                    <a:pt x="1211127" y="784217"/>
                  </a:cubicBezTo>
                  <a:cubicBezTo>
                    <a:pt x="1293397" y="839876"/>
                    <a:pt x="1347453" y="934058"/>
                    <a:pt x="1347175" y="1040918"/>
                  </a:cubicBezTo>
                  <a:lnTo>
                    <a:pt x="1345526" y="1057090"/>
                  </a:lnTo>
                  <a:lnTo>
                    <a:pt x="2132" y="1057090"/>
                  </a:lnTo>
                  <a:lnTo>
                    <a:pt x="0" y="1040152"/>
                  </a:lnTo>
                  <a:cubicBezTo>
                    <a:pt x="0" y="869064"/>
                    <a:pt x="136954" y="731763"/>
                    <a:pt x="308041" y="731414"/>
                  </a:cubicBezTo>
                  <a:cubicBezTo>
                    <a:pt x="414274" y="731136"/>
                    <a:pt x="507968" y="784566"/>
                    <a:pt x="563697" y="866069"/>
                  </a:cubicBezTo>
                  <a:cubicBezTo>
                    <a:pt x="586407" y="899367"/>
                    <a:pt x="624790" y="918524"/>
                    <a:pt x="665054" y="918524"/>
                  </a:cubicBezTo>
                  <a:lnTo>
                    <a:pt x="682330" y="918524"/>
                  </a:lnTo>
                  <a:cubicBezTo>
                    <a:pt x="722594" y="918524"/>
                    <a:pt x="760768" y="899297"/>
                    <a:pt x="783478" y="866069"/>
                  </a:cubicBezTo>
                  <a:cubicBezTo>
                    <a:pt x="805421" y="834025"/>
                    <a:pt x="833285" y="806230"/>
                    <a:pt x="865469" y="784426"/>
                  </a:cubicBezTo>
                  <a:cubicBezTo>
                    <a:pt x="899045" y="761717"/>
                    <a:pt x="918551" y="723334"/>
                    <a:pt x="918551" y="682861"/>
                  </a:cubicBezTo>
                  <a:lnTo>
                    <a:pt x="918551" y="666072"/>
                  </a:lnTo>
                  <a:cubicBezTo>
                    <a:pt x="918551" y="625599"/>
                    <a:pt x="899115" y="587216"/>
                    <a:pt x="865608" y="564576"/>
                  </a:cubicBezTo>
                  <a:cubicBezTo>
                    <a:pt x="783617" y="509056"/>
                    <a:pt x="729699" y="415153"/>
                    <a:pt x="729699" y="308711"/>
                  </a:cubicBezTo>
                  <a:cubicBezTo>
                    <a:pt x="729699" y="139992"/>
                    <a:pt x="865120" y="2830"/>
                    <a:pt x="1033213" y="43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11185885" y="6583757"/>
              <a:ext cx="1006116" cy="293769"/>
            </a:xfrm>
            <a:custGeom>
              <a:avLst/>
              <a:gdLst/>
              <a:ahLst/>
              <a:cxnLst/>
              <a:rect l="l" t="t" r="r" b="b"/>
              <a:pathLst>
                <a:path w="1006116" h="293769" extrusionOk="0">
                  <a:moveTo>
                    <a:pt x="287561" y="289"/>
                  </a:moveTo>
                  <a:cubicBezTo>
                    <a:pt x="393794" y="-4308"/>
                    <a:pt x="488533" y="46266"/>
                    <a:pt x="545516" y="125679"/>
                  </a:cubicBezTo>
                  <a:cubicBezTo>
                    <a:pt x="571430" y="161764"/>
                    <a:pt x="612669" y="183707"/>
                    <a:pt x="657112" y="183707"/>
                  </a:cubicBezTo>
                  <a:lnTo>
                    <a:pt x="664009" y="183707"/>
                  </a:lnTo>
                  <a:cubicBezTo>
                    <a:pt x="708453" y="183707"/>
                    <a:pt x="749692" y="161764"/>
                    <a:pt x="775606" y="125679"/>
                  </a:cubicBezTo>
                  <a:cubicBezTo>
                    <a:pt x="818343" y="66119"/>
                    <a:pt x="882318" y="22820"/>
                    <a:pt x="956451" y="6804"/>
                  </a:cubicBezTo>
                  <a:lnTo>
                    <a:pt x="1006116" y="2608"/>
                  </a:lnTo>
                  <a:lnTo>
                    <a:pt x="1006116" y="293769"/>
                  </a:lnTo>
                  <a:lnTo>
                    <a:pt x="396" y="293769"/>
                  </a:lnTo>
                  <a:lnTo>
                    <a:pt x="0" y="286875"/>
                  </a:lnTo>
                  <a:cubicBezTo>
                    <a:pt x="7175" y="132227"/>
                    <a:pt x="132913" y="6907"/>
                    <a:pt x="287561" y="28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11206923" y="5868467"/>
              <a:ext cx="561328" cy="561328"/>
            </a:xfrm>
            <a:custGeom>
              <a:avLst/>
              <a:gdLst/>
              <a:ahLst/>
              <a:cxnLst/>
              <a:rect l="l" t="t" r="r" b="b"/>
              <a:pathLst>
                <a:path w="561328" h="561328" extrusionOk="0">
                  <a:moveTo>
                    <a:pt x="561329" y="280664"/>
                  </a:moveTo>
                  <a:cubicBezTo>
                    <a:pt x="561329" y="435671"/>
                    <a:pt x="435671" y="561329"/>
                    <a:pt x="280664" y="561329"/>
                  </a:cubicBezTo>
                  <a:cubicBezTo>
                    <a:pt x="125658" y="561329"/>
                    <a:pt x="0" y="435671"/>
                    <a:pt x="0" y="280664"/>
                  </a:cubicBezTo>
                  <a:cubicBezTo>
                    <a:pt x="0" y="125658"/>
                    <a:pt x="125658" y="0"/>
                    <a:pt x="280664" y="0"/>
                  </a:cubicBezTo>
                  <a:cubicBezTo>
                    <a:pt x="435671" y="0"/>
                    <a:pt x="561329" y="125658"/>
                    <a:pt x="561329" y="280664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12042855" y="5945969"/>
              <a:ext cx="149145" cy="406324"/>
            </a:xfrm>
            <a:custGeom>
              <a:avLst/>
              <a:gdLst/>
              <a:ahLst/>
              <a:cxnLst/>
              <a:rect l="l" t="t" r="r" b="b"/>
              <a:pathLst>
                <a:path w="149145" h="406324" extrusionOk="0">
                  <a:moveTo>
                    <a:pt x="149145" y="0"/>
                  </a:moveTo>
                  <a:lnTo>
                    <a:pt x="149145" y="406324"/>
                  </a:lnTo>
                  <a:lnTo>
                    <a:pt x="130913" y="400665"/>
                  </a:lnTo>
                  <a:cubicBezTo>
                    <a:pt x="53981" y="368125"/>
                    <a:pt x="0" y="291948"/>
                    <a:pt x="0" y="203162"/>
                  </a:cubicBezTo>
                  <a:cubicBezTo>
                    <a:pt x="0" y="114376"/>
                    <a:pt x="53981" y="38199"/>
                    <a:pt x="130913" y="5660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9060610" y="5996086"/>
              <a:ext cx="285749" cy="285749"/>
            </a:xfrm>
            <a:custGeom>
              <a:avLst/>
              <a:gdLst/>
              <a:ahLst/>
              <a:cxnLst/>
              <a:rect l="l" t="t" r="r" b="b"/>
              <a:pathLst>
                <a:path w="285749" h="285749" extrusionOk="0">
                  <a:moveTo>
                    <a:pt x="285750" y="142875"/>
                  </a:moveTo>
                  <a:cubicBezTo>
                    <a:pt x="285750" y="221782"/>
                    <a:pt x="221782" y="285750"/>
                    <a:pt x="142875" y="285750"/>
                  </a:cubicBezTo>
                  <a:cubicBezTo>
                    <a:pt x="63967" y="285750"/>
                    <a:pt x="0" y="221782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2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9727786" y="5960350"/>
              <a:ext cx="357221" cy="357221"/>
            </a:xfrm>
            <a:custGeom>
              <a:avLst/>
              <a:gdLst/>
              <a:ahLst/>
              <a:cxnLst/>
              <a:rect l="l" t="t" r="r" b="b"/>
              <a:pathLst>
                <a:path w="357221" h="357221" extrusionOk="0">
                  <a:moveTo>
                    <a:pt x="357222" y="178611"/>
                  </a:moveTo>
                  <a:cubicBezTo>
                    <a:pt x="357222" y="277255"/>
                    <a:pt x="277255" y="357222"/>
                    <a:pt x="178611" y="357222"/>
                  </a:cubicBezTo>
                  <a:cubicBezTo>
                    <a:pt x="79967" y="357222"/>
                    <a:pt x="0" y="277255"/>
                    <a:pt x="0" y="178611"/>
                  </a:cubicBezTo>
                  <a:cubicBezTo>
                    <a:pt x="0" y="79967"/>
                    <a:pt x="79967" y="0"/>
                    <a:pt x="178611" y="0"/>
                  </a:cubicBezTo>
                  <a:cubicBezTo>
                    <a:pt x="277255" y="0"/>
                    <a:pt x="357222" y="79967"/>
                    <a:pt x="357222" y="178611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8407399" y="6031822"/>
              <a:ext cx="214277" cy="214277"/>
            </a:xfrm>
            <a:custGeom>
              <a:avLst/>
              <a:gdLst/>
              <a:ahLst/>
              <a:cxnLst/>
              <a:rect l="l" t="t" r="r" b="b"/>
              <a:pathLst>
                <a:path w="214277" h="214277" extrusionOk="0">
                  <a:moveTo>
                    <a:pt x="214277" y="107139"/>
                  </a:moveTo>
                  <a:cubicBezTo>
                    <a:pt x="214277" y="166310"/>
                    <a:pt x="166310" y="214277"/>
                    <a:pt x="107139" y="214277"/>
                  </a:cubicBezTo>
                  <a:cubicBezTo>
                    <a:pt x="47968" y="214277"/>
                    <a:pt x="0" y="166310"/>
                    <a:pt x="0" y="107139"/>
                  </a:cubicBezTo>
                  <a:cubicBezTo>
                    <a:pt x="0" y="47968"/>
                    <a:pt x="47968" y="0"/>
                    <a:pt x="107139" y="0"/>
                  </a:cubicBezTo>
                  <a:cubicBezTo>
                    <a:pt x="166310" y="0"/>
                    <a:pt x="214277" y="47968"/>
                    <a:pt x="214277" y="10713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8"/>
          <p:cNvGrpSpPr/>
          <p:nvPr/>
        </p:nvGrpSpPr>
        <p:grpSpPr>
          <a:xfrm>
            <a:off x="8218714" y="4836354"/>
            <a:ext cx="3973286" cy="1109792"/>
            <a:chOff x="8407399" y="5822517"/>
            <a:chExt cx="3784602" cy="1057090"/>
          </a:xfrm>
        </p:grpSpPr>
        <p:sp>
          <p:nvSpPr>
            <p:cNvPr id="463" name="Google Shape;463;p8"/>
            <p:cNvSpPr/>
            <p:nvPr/>
          </p:nvSpPr>
          <p:spPr>
            <a:xfrm>
              <a:off x="9611838" y="5822517"/>
              <a:ext cx="1347176" cy="1057090"/>
            </a:xfrm>
            <a:custGeom>
              <a:avLst/>
              <a:gdLst/>
              <a:ahLst/>
              <a:cxnLst/>
              <a:rect l="l" t="t" r="r" b="b"/>
              <a:pathLst>
                <a:path w="1347176" h="1057090" extrusionOk="0">
                  <a:moveTo>
                    <a:pt x="1033213" y="43"/>
                  </a:moveTo>
                  <a:cubicBezTo>
                    <a:pt x="1204300" y="-2813"/>
                    <a:pt x="1346687" y="136648"/>
                    <a:pt x="1347175" y="307806"/>
                  </a:cubicBezTo>
                  <a:cubicBezTo>
                    <a:pt x="1347453" y="414666"/>
                    <a:pt x="1293397" y="508987"/>
                    <a:pt x="1211127" y="564646"/>
                  </a:cubicBezTo>
                  <a:cubicBezTo>
                    <a:pt x="1177690" y="587286"/>
                    <a:pt x="1158324" y="625669"/>
                    <a:pt x="1158324" y="666072"/>
                  </a:cubicBezTo>
                  <a:lnTo>
                    <a:pt x="1158324" y="682791"/>
                  </a:lnTo>
                  <a:cubicBezTo>
                    <a:pt x="1158324" y="723194"/>
                    <a:pt x="1177690" y="761578"/>
                    <a:pt x="1211127" y="784217"/>
                  </a:cubicBezTo>
                  <a:cubicBezTo>
                    <a:pt x="1293397" y="839876"/>
                    <a:pt x="1347453" y="934058"/>
                    <a:pt x="1347175" y="1040918"/>
                  </a:cubicBezTo>
                  <a:lnTo>
                    <a:pt x="1345526" y="1057090"/>
                  </a:lnTo>
                  <a:lnTo>
                    <a:pt x="2132" y="1057090"/>
                  </a:lnTo>
                  <a:lnTo>
                    <a:pt x="0" y="1040152"/>
                  </a:lnTo>
                  <a:cubicBezTo>
                    <a:pt x="0" y="869064"/>
                    <a:pt x="136954" y="731763"/>
                    <a:pt x="308041" y="731414"/>
                  </a:cubicBezTo>
                  <a:cubicBezTo>
                    <a:pt x="414274" y="731136"/>
                    <a:pt x="507968" y="784566"/>
                    <a:pt x="563697" y="866069"/>
                  </a:cubicBezTo>
                  <a:cubicBezTo>
                    <a:pt x="586407" y="899367"/>
                    <a:pt x="624790" y="918524"/>
                    <a:pt x="665054" y="918524"/>
                  </a:cubicBezTo>
                  <a:lnTo>
                    <a:pt x="682330" y="918524"/>
                  </a:lnTo>
                  <a:cubicBezTo>
                    <a:pt x="722594" y="918524"/>
                    <a:pt x="760768" y="899297"/>
                    <a:pt x="783478" y="866069"/>
                  </a:cubicBezTo>
                  <a:cubicBezTo>
                    <a:pt x="805421" y="834025"/>
                    <a:pt x="833285" y="806230"/>
                    <a:pt x="865469" y="784426"/>
                  </a:cubicBezTo>
                  <a:cubicBezTo>
                    <a:pt x="899045" y="761717"/>
                    <a:pt x="918551" y="723334"/>
                    <a:pt x="918551" y="682861"/>
                  </a:cubicBezTo>
                  <a:lnTo>
                    <a:pt x="918551" y="666072"/>
                  </a:lnTo>
                  <a:cubicBezTo>
                    <a:pt x="918551" y="625599"/>
                    <a:pt x="899115" y="587216"/>
                    <a:pt x="865608" y="564576"/>
                  </a:cubicBezTo>
                  <a:cubicBezTo>
                    <a:pt x="783617" y="509056"/>
                    <a:pt x="729699" y="415153"/>
                    <a:pt x="729699" y="308711"/>
                  </a:cubicBezTo>
                  <a:cubicBezTo>
                    <a:pt x="729699" y="139992"/>
                    <a:pt x="865120" y="2830"/>
                    <a:pt x="1033213" y="43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11185885" y="6583757"/>
              <a:ext cx="1006116" cy="293769"/>
            </a:xfrm>
            <a:custGeom>
              <a:avLst/>
              <a:gdLst/>
              <a:ahLst/>
              <a:cxnLst/>
              <a:rect l="l" t="t" r="r" b="b"/>
              <a:pathLst>
                <a:path w="1006116" h="293769" extrusionOk="0">
                  <a:moveTo>
                    <a:pt x="287561" y="289"/>
                  </a:moveTo>
                  <a:cubicBezTo>
                    <a:pt x="393794" y="-4308"/>
                    <a:pt x="488533" y="46266"/>
                    <a:pt x="545516" y="125679"/>
                  </a:cubicBezTo>
                  <a:cubicBezTo>
                    <a:pt x="571430" y="161764"/>
                    <a:pt x="612669" y="183707"/>
                    <a:pt x="657112" y="183707"/>
                  </a:cubicBezTo>
                  <a:lnTo>
                    <a:pt x="664009" y="183707"/>
                  </a:lnTo>
                  <a:cubicBezTo>
                    <a:pt x="708453" y="183707"/>
                    <a:pt x="749692" y="161764"/>
                    <a:pt x="775606" y="125679"/>
                  </a:cubicBezTo>
                  <a:cubicBezTo>
                    <a:pt x="818343" y="66119"/>
                    <a:pt x="882318" y="22820"/>
                    <a:pt x="956451" y="6804"/>
                  </a:cubicBezTo>
                  <a:lnTo>
                    <a:pt x="1006116" y="2608"/>
                  </a:lnTo>
                  <a:lnTo>
                    <a:pt x="1006116" y="293769"/>
                  </a:lnTo>
                  <a:lnTo>
                    <a:pt x="396" y="293769"/>
                  </a:lnTo>
                  <a:lnTo>
                    <a:pt x="0" y="286875"/>
                  </a:lnTo>
                  <a:cubicBezTo>
                    <a:pt x="7175" y="132227"/>
                    <a:pt x="132913" y="6907"/>
                    <a:pt x="287561" y="28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11206923" y="5868467"/>
              <a:ext cx="561328" cy="561328"/>
            </a:xfrm>
            <a:custGeom>
              <a:avLst/>
              <a:gdLst/>
              <a:ahLst/>
              <a:cxnLst/>
              <a:rect l="l" t="t" r="r" b="b"/>
              <a:pathLst>
                <a:path w="561328" h="561328" extrusionOk="0">
                  <a:moveTo>
                    <a:pt x="561329" y="280664"/>
                  </a:moveTo>
                  <a:cubicBezTo>
                    <a:pt x="561329" y="435671"/>
                    <a:pt x="435671" y="561329"/>
                    <a:pt x="280664" y="561329"/>
                  </a:cubicBezTo>
                  <a:cubicBezTo>
                    <a:pt x="125658" y="561329"/>
                    <a:pt x="0" y="435671"/>
                    <a:pt x="0" y="280664"/>
                  </a:cubicBezTo>
                  <a:cubicBezTo>
                    <a:pt x="0" y="125658"/>
                    <a:pt x="125658" y="0"/>
                    <a:pt x="280664" y="0"/>
                  </a:cubicBezTo>
                  <a:cubicBezTo>
                    <a:pt x="435671" y="0"/>
                    <a:pt x="561329" y="125658"/>
                    <a:pt x="561329" y="280664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12042855" y="5945969"/>
              <a:ext cx="149145" cy="406324"/>
            </a:xfrm>
            <a:custGeom>
              <a:avLst/>
              <a:gdLst/>
              <a:ahLst/>
              <a:cxnLst/>
              <a:rect l="l" t="t" r="r" b="b"/>
              <a:pathLst>
                <a:path w="149145" h="406324" extrusionOk="0">
                  <a:moveTo>
                    <a:pt x="149145" y="0"/>
                  </a:moveTo>
                  <a:lnTo>
                    <a:pt x="149145" y="406324"/>
                  </a:lnTo>
                  <a:lnTo>
                    <a:pt x="130913" y="400665"/>
                  </a:lnTo>
                  <a:cubicBezTo>
                    <a:pt x="53981" y="368125"/>
                    <a:pt x="0" y="291948"/>
                    <a:pt x="0" y="203162"/>
                  </a:cubicBezTo>
                  <a:cubicBezTo>
                    <a:pt x="0" y="114376"/>
                    <a:pt x="53981" y="38199"/>
                    <a:pt x="130913" y="5660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9060610" y="5996086"/>
              <a:ext cx="285749" cy="285749"/>
            </a:xfrm>
            <a:custGeom>
              <a:avLst/>
              <a:gdLst/>
              <a:ahLst/>
              <a:cxnLst/>
              <a:rect l="l" t="t" r="r" b="b"/>
              <a:pathLst>
                <a:path w="285749" h="285749" extrusionOk="0">
                  <a:moveTo>
                    <a:pt x="285750" y="142875"/>
                  </a:moveTo>
                  <a:cubicBezTo>
                    <a:pt x="285750" y="221782"/>
                    <a:pt x="221782" y="285750"/>
                    <a:pt x="142875" y="285750"/>
                  </a:cubicBezTo>
                  <a:cubicBezTo>
                    <a:pt x="63967" y="285750"/>
                    <a:pt x="0" y="221782"/>
                    <a:pt x="0" y="142875"/>
                  </a:cubicBezTo>
                  <a:cubicBezTo>
                    <a:pt x="0" y="63967"/>
                    <a:pt x="63967" y="0"/>
                    <a:pt x="142875" y="0"/>
                  </a:cubicBezTo>
                  <a:cubicBezTo>
                    <a:pt x="221782" y="0"/>
                    <a:pt x="285750" y="63967"/>
                    <a:pt x="285750" y="142875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9727786" y="5960350"/>
              <a:ext cx="357221" cy="357221"/>
            </a:xfrm>
            <a:custGeom>
              <a:avLst/>
              <a:gdLst/>
              <a:ahLst/>
              <a:cxnLst/>
              <a:rect l="l" t="t" r="r" b="b"/>
              <a:pathLst>
                <a:path w="357221" h="357221" extrusionOk="0">
                  <a:moveTo>
                    <a:pt x="357222" y="178611"/>
                  </a:moveTo>
                  <a:cubicBezTo>
                    <a:pt x="357222" y="277255"/>
                    <a:pt x="277255" y="357222"/>
                    <a:pt x="178611" y="357222"/>
                  </a:cubicBezTo>
                  <a:cubicBezTo>
                    <a:pt x="79967" y="357222"/>
                    <a:pt x="0" y="277255"/>
                    <a:pt x="0" y="178611"/>
                  </a:cubicBezTo>
                  <a:cubicBezTo>
                    <a:pt x="0" y="79967"/>
                    <a:pt x="79967" y="0"/>
                    <a:pt x="178611" y="0"/>
                  </a:cubicBezTo>
                  <a:cubicBezTo>
                    <a:pt x="277255" y="0"/>
                    <a:pt x="357222" y="79967"/>
                    <a:pt x="357222" y="178611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8407399" y="6031822"/>
              <a:ext cx="214277" cy="214277"/>
            </a:xfrm>
            <a:custGeom>
              <a:avLst/>
              <a:gdLst/>
              <a:ahLst/>
              <a:cxnLst/>
              <a:rect l="l" t="t" r="r" b="b"/>
              <a:pathLst>
                <a:path w="214277" h="214277" extrusionOk="0">
                  <a:moveTo>
                    <a:pt x="214277" y="107139"/>
                  </a:moveTo>
                  <a:cubicBezTo>
                    <a:pt x="214277" y="166310"/>
                    <a:pt x="166310" y="214277"/>
                    <a:pt x="107139" y="214277"/>
                  </a:cubicBezTo>
                  <a:cubicBezTo>
                    <a:pt x="47968" y="214277"/>
                    <a:pt x="0" y="166310"/>
                    <a:pt x="0" y="107139"/>
                  </a:cubicBezTo>
                  <a:cubicBezTo>
                    <a:pt x="0" y="47968"/>
                    <a:pt x="47968" y="0"/>
                    <a:pt x="107139" y="0"/>
                  </a:cubicBezTo>
                  <a:cubicBezTo>
                    <a:pt x="166310" y="0"/>
                    <a:pt x="214277" y="47968"/>
                    <a:pt x="214277" y="107139"/>
                  </a:cubicBezTo>
                  <a:close/>
                </a:path>
              </a:pathLst>
            </a:custGeom>
            <a:solidFill>
              <a:srgbClr val="000000">
                <a:alpha val="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0" name="Google Shape;470;p8" descr="Obraz zawierający Czcionka, Grafika, tekst, design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942" y="6155521"/>
            <a:ext cx="1138012" cy="53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/>
          <p:nvPr/>
        </p:nvSpPr>
        <p:spPr>
          <a:xfrm>
            <a:off x="766988" y="2545914"/>
            <a:ext cx="851523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Nowa długowieczność i jej wyzwania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Od idei do wdrożenia, czyli jak się rozwija innowacja społeczna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∙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Dlaczego warto być innowatorem, innowatorką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1"/>
          <p:cNvSpPr txBox="1"/>
          <p:nvPr/>
        </p:nvSpPr>
        <p:spPr>
          <a:xfrm>
            <a:off x="766988" y="772886"/>
            <a:ext cx="67970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Co będzie na spotkaniu?</a:t>
            </a:r>
            <a:endParaRPr sz="4000" b="1" i="0" u="none" strike="noStrike" cap="none">
              <a:solidFill>
                <a:srgbClr val="57376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1"/>
          <p:cNvSpPr/>
          <p:nvPr/>
        </p:nvSpPr>
        <p:spPr>
          <a:xfrm>
            <a:off x="9546772" y="-2"/>
            <a:ext cx="2645228" cy="6857999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" descr="Obraz zawierający Czcionka, Grafika, tekst, design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942" y="6155521"/>
            <a:ext cx="1138012" cy="53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"/>
          <p:cNvSpPr/>
          <p:nvPr/>
        </p:nvSpPr>
        <p:spPr>
          <a:xfrm>
            <a:off x="0" y="-2"/>
            <a:ext cx="2645100" cy="68580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625" r="9624"/>
          <a:stretch/>
        </p:blipFill>
        <p:spPr>
          <a:xfrm>
            <a:off x="636874" y="648928"/>
            <a:ext cx="4489780" cy="556013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0" name="Google Shape;210;p2"/>
          <p:cNvSpPr txBox="1"/>
          <p:nvPr/>
        </p:nvSpPr>
        <p:spPr>
          <a:xfrm>
            <a:off x="5413872" y="1951875"/>
            <a:ext cx="65079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Wydłużenie średniej długości życia</a:t>
            </a:r>
            <a:endParaRPr/>
          </a:p>
          <a:p>
            <a:pPr marL="457200" marR="0" lvl="0" indent="-3683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Zwiększenie aktywności i produktywności      w późnym wieku </a:t>
            </a:r>
            <a:endParaRPr/>
          </a:p>
          <a:p>
            <a:pPr marL="457200" marR="0" lvl="0" indent="-3683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Zróżnicowane ścieżki życia </a:t>
            </a:r>
            <a:endParaRPr/>
          </a:p>
          <a:p>
            <a:pPr marL="457200" marR="0" lvl="0" indent="-3683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Nowe modele rozwiązań społecznych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"/>
          <p:cNvSpPr txBox="1"/>
          <p:nvPr/>
        </p:nvSpPr>
        <p:spPr>
          <a:xfrm>
            <a:off x="6237514" y="936171"/>
            <a:ext cx="470043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Długowieczność </a:t>
            </a:r>
            <a:endParaRPr sz="4000" b="0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2" descr="Obraz zawierający Czcionka, Grafika, tekst, design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4515" y="6157032"/>
            <a:ext cx="1138012" cy="53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 descr="A person sitting in front of a statu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43655"/>
          <a:stretch/>
        </p:blipFill>
        <p:spPr>
          <a:xfrm>
            <a:off x="636874" y="648927"/>
            <a:ext cx="4700439" cy="556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"/>
          <p:cNvSpPr txBox="1"/>
          <p:nvPr/>
        </p:nvSpPr>
        <p:spPr>
          <a:xfrm>
            <a:off x="767000" y="1695300"/>
            <a:ext cx="60909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Życie “od nowa” na emeryturze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Dobra kondycja i zdrowie, również psychiczne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adzenie sobie z chorobą, śmiercią, żałobą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Samodzielna obsługa codzienności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Wsparcie grup szczególnie wrażliwych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Mierzenie się z samotnością, izolacją            i wykluczeniem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Zamieszkiwanie - nowe potrzeby                    i pokonywanie barier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Odporność na dezinformację, oszustwa       i scamy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4"/>
          <p:cNvSpPr txBox="1"/>
          <p:nvPr/>
        </p:nvSpPr>
        <p:spPr>
          <a:xfrm>
            <a:off x="766988" y="772886"/>
            <a:ext cx="37321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Wyzwania</a:t>
            </a:r>
            <a:endParaRPr sz="4000" b="1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9546772" y="-2"/>
            <a:ext cx="2645228" cy="6857999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625" r="9624"/>
          <a:stretch/>
        </p:blipFill>
        <p:spPr>
          <a:xfrm>
            <a:off x="7021286" y="654900"/>
            <a:ext cx="4489780" cy="556013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3" name="Google Shape;223;p4" descr="Obraz zawierający Czcionka, Grafika, tekst, design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942" y="6155521"/>
            <a:ext cx="1138012" cy="53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"/>
          <p:cNvSpPr/>
          <p:nvPr/>
        </p:nvSpPr>
        <p:spPr>
          <a:xfrm>
            <a:off x="0" y="-2"/>
            <a:ext cx="2645228" cy="6857999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625" r="9624"/>
          <a:stretch/>
        </p:blipFill>
        <p:spPr>
          <a:xfrm>
            <a:off x="636874" y="648928"/>
            <a:ext cx="4489780" cy="556013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0" name="Google Shape;230;p6"/>
          <p:cNvSpPr txBox="1"/>
          <p:nvPr/>
        </p:nvSpPr>
        <p:spPr>
          <a:xfrm>
            <a:off x="5682812" y="1800591"/>
            <a:ext cx="53175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Wiedza, świadomość i aktywność obywatelska starszych osób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Udział starszych osób w kulturze - jak je włączać? jak angażować?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Całościowe wsparcie osób starszych żyjących na wsi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Przeciwdziałanie przemocy wobec starszych osób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Solidarność międzypokoleniowa: dialog, zrozumienie i współpraca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Społeczne sieci wsparcia dla opiekunek i opiekunów rodzinnych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6237514" y="936171"/>
            <a:ext cx="373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Wyzwania</a:t>
            </a:r>
            <a:endParaRPr sz="4000" b="0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2" name="Google Shape;232;p6" descr="Obraz zawierający Czcionka, Grafika, tekst, design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4515" y="6157032"/>
            <a:ext cx="1138012" cy="53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0e7a06266_0_93"/>
          <p:cNvSpPr/>
          <p:nvPr/>
        </p:nvSpPr>
        <p:spPr>
          <a:xfrm>
            <a:off x="0" y="-2"/>
            <a:ext cx="2645100" cy="68580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g300e7a06266_0_9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625" r="9624"/>
          <a:stretch/>
        </p:blipFill>
        <p:spPr>
          <a:xfrm>
            <a:off x="636874" y="648928"/>
            <a:ext cx="4489780" cy="556013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9" name="Google Shape;239;g300e7a06266_0_93"/>
          <p:cNvSpPr txBox="1"/>
          <p:nvPr/>
        </p:nvSpPr>
        <p:spPr>
          <a:xfrm>
            <a:off x="5413872" y="1951875"/>
            <a:ext cx="65079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Wsparcie dla osób migranckich                          w znajdowaniu pracy i mieszkania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Starsze osoby w nowej rzeczywistość kulturowej - jak je włączać i angażować?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Funkcjonowanie w nowym systemie: prawo, urzędy, banki, opieka zdrowotna, pomoc społeczna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Dobre sąsiedztwo: jesteśmy inni, umiemy się porozumieć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g300e7a06266_0_93"/>
          <p:cNvSpPr txBox="1"/>
          <p:nvPr/>
        </p:nvSpPr>
        <p:spPr>
          <a:xfrm>
            <a:off x="6237514" y="936171"/>
            <a:ext cx="373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Wyzwania</a:t>
            </a:r>
            <a:endParaRPr sz="4000" b="0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Google Shape;241;g300e7a06266_0_93" descr="Obraz zawierający Czcionka, Grafika, tekst, design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4515" y="6157032"/>
            <a:ext cx="1138012" cy="53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00e7a06266_0_9"/>
          <p:cNvSpPr txBox="1"/>
          <p:nvPr/>
        </p:nvSpPr>
        <p:spPr>
          <a:xfrm>
            <a:off x="767005" y="1540677"/>
            <a:ext cx="6254281" cy="45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Przestrzeń dla wszystkich - międzypokoleniowe miejsca użyteczności publicznej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Dostosowanie instytucji i usług publicznych do potrzeb osób starszych</a:t>
            </a:r>
            <a:endParaRPr sz="2000" b="1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Międzypokoleniowość w pracy - pokonywanie barier, przełamywanie stereotypów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Tworzenie programów wspierających aktywność zawodową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Wspieranie opiekunów rodzinnych w ich miejscu pracy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Osoby starsze jako świadomi konsumenci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g300e7a06266_0_9"/>
          <p:cNvSpPr txBox="1"/>
          <p:nvPr/>
        </p:nvSpPr>
        <p:spPr>
          <a:xfrm>
            <a:off x="766988" y="772886"/>
            <a:ext cx="373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Wyzwania</a:t>
            </a:r>
            <a:endParaRPr sz="4000" b="1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g300e7a06266_0_9"/>
          <p:cNvSpPr/>
          <p:nvPr/>
        </p:nvSpPr>
        <p:spPr>
          <a:xfrm>
            <a:off x="9546772" y="-2"/>
            <a:ext cx="2645100" cy="68580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300e7a06266_0_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625" r="9624"/>
          <a:stretch/>
        </p:blipFill>
        <p:spPr>
          <a:xfrm>
            <a:off x="7021286" y="654900"/>
            <a:ext cx="4489780" cy="556013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1" name="Google Shape;251;g300e7a06266_0_9" descr="Obraz zawierający Czcionka, Grafika, tekst, design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942" y="6155521"/>
            <a:ext cx="1138012" cy="53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/>
          <p:nvPr/>
        </p:nvSpPr>
        <p:spPr>
          <a:xfrm>
            <a:off x="758942" y="3053597"/>
            <a:ext cx="62544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 czym się wiąże wyzwanie?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Kto się z tym wyzwaniem mierzy?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 możesz z tym zrobić?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Inspiracje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Montserrat"/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766988" y="772886"/>
            <a:ext cx="82581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>
                <a:solidFill>
                  <a:srgbClr val="57376B"/>
                </a:solidFill>
                <a:latin typeface="Montserrat"/>
                <a:ea typeface="Montserrat"/>
                <a:cs typeface="Montserrat"/>
                <a:sym typeface="Montserrat"/>
              </a:rPr>
              <a:t>Dostosowanie instytucji i usług publicznych do potrzeb osób starszych</a:t>
            </a:r>
            <a:endParaRPr>
              <a:solidFill>
                <a:srgbClr val="57376B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57376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9546772" y="-2"/>
            <a:ext cx="2645100" cy="6858000"/>
          </a:xfrm>
          <a:prstGeom prst="rect">
            <a:avLst/>
          </a:prstGeom>
          <a:solidFill>
            <a:srgbClr val="DEB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7" descr="Obraz zawierający Czcionka, Grafika, tekst, design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942" y="6155521"/>
            <a:ext cx="1138012" cy="53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9625" r="9624"/>
          <a:stretch/>
        </p:blipFill>
        <p:spPr>
          <a:xfrm>
            <a:off x="7882226" y="2333625"/>
            <a:ext cx="3329091" cy="414811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</Words>
  <Application>Microsoft Office PowerPoint</Application>
  <PresentationFormat>Panoramiczny</PresentationFormat>
  <Paragraphs>130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Montserrat</vt:lpstr>
      <vt:lpstr>Arial</vt:lpstr>
      <vt:lpstr>Noto Sans Symbols</vt:lpstr>
      <vt:lpstr>Century Gothic</vt:lpstr>
      <vt:lpstr>Play</vt:lpstr>
      <vt:lpstr>Motyw pakietu Office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Magdalena Nasiłowska</dc:creator>
  <cp:lastModifiedBy>Anna Grabowska</cp:lastModifiedBy>
  <cp:revision>1</cp:revision>
  <dcterms:created xsi:type="dcterms:W3CDTF">2024-09-09T08:31:12Z</dcterms:created>
  <dcterms:modified xsi:type="dcterms:W3CDTF">2024-10-09T08:03:28Z</dcterms:modified>
</cp:coreProperties>
</file>